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43"/>
  </p:notesMasterIdLst>
  <p:handoutMasterIdLst>
    <p:handoutMasterId r:id="rId44"/>
  </p:handoutMasterIdLst>
  <p:sldIdLst>
    <p:sldId id="997" r:id="rId2"/>
    <p:sldId id="576" r:id="rId3"/>
    <p:sldId id="1021" r:id="rId4"/>
    <p:sldId id="1029" r:id="rId5"/>
    <p:sldId id="950" r:id="rId6"/>
    <p:sldId id="747" r:id="rId7"/>
    <p:sldId id="1028" r:id="rId8"/>
    <p:sldId id="1025" r:id="rId9"/>
    <p:sldId id="573" r:id="rId10"/>
    <p:sldId id="919" r:id="rId11"/>
    <p:sldId id="732" r:id="rId12"/>
    <p:sldId id="733" r:id="rId13"/>
    <p:sldId id="575" r:id="rId14"/>
    <p:sldId id="1030" r:id="rId15"/>
    <p:sldId id="996" r:id="rId16"/>
    <p:sldId id="629" r:id="rId17"/>
    <p:sldId id="607" r:id="rId18"/>
    <p:sldId id="630" r:id="rId19"/>
    <p:sldId id="986" r:id="rId20"/>
    <p:sldId id="737" r:id="rId21"/>
    <p:sldId id="1005" r:id="rId22"/>
    <p:sldId id="738" r:id="rId23"/>
    <p:sldId id="626" r:id="rId24"/>
    <p:sldId id="740" r:id="rId25"/>
    <p:sldId id="989" r:id="rId26"/>
    <p:sldId id="741" r:id="rId27"/>
    <p:sldId id="991" r:id="rId28"/>
    <p:sldId id="1031" r:id="rId29"/>
    <p:sldId id="690" r:id="rId30"/>
    <p:sldId id="692" r:id="rId31"/>
    <p:sldId id="688" r:id="rId32"/>
    <p:sldId id="636" r:id="rId33"/>
    <p:sldId id="689" r:id="rId34"/>
    <p:sldId id="695" r:id="rId35"/>
    <p:sldId id="696" r:id="rId36"/>
    <p:sldId id="990" r:id="rId37"/>
    <p:sldId id="995" r:id="rId38"/>
    <p:sldId id="993" r:id="rId39"/>
    <p:sldId id="994" r:id="rId40"/>
    <p:sldId id="949" r:id="rId41"/>
    <p:sldId id="485" r:id="rId42"/>
  </p:sldIdLst>
  <p:sldSz cx="9144000" cy="6858000" type="screen4x3"/>
  <p:notesSz cx="6980238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4629"/>
    <a:srgbClr val="A69032"/>
    <a:srgbClr val="99CCFF"/>
    <a:srgbClr val="F3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9" autoAdjust="0"/>
    <p:restoredTop sz="94660"/>
  </p:normalViewPr>
  <p:slideViewPr>
    <p:cSldViewPr>
      <p:cViewPr varScale="1">
        <p:scale>
          <a:sx n="81" d="100"/>
          <a:sy n="81" d="100"/>
        </p:scale>
        <p:origin x="93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B497155\Box%20Sync\La%20Rioja%20DB\2&#176;%20seguimiento-2015\An&#225;lisis%20de%20datos\Resultados%20preliminares%20LR%202015%20V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Lenguaje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Grado 3 Con tratamiento</c:v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C6A-4EF7-B292-CF3AC51D809B}"/>
                </c:ext>
              </c:extLst>
            </c:dLbl>
            <c:dLbl>
              <c:idx val="1"/>
              <c:layout>
                <c:manualLayout>
                  <c:x val="-3.4250764525993974E-2"/>
                  <c:y val="4.62962962962962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C6A-4EF7-B292-CF3AC51D809B}"/>
                </c:ext>
              </c:extLst>
            </c:dLbl>
            <c:dLbl>
              <c:idx val="2"/>
              <c:layout>
                <c:manualLayout>
                  <c:x val="0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C6A-4EF7-B292-CF3AC51D8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GC!$B$6:$D$6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GC!$B$12:$D$12</c:f>
              <c:numCache>
                <c:formatCode>#,##0.0</c:formatCode>
                <c:ptCount val="3"/>
                <c:pt idx="0">
                  <c:v>50</c:v>
                </c:pt>
                <c:pt idx="1">
                  <c:v>52.442309999999999</c:v>
                </c:pt>
                <c:pt idx="2">
                  <c:v>52.003599999999999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C6A-4EF7-B292-CF3AC51D809B}"/>
            </c:ext>
          </c:extLst>
        </c:ser>
        <c:ser>
          <c:idx val="1"/>
          <c:order val="1"/>
          <c:tx>
            <c:v>Grado 3 Sin tratamiento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6A-4EF7-B292-CF3AC51D8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GC!$B$6:$D$6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GC!$B$8:$D$8</c:f>
              <c:numCache>
                <c:formatCode>General</c:formatCode>
                <c:ptCount val="3"/>
                <c:pt idx="2" formatCode="#,##0.0">
                  <c:v>49.686360000000001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C6A-4EF7-B292-CF3AC51D809B}"/>
            </c:ext>
          </c:extLst>
        </c:ser>
        <c:ser>
          <c:idx val="2"/>
          <c:order val="2"/>
          <c:tx>
            <c:v>Grado 5 Con tratamiento</c:v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110188061354732E-2"/>
                  <c:y val="-1.15394429862933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6A-4EF7-B292-CF3AC51D809B}"/>
                </c:ext>
              </c:extLst>
            </c:dLbl>
            <c:dLbl>
              <c:idx val="2"/>
              <c:layout>
                <c:manualLayout>
                  <c:x val="-6.0551421897950828E-3"/>
                  <c:y val="-3.00579615048118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6A-4EF7-B292-CF3AC51D8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GC!$B$6:$D$6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GC!$E$12:$G$12</c:f>
              <c:numCache>
                <c:formatCode>#,##0.0</c:formatCode>
                <c:ptCount val="3"/>
                <c:pt idx="0">
                  <c:v>50</c:v>
                </c:pt>
                <c:pt idx="1">
                  <c:v>53.16574</c:v>
                </c:pt>
                <c:pt idx="2">
                  <c:v>53.385120000000001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C6A-4EF7-B292-CF3AC51D809B}"/>
            </c:ext>
          </c:extLst>
        </c:ser>
        <c:ser>
          <c:idx val="3"/>
          <c:order val="3"/>
          <c:tx>
            <c:v>Grado 5 Sin tratamiento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0"/>
                  <c:y val="-1.38888888888889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6A-4EF7-B292-CF3AC51D8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GC!$B$6:$D$6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GC!$E$8:$G$8</c:f>
              <c:numCache>
                <c:formatCode>General</c:formatCode>
                <c:ptCount val="3"/>
                <c:pt idx="2" formatCode="#,##0.0">
                  <c:v>50.19258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C6A-4EF7-B292-CF3AC51D80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6791936"/>
        <c:axId val="676787232"/>
      </c:lineChart>
      <c:catAx>
        <c:axId val="6767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76787232"/>
        <c:crosses val="autoZero"/>
        <c:auto val="1"/>
        <c:lblAlgn val="ctr"/>
        <c:lblOffset val="100"/>
        <c:noMultiLvlLbl val="0"/>
      </c:catAx>
      <c:valAx>
        <c:axId val="676787232"/>
        <c:scaling>
          <c:orientation val="minMax"/>
          <c:min val="49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7679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DEA540-9820-48AC-8F2D-8F192380CB8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023F6-6C65-4CC4-B4E7-CCDBEA75813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noProof="0" dirty="0"/>
            <a:t>Autonomía</a:t>
          </a:r>
        </a:p>
      </dgm:t>
    </dgm:pt>
    <dgm:pt modelId="{E42C50BF-5AD2-4BF7-A2A2-9F796D385A99}" type="parTrans" cxnId="{7A10CDE1-2D85-45B9-BFFD-827438158D29}">
      <dgm:prSet/>
      <dgm:spPr/>
      <dgm:t>
        <a:bodyPr/>
        <a:lstStyle/>
        <a:p>
          <a:endParaRPr lang="en-US"/>
        </a:p>
      </dgm:t>
    </dgm:pt>
    <dgm:pt modelId="{5F69082B-0796-4967-954F-79FF6344EA6C}" type="sibTrans" cxnId="{7A10CDE1-2D85-45B9-BFFD-827438158D29}">
      <dgm:prSet/>
      <dgm:spPr/>
      <dgm:t>
        <a:bodyPr/>
        <a:lstStyle/>
        <a:p>
          <a:endParaRPr lang="en-US" dirty="0"/>
        </a:p>
      </dgm:t>
    </dgm:pt>
    <dgm:pt modelId="{872FFFC1-9265-49CF-B431-080C7843EA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s-MX" dirty="0"/>
            <a:t>Rendición de cuentas</a:t>
          </a:r>
          <a:endParaRPr lang="en-US" dirty="0"/>
        </a:p>
      </dgm:t>
    </dgm:pt>
    <dgm:pt modelId="{F3AD84E7-B3B9-4F04-B12E-FC1EF0C853C8}" type="parTrans" cxnId="{8A1A5F1C-6336-42A7-9832-1F639E942BA4}">
      <dgm:prSet/>
      <dgm:spPr/>
      <dgm:t>
        <a:bodyPr/>
        <a:lstStyle/>
        <a:p>
          <a:endParaRPr lang="en-US"/>
        </a:p>
      </dgm:t>
    </dgm:pt>
    <dgm:pt modelId="{91B4DB6A-4BE2-4AC8-8972-C5300640FAA5}" type="sibTrans" cxnId="{8A1A5F1C-6336-42A7-9832-1F639E942BA4}">
      <dgm:prSet/>
      <dgm:spPr/>
      <dgm:t>
        <a:bodyPr/>
        <a:lstStyle/>
        <a:p>
          <a:endParaRPr lang="en-US" dirty="0"/>
        </a:p>
      </dgm:t>
    </dgm:pt>
    <dgm:pt modelId="{52646517-5F6A-48E5-A4C7-19C15C8E7B73}">
      <dgm:prSet phldrT="[Text]"/>
      <dgm:spPr/>
      <dgm:t>
        <a:bodyPr/>
        <a:lstStyle/>
        <a:p>
          <a:r>
            <a:rPr lang="es-MX" noProof="0" dirty="0"/>
            <a:t>Monitoreo</a:t>
          </a:r>
        </a:p>
      </dgm:t>
    </dgm:pt>
    <dgm:pt modelId="{852A1FB4-19B5-43D9-A917-0ED83738CDD5}" type="parTrans" cxnId="{33CD7C0A-0570-42D9-B94E-9AB06368D90B}">
      <dgm:prSet/>
      <dgm:spPr/>
      <dgm:t>
        <a:bodyPr/>
        <a:lstStyle/>
        <a:p>
          <a:endParaRPr lang="en-US"/>
        </a:p>
      </dgm:t>
    </dgm:pt>
    <dgm:pt modelId="{59AAE3BD-A2CF-42C6-B9B1-72A5798B6FFA}" type="sibTrans" cxnId="{33CD7C0A-0570-42D9-B94E-9AB06368D90B}">
      <dgm:prSet/>
      <dgm:spPr/>
      <dgm:t>
        <a:bodyPr/>
        <a:lstStyle/>
        <a:p>
          <a:endParaRPr lang="en-US" dirty="0"/>
        </a:p>
      </dgm:t>
    </dgm:pt>
    <dgm:pt modelId="{13FBE8C3-F4F4-44A9-9898-2401CEFFD6A8}" type="pres">
      <dgm:prSet presAssocID="{28DEA540-9820-48AC-8F2D-8F192380CB88}" presName="cycle" presStyleCnt="0">
        <dgm:presLayoutVars>
          <dgm:dir/>
          <dgm:resizeHandles val="exact"/>
        </dgm:presLayoutVars>
      </dgm:prSet>
      <dgm:spPr/>
    </dgm:pt>
    <dgm:pt modelId="{946F9327-F44B-48E6-B9C2-3A8E95F76729}" type="pres">
      <dgm:prSet presAssocID="{C85023F6-6C65-4CC4-B4E7-CCDBEA758134}" presName="node" presStyleLbl="node1" presStyleIdx="0" presStyleCnt="3">
        <dgm:presLayoutVars>
          <dgm:bulletEnabled val="1"/>
        </dgm:presLayoutVars>
      </dgm:prSet>
      <dgm:spPr/>
    </dgm:pt>
    <dgm:pt modelId="{BBED7C0B-A8A4-4D6A-8AB6-63A7DBF1F250}" type="pres">
      <dgm:prSet presAssocID="{C85023F6-6C65-4CC4-B4E7-CCDBEA758134}" presName="spNode" presStyleCnt="0"/>
      <dgm:spPr/>
    </dgm:pt>
    <dgm:pt modelId="{46613F6F-8DD9-4853-A4C2-6AD0EA067B9C}" type="pres">
      <dgm:prSet presAssocID="{5F69082B-0796-4967-954F-79FF6344EA6C}" presName="sibTrans" presStyleLbl="sibTrans1D1" presStyleIdx="0" presStyleCnt="3"/>
      <dgm:spPr/>
    </dgm:pt>
    <dgm:pt modelId="{F44A376A-274D-4B0C-AF35-0D9729F55AE4}" type="pres">
      <dgm:prSet presAssocID="{872FFFC1-9265-49CF-B431-080C7843EA44}" presName="node" presStyleLbl="node1" presStyleIdx="1" presStyleCnt="3">
        <dgm:presLayoutVars>
          <dgm:bulletEnabled val="1"/>
        </dgm:presLayoutVars>
      </dgm:prSet>
      <dgm:spPr/>
    </dgm:pt>
    <dgm:pt modelId="{D2611BBE-BD70-4A52-8020-A83CCF87ABB8}" type="pres">
      <dgm:prSet presAssocID="{872FFFC1-9265-49CF-B431-080C7843EA44}" presName="spNode" presStyleCnt="0"/>
      <dgm:spPr/>
    </dgm:pt>
    <dgm:pt modelId="{C16CD4F3-7A41-4469-BB6F-DE9D77094813}" type="pres">
      <dgm:prSet presAssocID="{91B4DB6A-4BE2-4AC8-8972-C5300640FAA5}" presName="sibTrans" presStyleLbl="sibTrans1D1" presStyleIdx="1" presStyleCnt="3"/>
      <dgm:spPr/>
    </dgm:pt>
    <dgm:pt modelId="{8AAD6AD0-6A11-4F99-948A-FF2DF98FCC1C}" type="pres">
      <dgm:prSet presAssocID="{52646517-5F6A-48E5-A4C7-19C15C8E7B73}" presName="node" presStyleLbl="node1" presStyleIdx="2" presStyleCnt="3">
        <dgm:presLayoutVars>
          <dgm:bulletEnabled val="1"/>
        </dgm:presLayoutVars>
      </dgm:prSet>
      <dgm:spPr/>
    </dgm:pt>
    <dgm:pt modelId="{F4301FEB-6F72-448E-8657-532C06A19DEA}" type="pres">
      <dgm:prSet presAssocID="{52646517-5F6A-48E5-A4C7-19C15C8E7B73}" presName="spNode" presStyleCnt="0"/>
      <dgm:spPr/>
    </dgm:pt>
    <dgm:pt modelId="{3BBB87D1-570E-4F70-B038-308ECA3C8615}" type="pres">
      <dgm:prSet presAssocID="{59AAE3BD-A2CF-42C6-B9B1-72A5798B6FFA}" presName="sibTrans" presStyleLbl="sibTrans1D1" presStyleIdx="2" presStyleCnt="3"/>
      <dgm:spPr/>
    </dgm:pt>
  </dgm:ptLst>
  <dgm:cxnLst>
    <dgm:cxn modelId="{33CD7C0A-0570-42D9-B94E-9AB06368D90B}" srcId="{28DEA540-9820-48AC-8F2D-8F192380CB88}" destId="{52646517-5F6A-48E5-A4C7-19C15C8E7B73}" srcOrd="2" destOrd="0" parTransId="{852A1FB4-19B5-43D9-A917-0ED83738CDD5}" sibTransId="{59AAE3BD-A2CF-42C6-B9B1-72A5798B6FFA}"/>
    <dgm:cxn modelId="{8A1A5F1C-6336-42A7-9832-1F639E942BA4}" srcId="{28DEA540-9820-48AC-8F2D-8F192380CB88}" destId="{872FFFC1-9265-49CF-B431-080C7843EA44}" srcOrd="1" destOrd="0" parTransId="{F3AD84E7-B3B9-4F04-B12E-FC1EF0C853C8}" sibTransId="{91B4DB6A-4BE2-4AC8-8972-C5300640FAA5}"/>
    <dgm:cxn modelId="{266F7F23-36BF-423D-9099-3B6DFE2F2080}" type="presOf" srcId="{91B4DB6A-4BE2-4AC8-8972-C5300640FAA5}" destId="{C16CD4F3-7A41-4469-BB6F-DE9D77094813}" srcOrd="0" destOrd="0" presId="urn:microsoft.com/office/officeart/2005/8/layout/cycle5"/>
    <dgm:cxn modelId="{E8322424-75F4-49BC-A64D-F0C7BC7B5576}" type="presOf" srcId="{C85023F6-6C65-4CC4-B4E7-CCDBEA758134}" destId="{946F9327-F44B-48E6-B9C2-3A8E95F76729}" srcOrd="0" destOrd="0" presId="urn:microsoft.com/office/officeart/2005/8/layout/cycle5"/>
    <dgm:cxn modelId="{54F97E3A-6B80-4320-A521-2DFD5A8A9253}" type="presOf" srcId="{5F69082B-0796-4967-954F-79FF6344EA6C}" destId="{46613F6F-8DD9-4853-A4C2-6AD0EA067B9C}" srcOrd="0" destOrd="0" presId="urn:microsoft.com/office/officeart/2005/8/layout/cycle5"/>
    <dgm:cxn modelId="{E610FA42-1C18-4A60-86B2-D395A3236052}" type="presOf" srcId="{59AAE3BD-A2CF-42C6-B9B1-72A5798B6FFA}" destId="{3BBB87D1-570E-4F70-B038-308ECA3C8615}" srcOrd="0" destOrd="0" presId="urn:microsoft.com/office/officeart/2005/8/layout/cycle5"/>
    <dgm:cxn modelId="{D6E0BE6D-CDF2-4614-A63E-4A4384E099F2}" type="presOf" srcId="{52646517-5F6A-48E5-A4C7-19C15C8E7B73}" destId="{8AAD6AD0-6A11-4F99-948A-FF2DF98FCC1C}" srcOrd="0" destOrd="0" presId="urn:microsoft.com/office/officeart/2005/8/layout/cycle5"/>
    <dgm:cxn modelId="{F0E70477-72E3-4E39-8131-1DFFE7913B9E}" type="presOf" srcId="{28DEA540-9820-48AC-8F2D-8F192380CB88}" destId="{13FBE8C3-F4F4-44A9-9898-2401CEFFD6A8}" srcOrd="0" destOrd="0" presId="urn:microsoft.com/office/officeart/2005/8/layout/cycle5"/>
    <dgm:cxn modelId="{7A10CDE1-2D85-45B9-BFFD-827438158D29}" srcId="{28DEA540-9820-48AC-8F2D-8F192380CB88}" destId="{C85023F6-6C65-4CC4-B4E7-CCDBEA758134}" srcOrd="0" destOrd="0" parTransId="{E42C50BF-5AD2-4BF7-A2A2-9F796D385A99}" sibTransId="{5F69082B-0796-4967-954F-79FF6344EA6C}"/>
    <dgm:cxn modelId="{4EA159EE-3BD0-4908-848D-ECEDD255AA84}" type="presOf" srcId="{872FFFC1-9265-49CF-B431-080C7843EA44}" destId="{F44A376A-274D-4B0C-AF35-0D9729F55AE4}" srcOrd="0" destOrd="0" presId="urn:microsoft.com/office/officeart/2005/8/layout/cycle5"/>
    <dgm:cxn modelId="{EAA7E5AF-47B5-4BB2-8FB8-4D209E035C8F}" type="presParOf" srcId="{13FBE8C3-F4F4-44A9-9898-2401CEFFD6A8}" destId="{946F9327-F44B-48E6-B9C2-3A8E95F76729}" srcOrd="0" destOrd="0" presId="urn:microsoft.com/office/officeart/2005/8/layout/cycle5"/>
    <dgm:cxn modelId="{9415CDFF-13A5-4590-AF36-EBB21CCC0911}" type="presParOf" srcId="{13FBE8C3-F4F4-44A9-9898-2401CEFFD6A8}" destId="{BBED7C0B-A8A4-4D6A-8AB6-63A7DBF1F250}" srcOrd="1" destOrd="0" presId="urn:microsoft.com/office/officeart/2005/8/layout/cycle5"/>
    <dgm:cxn modelId="{2CB20AC0-0976-4D3A-BADF-337029A6C34B}" type="presParOf" srcId="{13FBE8C3-F4F4-44A9-9898-2401CEFFD6A8}" destId="{46613F6F-8DD9-4853-A4C2-6AD0EA067B9C}" srcOrd="2" destOrd="0" presId="urn:microsoft.com/office/officeart/2005/8/layout/cycle5"/>
    <dgm:cxn modelId="{D870BC87-FA3A-4765-8CFF-E9B86B9A34F9}" type="presParOf" srcId="{13FBE8C3-F4F4-44A9-9898-2401CEFFD6A8}" destId="{F44A376A-274D-4B0C-AF35-0D9729F55AE4}" srcOrd="3" destOrd="0" presId="urn:microsoft.com/office/officeart/2005/8/layout/cycle5"/>
    <dgm:cxn modelId="{C7425EC1-B2E6-4781-9A77-509055884E4A}" type="presParOf" srcId="{13FBE8C3-F4F4-44A9-9898-2401CEFFD6A8}" destId="{D2611BBE-BD70-4A52-8020-A83CCF87ABB8}" srcOrd="4" destOrd="0" presId="urn:microsoft.com/office/officeart/2005/8/layout/cycle5"/>
    <dgm:cxn modelId="{43B23389-E506-474C-9B0F-01171EE11A80}" type="presParOf" srcId="{13FBE8C3-F4F4-44A9-9898-2401CEFFD6A8}" destId="{C16CD4F3-7A41-4469-BB6F-DE9D77094813}" srcOrd="5" destOrd="0" presId="urn:microsoft.com/office/officeart/2005/8/layout/cycle5"/>
    <dgm:cxn modelId="{273CAFD0-498D-4EB6-802B-C99815C6BF58}" type="presParOf" srcId="{13FBE8C3-F4F4-44A9-9898-2401CEFFD6A8}" destId="{8AAD6AD0-6A11-4F99-948A-FF2DF98FCC1C}" srcOrd="6" destOrd="0" presId="urn:microsoft.com/office/officeart/2005/8/layout/cycle5"/>
    <dgm:cxn modelId="{95819253-FC20-46E2-84C4-BFB0FF782EC3}" type="presParOf" srcId="{13FBE8C3-F4F4-44A9-9898-2401CEFFD6A8}" destId="{F4301FEB-6F72-448E-8657-532C06A19DEA}" srcOrd="7" destOrd="0" presId="urn:microsoft.com/office/officeart/2005/8/layout/cycle5"/>
    <dgm:cxn modelId="{DBDE61A6-006B-4D58-833B-43A6CF4E0DB2}" type="presParOf" srcId="{13FBE8C3-F4F4-44A9-9898-2401CEFFD6A8}" destId="{3BBB87D1-570E-4F70-B038-308ECA3C861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DEA540-9820-48AC-8F2D-8F192380CB8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5023F6-6C65-4CC4-B4E7-CCDBEA75813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noProof="0" dirty="0" err="1"/>
            <a:t>Autonomy</a:t>
          </a:r>
          <a:endParaRPr lang="es-MX" noProof="0" dirty="0"/>
        </a:p>
      </dgm:t>
    </dgm:pt>
    <dgm:pt modelId="{E42C50BF-5AD2-4BF7-A2A2-9F796D385A99}" type="parTrans" cxnId="{7A10CDE1-2D85-45B9-BFFD-827438158D29}">
      <dgm:prSet/>
      <dgm:spPr/>
      <dgm:t>
        <a:bodyPr/>
        <a:lstStyle/>
        <a:p>
          <a:endParaRPr lang="en-US"/>
        </a:p>
      </dgm:t>
    </dgm:pt>
    <dgm:pt modelId="{5F69082B-0796-4967-954F-79FF6344EA6C}" type="sibTrans" cxnId="{7A10CDE1-2D85-45B9-BFFD-827438158D29}">
      <dgm:prSet/>
      <dgm:spPr/>
      <dgm:t>
        <a:bodyPr/>
        <a:lstStyle/>
        <a:p>
          <a:endParaRPr lang="en-US" dirty="0"/>
        </a:p>
      </dgm:t>
    </dgm:pt>
    <dgm:pt modelId="{872FFFC1-9265-49CF-B431-080C7843EA4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noProof="0" dirty="0"/>
            <a:t>Accountability</a:t>
          </a:r>
          <a:endParaRPr lang="en-US" dirty="0"/>
        </a:p>
      </dgm:t>
    </dgm:pt>
    <dgm:pt modelId="{F3AD84E7-B3B9-4F04-B12E-FC1EF0C853C8}" type="parTrans" cxnId="{8A1A5F1C-6336-42A7-9832-1F639E942BA4}">
      <dgm:prSet/>
      <dgm:spPr/>
      <dgm:t>
        <a:bodyPr/>
        <a:lstStyle/>
        <a:p>
          <a:endParaRPr lang="en-US"/>
        </a:p>
      </dgm:t>
    </dgm:pt>
    <dgm:pt modelId="{91B4DB6A-4BE2-4AC8-8972-C5300640FAA5}" type="sibTrans" cxnId="{8A1A5F1C-6336-42A7-9832-1F639E942BA4}">
      <dgm:prSet/>
      <dgm:spPr/>
      <dgm:t>
        <a:bodyPr/>
        <a:lstStyle/>
        <a:p>
          <a:endParaRPr lang="en-US" dirty="0"/>
        </a:p>
      </dgm:t>
    </dgm:pt>
    <dgm:pt modelId="{52646517-5F6A-48E5-A4C7-19C15C8E7B73}">
      <dgm:prSet phldrT="[Text]"/>
      <dgm:spPr/>
      <dgm:t>
        <a:bodyPr/>
        <a:lstStyle/>
        <a:p>
          <a:r>
            <a:rPr lang="es-MX" noProof="0" dirty="0" err="1"/>
            <a:t>Assessments</a:t>
          </a:r>
          <a:endParaRPr lang="es-MX" noProof="0" dirty="0"/>
        </a:p>
      </dgm:t>
    </dgm:pt>
    <dgm:pt modelId="{852A1FB4-19B5-43D9-A917-0ED83738CDD5}" type="parTrans" cxnId="{33CD7C0A-0570-42D9-B94E-9AB06368D90B}">
      <dgm:prSet/>
      <dgm:spPr/>
      <dgm:t>
        <a:bodyPr/>
        <a:lstStyle/>
        <a:p>
          <a:endParaRPr lang="en-US"/>
        </a:p>
      </dgm:t>
    </dgm:pt>
    <dgm:pt modelId="{59AAE3BD-A2CF-42C6-B9B1-72A5798B6FFA}" type="sibTrans" cxnId="{33CD7C0A-0570-42D9-B94E-9AB06368D90B}">
      <dgm:prSet/>
      <dgm:spPr/>
      <dgm:t>
        <a:bodyPr/>
        <a:lstStyle/>
        <a:p>
          <a:endParaRPr lang="en-US" dirty="0"/>
        </a:p>
      </dgm:t>
    </dgm:pt>
    <dgm:pt modelId="{13FBE8C3-F4F4-44A9-9898-2401CEFFD6A8}" type="pres">
      <dgm:prSet presAssocID="{28DEA540-9820-48AC-8F2D-8F192380CB88}" presName="cycle" presStyleCnt="0">
        <dgm:presLayoutVars>
          <dgm:dir/>
          <dgm:resizeHandles val="exact"/>
        </dgm:presLayoutVars>
      </dgm:prSet>
      <dgm:spPr/>
    </dgm:pt>
    <dgm:pt modelId="{946F9327-F44B-48E6-B9C2-3A8E95F76729}" type="pres">
      <dgm:prSet presAssocID="{C85023F6-6C65-4CC4-B4E7-CCDBEA758134}" presName="node" presStyleLbl="node1" presStyleIdx="0" presStyleCnt="3">
        <dgm:presLayoutVars>
          <dgm:bulletEnabled val="1"/>
        </dgm:presLayoutVars>
      </dgm:prSet>
      <dgm:spPr/>
    </dgm:pt>
    <dgm:pt modelId="{BBED7C0B-A8A4-4D6A-8AB6-63A7DBF1F250}" type="pres">
      <dgm:prSet presAssocID="{C85023F6-6C65-4CC4-B4E7-CCDBEA758134}" presName="spNode" presStyleCnt="0"/>
      <dgm:spPr/>
    </dgm:pt>
    <dgm:pt modelId="{46613F6F-8DD9-4853-A4C2-6AD0EA067B9C}" type="pres">
      <dgm:prSet presAssocID="{5F69082B-0796-4967-954F-79FF6344EA6C}" presName="sibTrans" presStyleLbl="sibTrans1D1" presStyleIdx="0" presStyleCnt="3"/>
      <dgm:spPr/>
    </dgm:pt>
    <dgm:pt modelId="{F44A376A-274D-4B0C-AF35-0D9729F55AE4}" type="pres">
      <dgm:prSet presAssocID="{872FFFC1-9265-49CF-B431-080C7843EA44}" presName="node" presStyleLbl="node1" presStyleIdx="1" presStyleCnt="3">
        <dgm:presLayoutVars>
          <dgm:bulletEnabled val="1"/>
        </dgm:presLayoutVars>
      </dgm:prSet>
      <dgm:spPr/>
    </dgm:pt>
    <dgm:pt modelId="{D2611BBE-BD70-4A52-8020-A83CCF87ABB8}" type="pres">
      <dgm:prSet presAssocID="{872FFFC1-9265-49CF-B431-080C7843EA44}" presName="spNode" presStyleCnt="0"/>
      <dgm:spPr/>
    </dgm:pt>
    <dgm:pt modelId="{C16CD4F3-7A41-4469-BB6F-DE9D77094813}" type="pres">
      <dgm:prSet presAssocID="{91B4DB6A-4BE2-4AC8-8972-C5300640FAA5}" presName="sibTrans" presStyleLbl="sibTrans1D1" presStyleIdx="1" presStyleCnt="3"/>
      <dgm:spPr/>
    </dgm:pt>
    <dgm:pt modelId="{8AAD6AD0-6A11-4F99-948A-FF2DF98FCC1C}" type="pres">
      <dgm:prSet presAssocID="{52646517-5F6A-48E5-A4C7-19C15C8E7B73}" presName="node" presStyleLbl="node1" presStyleIdx="2" presStyleCnt="3">
        <dgm:presLayoutVars>
          <dgm:bulletEnabled val="1"/>
        </dgm:presLayoutVars>
      </dgm:prSet>
      <dgm:spPr/>
    </dgm:pt>
    <dgm:pt modelId="{F4301FEB-6F72-448E-8657-532C06A19DEA}" type="pres">
      <dgm:prSet presAssocID="{52646517-5F6A-48E5-A4C7-19C15C8E7B73}" presName="spNode" presStyleCnt="0"/>
      <dgm:spPr/>
    </dgm:pt>
    <dgm:pt modelId="{3BBB87D1-570E-4F70-B038-308ECA3C8615}" type="pres">
      <dgm:prSet presAssocID="{59AAE3BD-A2CF-42C6-B9B1-72A5798B6FFA}" presName="sibTrans" presStyleLbl="sibTrans1D1" presStyleIdx="2" presStyleCnt="3"/>
      <dgm:spPr/>
    </dgm:pt>
  </dgm:ptLst>
  <dgm:cxnLst>
    <dgm:cxn modelId="{33CD7C0A-0570-42D9-B94E-9AB06368D90B}" srcId="{28DEA540-9820-48AC-8F2D-8F192380CB88}" destId="{52646517-5F6A-48E5-A4C7-19C15C8E7B73}" srcOrd="2" destOrd="0" parTransId="{852A1FB4-19B5-43D9-A917-0ED83738CDD5}" sibTransId="{59AAE3BD-A2CF-42C6-B9B1-72A5798B6FFA}"/>
    <dgm:cxn modelId="{8573B80C-21BF-412A-97A0-0AB8B703AF80}" type="presOf" srcId="{28DEA540-9820-48AC-8F2D-8F192380CB88}" destId="{13FBE8C3-F4F4-44A9-9898-2401CEFFD6A8}" srcOrd="0" destOrd="0" presId="urn:microsoft.com/office/officeart/2005/8/layout/cycle5"/>
    <dgm:cxn modelId="{8A1A5F1C-6336-42A7-9832-1F639E942BA4}" srcId="{28DEA540-9820-48AC-8F2D-8F192380CB88}" destId="{872FFFC1-9265-49CF-B431-080C7843EA44}" srcOrd="1" destOrd="0" parTransId="{F3AD84E7-B3B9-4F04-B12E-FC1EF0C853C8}" sibTransId="{91B4DB6A-4BE2-4AC8-8972-C5300640FAA5}"/>
    <dgm:cxn modelId="{34818B2A-83B8-4A50-B43C-2D1508A144E6}" type="presOf" srcId="{C85023F6-6C65-4CC4-B4E7-CCDBEA758134}" destId="{946F9327-F44B-48E6-B9C2-3A8E95F76729}" srcOrd="0" destOrd="0" presId="urn:microsoft.com/office/officeart/2005/8/layout/cycle5"/>
    <dgm:cxn modelId="{992F4B4D-76FC-4C66-9A8C-8662B3043583}" type="presOf" srcId="{91B4DB6A-4BE2-4AC8-8972-C5300640FAA5}" destId="{C16CD4F3-7A41-4469-BB6F-DE9D77094813}" srcOrd="0" destOrd="0" presId="urn:microsoft.com/office/officeart/2005/8/layout/cycle5"/>
    <dgm:cxn modelId="{6C1F9E9F-AACD-4990-AF80-4BFEAEA7DEEE}" type="presOf" srcId="{52646517-5F6A-48E5-A4C7-19C15C8E7B73}" destId="{8AAD6AD0-6A11-4F99-948A-FF2DF98FCC1C}" srcOrd="0" destOrd="0" presId="urn:microsoft.com/office/officeart/2005/8/layout/cycle5"/>
    <dgm:cxn modelId="{8CD81FB5-A89F-4466-98B2-E5F62FF75BF9}" type="presOf" srcId="{872FFFC1-9265-49CF-B431-080C7843EA44}" destId="{F44A376A-274D-4B0C-AF35-0D9729F55AE4}" srcOrd="0" destOrd="0" presId="urn:microsoft.com/office/officeart/2005/8/layout/cycle5"/>
    <dgm:cxn modelId="{D0F6F5B5-E113-432F-84D7-971B76B5B905}" type="presOf" srcId="{59AAE3BD-A2CF-42C6-B9B1-72A5798B6FFA}" destId="{3BBB87D1-570E-4F70-B038-308ECA3C8615}" srcOrd="0" destOrd="0" presId="urn:microsoft.com/office/officeart/2005/8/layout/cycle5"/>
    <dgm:cxn modelId="{7A10CDE1-2D85-45B9-BFFD-827438158D29}" srcId="{28DEA540-9820-48AC-8F2D-8F192380CB88}" destId="{C85023F6-6C65-4CC4-B4E7-CCDBEA758134}" srcOrd="0" destOrd="0" parTransId="{E42C50BF-5AD2-4BF7-A2A2-9F796D385A99}" sibTransId="{5F69082B-0796-4967-954F-79FF6344EA6C}"/>
    <dgm:cxn modelId="{8AB15AF6-ADEF-4435-8EB3-810FC016F91A}" type="presOf" srcId="{5F69082B-0796-4967-954F-79FF6344EA6C}" destId="{46613F6F-8DD9-4853-A4C2-6AD0EA067B9C}" srcOrd="0" destOrd="0" presId="urn:microsoft.com/office/officeart/2005/8/layout/cycle5"/>
    <dgm:cxn modelId="{CC93294C-4D64-4DB8-94B3-C5D1779139ED}" type="presParOf" srcId="{13FBE8C3-F4F4-44A9-9898-2401CEFFD6A8}" destId="{946F9327-F44B-48E6-B9C2-3A8E95F76729}" srcOrd="0" destOrd="0" presId="urn:microsoft.com/office/officeart/2005/8/layout/cycle5"/>
    <dgm:cxn modelId="{0F79C986-928C-4D74-9242-4AF065FA447B}" type="presParOf" srcId="{13FBE8C3-F4F4-44A9-9898-2401CEFFD6A8}" destId="{BBED7C0B-A8A4-4D6A-8AB6-63A7DBF1F250}" srcOrd="1" destOrd="0" presId="urn:microsoft.com/office/officeart/2005/8/layout/cycle5"/>
    <dgm:cxn modelId="{21038377-3C53-4F01-A3D8-07D62E5BD6B4}" type="presParOf" srcId="{13FBE8C3-F4F4-44A9-9898-2401CEFFD6A8}" destId="{46613F6F-8DD9-4853-A4C2-6AD0EA067B9C}" srcOrd="2" destOrd="0" presId="urn:microsoft.com/office/officeart/2005/8/layout/cycle5"/>
    <dgm:cxn modelId="{EE9A4D6C-72F1-4747-97DE-ED975D147998}" type="presParOf" srcId="{13FBE8C3-F4F4-44A9-9898-2401CEFFD6A8}" destId="{F44A376A-274D-4B0C-AF35-0D9729F55AE4}" srcOrd="3" destOrd="0" presId="urn:microsoft.com/office/officeart/2005/8/layout/cycle5"/>
    <dgm:cxn modelId="{DB7C872A-9E74-4A28-A50A-03235CA15F07}" type="presParOf" srcId="{13FBE8C3-F4F4-44A9-9898-2401CEFFD6A8}" destId="{D2611BBE-BD70-4A52-8020-A83CCF87ABB8}" srcOrd="4" destOrd="0" presId="urn:microsoft.com/office/officeart/2005/8/layout/cycle5"/>
    <dgm:cxn modelId="{833BBA00-FE6B-464B-B991-BAB658E4C2E7}" type="presParOf" srcId="{13FBE8C3-F4F4-44A9-9898-2401CEFFD6A8}" destId="{C16CD4F3-7A41-4469-BB6F-DE9D77094813}" srcOrd="5" destOrd="0" presId="urn:microsoft.com/office/officeart/2005/8/layout/cycle5"/>
    <dgm:cxn modelId="{6DF85969-D906-4932-AC83-338A55747811}" type="presParOf" srcId="{13FBE8C3-F4F4-44A9-9898-2401CEFFD6A8}" destId="{8AAD6AD0-6A11-4F99-948A-FF2DF98FCC1C}" srcOrd="6" destOrd="0" presId="urn:microsoft.com/office/officeart/2005/8/layout/cycle5"/>
    <dgm:cxn modelId="{B42C8C09-3DAC-4E06-BC9C-7865A04B6C5D}" type="presParOf" srcId="{13FBE8C3-F4F4-44A9-9898-2401CEFFD6A8}" destId="{F4301FEB-6F72-448E-8657-532C06A19DEA}" srcOrd="7" destOrd="0" presId="urn:microsoft.com/office/officeart/2005/8/layout/cycle5"/>
    <dgm:cxn modelId="{85D0D341-E836-41D9-834A-071E97FED1BC}" type="presParOf" srcId="{13FBE8C3-F4F4-44A9-9898-2401CEFFD6A8}" destId="{3BBB87D1-570E-4F70-B038-308ECA3C8615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813C23-D386-A648-9901-821875403E5E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45C61-03EE-BA47-AD02-0A94C1F7DCA7}">
      <dgm:prSet phldrT="[Text]" custT="1"/>
      <dgm:spPr/>
      <dgm:t>
        <a:bodyPr/>
        <a:lstStyle/>
        <a:p>
          <a:r>
            <a:rPr lang="es-MX" sz="1800" noProof="0" dirty="0">
              <a:latin typeface="Gill Sans"/>
              <a:cs typeface="Gill Sans"/>
            </a:rPr>
            <a:t>G1: Prueba y reporte </a:t>
          </a:r>
        </a:p>
        <a:p>
          <a:r>
            <a:rPr lang="es-MX" sz="1800" noProof="0" dirty="0">
              <a:latin typeface="Gill Sans"/>
              <a:cs typeface="Gill Sans"/>
            </a:rPr>
            <a:t>(30) </a:t>
          </a:r>
        </a:p>
      </dgm:t>
    </dgm:pt>
    <dgm:pt modelId="{BCEA5C3A-B48B-4446-B2A8-40D09B4E6D83}" type="parTrans" cxnId="{36C6AF41-F995-5A4B-9F95-14187C4D9C86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B5020331-BFF9-6E4A-A332-161583D5157B}" type="sibTrans" cxnId="{36C6AF41-F995-5A4B-9F95-14187C4D9C86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BE0B0856-7179-8D46-9EBE-503B5576386F}">
      <dgm:prSet phldrT="[Text]" custT="1"/>
      <dgm:spPr/>
      <dgm:t>
        <a:bodyPr/>
        <a:lstStyle/>
        <a:p>
          <a:r>
            <a:rPr lang="es-MX" sz="1800" noProof="0" dirty="0">
              <a:latin typeface="Gill Sans"/>
              <a:cs typeface="Gill Sans"/>
            </a:rPr>
            <a:t>G3: Prueba sólo último año (44)</a:t>
          </a:r>
          <a:endParaRPr lang="es-MX" sz="1800" dirty="0">
            <a:latin typeface="Gill Sans"/>
            <a:cs typeface="Gill Sans"/>
          </a:endParaRPr>
        </a:p>
      </dgm:t>
    </dgm:pt>
    <dgm:pt modelId="{DBD792B8-177C-CC47-BD95-ADA5F6AAFF6C}" type="parTrans" cxnId="{A94DD647-9616-9047-AF7E-2736B5B4A8EE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D85001A3-3236-B740-82AC-983AD3D853A0}" type="sibTrans" cxnId="{A94DD647-9616-9047-AF7E-2736B5B4A8EE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0C98AAD5-39D7-9146-B4D1-520A4876B429}">
      <dgm:prSet phldrT="[Text]" custT="1"/>
      <dgm:spPr/>
      <dgm:t>
        <a:bodyPr/>
        <a:lstStyle/>
        <a:p>
          <a:r>
            <a:rPr lang="es-MX" sz="1800" noProof="0" dirty="0">
              <a:latin typeface="Gill Sans"/>
              <a:cs typeface="Gill Sans"/>
            </a:rPr>
            <a:t>G2: Prueba, reporte y talleres (30) </a:t>
          </a:r>
        </a:p>
      </dgm:t>
    </dgm:pt>
    <dgm:pt modelId="{FF5AFC85-6360-5A45-90C7-F841A5D3FF80}" type="parTrans" cxnId="{969B3C88-66AA-0D41-B086-971BFA035BA3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2A984B2D-C5EF-754C-BC97-B05F2E0B7AFC}" type="sibTrans" cxnId="{969B3C88-66AA-0D41-B086-971BFA035BA3}">
      <dgm:prSet/>
      <dgm:spPr/>
      <dgm:t>
        <a:bodyPr/>
        <a:lstStyle/>
        <a:p>
          <a:endParaRPr lang="en-US" sz="1800">
            <a:latin typeface="Gill Sans"/>
            <a:cs typeface="Gill Sans"/>
          </a:endParaRPr>
        </a:p>
      </dgm:t>
    </dgm:pt>
    <dgm:pt modelId="{680885F3-1D8D-E846-A7DA-16A68CA43BB5}" type="pres">
      <dgm:prSet presAssocID="{E4813C23-D386-A648-9901-821875403E5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73F010-F02C-1F41-ACB8-0DE7D6FA78C0}" type="pres">
      <dgm:prSet presAssocID="{A8845C61-03EE-BA47-AD02-0A94C1F7DCA7}" presName="root1" presStyleCnt="0"/>
      <dgm:spPr/>
    </dgm:pt>
    <dgm:pt modelId="{CF84AB72-EA5E-E14B-8164-B8FBF8341583}" type="pres">
      <dgm:prSet presAssocID="{A8845C61-03EE-BA47-AD02-0A94C1F7DCA7}" presName="LevelOneTextNode" presStyleLbl="node0" presStyleIdx="0" presStyleCnt="3" custScaleX="139171" custLinFactNeighborX="-838">
        <dgm:presLayoutVars>
          <dgm:chPref val="3"/>
        </dgm:presLayoutVars>
      </dgm:prSet>
      <dgm:spPr/>
    </dgm:pt>
    <dgm:pt modelId="{BD853F85-32F9-8B43-A4A6-A937B86B4992}" type="pres">
      <dgm:prSet presAssocID="{A8845C61-03EE-BA47-AD02-0A94C1F7DCA7}" presName="level2hierChild" presStyleCnt="0"/>
      <dgm:spPr/>
    </dgm:pt>
    <dgm:pt modelId="{74E06CDC-C164-4E49-8C92-F40FB8DF983F}" type="pres">
      <dgm:prSet presAssocID="{0C98AAD5-39D7-9146-B4D1-520A4876B429}" presName="root1" presStyleCnt="0"/>
      <dgm:spPr/>
    </dgm:pt>
    <dgm:pt modelId="{C09D60AF-51E3-2C43-A4B4-10B345DFA014}" type="pres">
      <dgm:prSet presAssocID="{0C98AAD5-39D7-9146-B4D1-520A4876B429}" presName="LevelOneTextNode" presStyleLbl="node0" presStyleIdx="1" presStyleCnt="3" custScaleX="139171">
        <dgm:presLayoutVars>
          <dgm:chPref val="3"/>
        </dgm:presLayoutVars>
      </dgm:prSet>
      <dgm:spPr/>
    </dgm:pt>
    <dgm:pt modelId="{AFCACC3E-99A7-2E43-94AA-53194CCDF990}" type="pres">
      <dgm:prSet presAssocID="{0C98AAD5-39D7-9146-B4D1-520A4876B429}" presName="level2hierChild" presStyleCnt="0"/>
      <dgm:spPr/>
    </dgm:pt>
    <dgm:pt modelId="{3DD81D3C-EEC5-CB45-94D6-3BB11E9F7F35}" type="pres">
      <dgm:prSet presAssocID="{BE0B0856-7179-8D46-9EBE-503B5576386F}" presName="root1" presStyleCnt="0"/>
      <dgm:spPr/>
    </dgm:pt>
    <dgm:pt modelId="{9837FBD4-F55C-D74D-8E2D-8BD1FCF3A847}" type="pres">
      <dgm:prSet presAssocID="{BE0B0856-7179-8D46-9EBE-503B5576386F}" presName="LevelOneTextNode" presStyleLbl="node0" presStyleIdx="2" presStyleCnt="3" custScaleX="137495">
        <dgm:presLayoutVars>
          <dgm:chPref val="3"/>
        </dgm:presLayoutVars>
      </dgm:prSet>
      <dgm:spPr/>
    </dgm:pt>
    <dgm:pt modelId="{277C9429-9A13-1244-86C6-5D2E7DC41488}" type="pres">
      <dgm:prSet presAssocID="{BE0B0856-7179-8D46-9EBE-503B5576386F}" presName="level2hierChild" presStyleCnt="0"/>
      <dgm:spPr/>
    </dgm:pt>
  </dgm:ptLst>
  <dgm:cxnLst>
    <dgm:cxn modelId="{36C6AF41-F995-5A4B-9F95-14187C4D9C86}" srcId="{E4813C23-D386-A648-9901-821875403E5E}" destId="{A8845C61-03EE-BA47-AD02-0A94C1F7DCA7}" srcOrd="0" destOrd="0" parTransId="{BCEA5C3A-B48B-4446-B2A8-40D09B4E6D83}" sibTransId="{B5020331-BFF9-6E4A-A332-161583D5157B}"/>
    <dgm:cxn modelId="{66909F47-BE0C-47E5-A46F-42A80C23F8D6}" type="presOf" srcId="{BE0B0856-7179-8D46-9EBE-503B5576386F}" destId="{9837FBD4-F55C-D74D-8E2D-8BD1FCF3A847}" srcOrd="0" destOrd="0" presId="urn:microsoft.com/office/officeart/2005/8/layout/hierarchy2"/>
    <dgm:cxn modelId="{A94DD647-9616-9047-AF7E-2736B5B4A8EE}" srcId="{E4813C23-D386-A648-9901-821875403E5E}" destId="{BE0B0856-7179-8D46-9EBE-503B5576386F}" srcOrd="2" destOrd="0" parTransId="{DBD792B8-177C-CC47-BD95-ADA5F6AAFF6C}" sibTransId="{D85001A3-3236-B740-82AC-983AD3D853A0}"/>
    <dgm:cxn modelId="{969B3C88-66AA-0D41-B086-971BFA035BA3}" srcId="{E4813C23-D386-A648-9901-821875403E5E}" destId="{0C98AAD5-39D7-9146-B4D1-520A4876B429}" srcOrd="1" destOrd="0" parTransId="{FF5AFC85-6360-5A45-90C7-F841A5D3FF80}" sibTransId="{2A984B2D-C5EF-754C-BC97-B05F2E0B7AFC}"/>
    <dgm:cxn modelId="{DE496BAB-56A7-4189-9CAA-E3CE97DA9AE6}" type="presOf" srcId="{E4813C23-D386-A648-9901-821875403E5E}" destId="{680885F3-1D8D-E846-A7DA-16A68CA43BB5}" srcOrd="0" destOrd="0" presId="urn:microsoft.com/office/officeart/2005/8/layout/hierarchy2"/>
    <dgm:cxn modelId="{453C50DB-B2AF-49AD-A4AA-F6D99C5FEE24}" type="presOf" srcId="{A8845C61-03EE-BA47-AD02-0A94C1F7DCA7}" destId="{CF84AB72-EA5E-E14B-8164-B8FBF8341583}" srcOrd="0" destOrd="0" presId="urn:microsoft.com/office/officeart/2005/8/layout/hierarchy2"/>
    <dgm:cxn modelId="{85365FEE-1429-4956-8FCD-DA26898EE99E}" type="presOf" srcId="{0C98AAD5-39D7-9146-B4D1-520A4876B429}" destId="{C09D60AF-51E3-2C43-A4B4-10B345DFA014}" srcOrd="0" destOrd="0" presId="urn:microsoft.com/office/officeart/2005/8/layout/hierarchy2"/>
    <dgm:cxn modelId="{42A13848-D11A-467D-AFDE-2104E4DE6593}" type="presParOf" srcId="{680885F3-1D8D-E846-A7DA-16A68CA43BB5}" destId="{2C73F010-F02C-1F41-ACB8-0DE7D6FA78C0}" srcOrd="0" destOrd="0" presId="urn:microsoft.com/office/officeart/2005/8/layout/hierarchy2"/>
    <dgm:cxn modelId="{C579F269-A192-49E6-B18A-1FA8972E8917}" type="presParOf" srcId="{2C73F010-F02C-1F41-ACB8-0DE7D6FA78C0}" destId="{CF84AB72-EA5E-E14B-8164-B8FBF8341583}" srcOrd="0" destOrd="0" presId="urn:microsoft.com/office/officeart/2005/8/layout/hierarchy2"/>
    <dgm:cxn modelId="{686411C0-6670-4848-9C53-5F240DBBACCB}" type="presParOf" srcId="{2C73F010-F02C-1F41-ACB8-0DE7D6FA78C0}" destId="{BD853F85-32F9-8B43-A4A6-A937B86B4992}" srcOrd="1" destOrd="0" presId="urn:microsoft.com/office/officeart/2005/8/layout/hierarchy2"/>
    <dgm:cxn modelId="{51FF2654-B7E6-4BC9-B51E-D6E0452202E5}" type="presParOf" srcId="{680885F3-1D8D-E846-A7DA-16A68CA43BB5}" destId="{74E06CDC-C164-4E49-8C92-F40FB8DF983F}" srcOrd="1" destOrd="0" presId="urn:microsoft.com/office/officeart/2005/8/layout/hierarchy2"/>
    <dgm:cxn modelId="{C2C0DB65-7597-4EC3-85D2-B9F809577277}" type="presParOf" srcId="{74E06CDC-C164-4E49-8C92-F40FB8DF983F}" destId="{C09D60AF-51E3-2C43-A4B4-10B345DFA014}" srcOrd="0" destOrd="0" presId="urn:microsoft.com/office/officeart/2005/8/layout/hierarchy2"/>
    <dgm:cxn modelId="{541ABC4F-D681-4927-8105-57D1D9E5C140}" type="presParOf" srcId="{74E06CDC-C164-4E49-8C92-F40FB8DF983F}" destId="{AFCACC3E-99A7-2E43-94AA-53194CCDF990}" srcOrd="1" destOrd="0" presId="urn:microsoft.com/office/officeart/2005/8/layout/hierarchy2"/>
    <dgm:cxn modelId="{A5BA1505-A6A0-4FDC-88D4-AF443B0BC4D1}" type="presParOf" srcId="{680885F3-1D8D-E846-A7DA-16A68CA43BB5}" destId="{3DD81D3C-EEC5-CB45-94D6-3BB11E9F7F35}" srcOrd="2" destOrd="0" presId="urn:microsoft.com/office/officeart/2005/8/layout/hierarchy2"/>
    <dgm:cxn modelId="{42F5A1C6-AB3F-4670-BD9C-26D5A106FAB3}" type="presParOf" srcId="{3DD81D3C-EEC5-CB45-94D6-3BB11E9F7F35}" destId="{9837FBD4-F55C-D74D-8E2D-8BD1FCF3A847}" srcOrd="0" destOrd="0" presId="urn:microsoft.com/office/officeart/2005/8/layout/hierarchy2"/>
    <dgm:cxn modelId="{6FA1D9BB-B688-472A-AC98-DB4BD26475D4}" type="presParOf" srcId="{3DD81D3C-EEC5-CB45-94D6-3BB11E9F7F35}" destId="{277C9429-9A13-1244-86C6-5D2E7DC4148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044532-29B4-5D40-8A24-6E295ECF81C1}" type="doc">
      <dgm:prSet loTypeId="urn:microsoft.com/office/officeart/2005/8/layout/hChevron3" loCatId="" qsTypeId="urn:microsoft.com/office/officeart/2005/8/quickstyle/simple1" qsCatId="simple" csTypeId="urn:microsoft.com/office/officeart/2005/8/colors/accent1_2" csCatId="accent1" phldr="1"/>
      <dgm:spPr/>
    </dgm:pt>
    <dgm:pt modelId="{8DDE8A82-583F-1B47-AB27-D7FD6535E799}">
      <dgm:prSet phldrT="[Text]" custT="1"/>
      <dgm:spPr/>
      <dgm:t>
        <a:bodyPr/>
        <a:lstStyle/>
        <a:p>
          <a:r>
            <a:rPr lang="en-US" sz="1600" b="1" dirty="0">
              <a:latin typeface="Gill Sans"/>
              <a:cs typeface="Gill Sans"/>
            </a:rPr>
            <a:t>2014</a:t>
          </a:r>
        </a:p>
      </dgm:t>
    </dgm:pt>
    <dgm:pt modelId="{E64356C4-6504-4347-9736-5C9C2ADD30FC}" type="parTrans" cxnId="{5AC52489-68EA-614C-A109-E40479349496}">
      <dgm:prSet/>
      <dgm:spPr/>
      <dgm:t>
        <a:bodyPr/>
        <a:lstStyle/>
        <a:p>
          <a:endParaRPr lang="en-US" sz="1600" b="1"/>
        </a:p>
      </dgm:t>
    </dgm:pt>
    <dgm:pt modelId="{F6DE8460-51F3-1746-A627-83CA22790191}" type="sibTrans" cxnId="{5AC52489-68EA-614C-A109-E40479349496}">
      <dgm:prSet/>
      <dgm:spPr/>
      <dgm:t>
        <a:bodyPr/>
        <a:lstStyle/>
        <a:p>
          <a:endParaRPr lang="en-US" sz="1600" b="1"/>
        </a:p>
      </dgm:t>
    </dgm:pt>
    <dgm:pt modelId="{17C6E289-ABA6-914E-945E-B44CE605F16F}">
      <dgm:prSet phldrT="[Text]" custT="1"/>
      <dgm:spPr/>
      <dgm:t>
        <a:bodyPr/>
        <a:lstStyle/>
        <a:p>
          <a:r>
            <a:rPr lang="en-US" sz="1600" b="1" dirty="0">
              <a:latin typeface="Gill Sans"/>
              <a:cs typeface="Gill Sans"/>
            </a:rPr>
            <a:t>2015</a:t>
          </a:r>
        </a:p>
      </dgm:t>
    </dgm:pt>
    <dgm:pt modelId="{6F6C249C-7C86-6E43-9EFB-945A896E34C3}" type="parTrans" cxnId="{AC111834-2C5D-2E48-829F-869ACF9AFE96}">
      <dgm:prSet/>
      <dgm:spPr/>
      <dgm:t>
        <a:bodyPr/>
        <a:lstStyle/>
        <a:p>
          <a:endParaRPr lang="en-US" sz="1600" b="1"/>
        </a:p>
      </dgm:t>
    </dgm:pt>
    <dgm:pt modelId="{0D4C40A2-029F-C74B-80F5-B489CA1A5882}" type="sibTrans" cxnId="{AC111834-2C5D-2E48-829F-869ACF9AFE96}">
      <dgm:prSet/>
      <dgm:spPr/>
      <dgm:t>
        <a:bodyPr/>
        <a:lstStyle/>
        <a:p>
          <a:endParaRPr lang="en-US" sz="1600" b="1"/>
        </a:p>
      </dgm:t>
    </dgm:pt>
    <dgm:pt modelId="{13C05E49-11D9-734B-BC76-776C9A2C68A5}">
      <dgm:prSet phldrT="[Text]" custT="1"/>
      <dgm:spPr/>
      <dgm:t>
        <a:bodyPr/>
        <a:lstStyle/>
        <a:p>
          <a:r>
            <a:rPr lang="en-US" sz="1600" b="1" dirty="0">
              <a:latin typeface="Gill Sans"/>
              <a:cs typeface="Gill Sans"/>
            </a:rPr>
            <a:t>2013</a:t>
          </a:r>
        </a:p>
      </dgm:t>
    </dgm:pt>
    <dgm:pt modelId="{677EF30F-5FBC-0749-9C8F-1DA5CBCCD732}" type="sibTrans" cxnId="{CEAD7A5B-04E3-5A47-85E8-1293F712934B}">
      <dgm:prSet/>
      <dgm:spPr/>
      <dgm:t>
        <a:bodyPr/>
        <a:lstStyle/>
        <a:p>
          <a:endParaRPr lang="en-US" sz="1600" b="1"/>
        </a:p>
      </dgm:t>
    </dgm:pt>
    <dgm:pt modelId="{CD032B79-039D-BC4C-B2F5-7667C45DD496}" type="parTrans" cxnId="{CEAD7A5B-04E3-5A47-85E8-1293F712934B}">
      <dgm:prSet/>
      <dgm:spPr/>
      <dgm:t>
        <a:bodyPr/>
        <a:lstStyle/>
        <a:p>
          <a:endParaRPr lang="en-US" sz="1600" b="1"/>
        </a:p>
      </dgm:t>
    </dgm:pt>
    <dgm:pt modelId="{49622A49-0416-D74F-81E4-08141F8EB8A7}" type="pres">
      <dgm:prSet presAssocID="{59044532-29B4-5D40-8A24-6E295ECF81C1}" presName="Name0" presStyleCnt="0">
        <dgm:presLayoutVars>
          <dgm:dir/>
          <dgm:resizeHandles val="exact"/>
        </dgm:presLayoutVars>
      </dgm:prSet>
      <dgm:spPr/>
    </dgm:pt>
    <dgm:pt modelId="{DDDCEA61-C51E-BD4F-B4ED-4A30A1923FAF}" type="pres">
      <dgm:prSet presAssocID="{13C05E49-11D9-734B-BC76-776C9A2C68A5}" presName="parTxOnly" presStyleLbl="node1" presStyleIdx="0" presStyleCnt="3" custLinFactNeighborY="4109">
        <dgm:presLayoutVars>
          <dgm:bulletEnabled val="1"/>
        </dgm:presLayoutVars>
      </dgm:prSet>
      <dgm:spPr/>
    </dgm:pt>
    <dgm:pt modelId="{367E43AC-0FBF-F44E-A424-0B1B091E62DF}" type="pres">
      <dgm:prSet presAssocID="{677EF30F-5FBC-0749-9C8F-1DA5CBCCD732}" presName="parSpace" presStyleCnt="0"/>
      <dgm:spPr/>
    </dgm:pt>
    <dgm:pt modelId="{9371D62D-77C5-954E-AEC5-18913716389E}" type="pres">
      <dgm:prSet presAssocID="{8DDE8A82-583F-1B47-AB27-D7FD6535E799}" presName="parTxOnly" presStyleLbl="node1" presStyleIdx="1" presStyleCnt="3">
        <dgm:presLayoutVars>
          <dgm:bulletEnabled val="1"/>
        </dgm:presLayoutVars>
      </dgm:prSet>
      <dgm:spPr/>
    </dgm:pt>
    <dgm:pt modelId="{F8436C41-8156-0C47-9B95-BB3985A12AE9}" type="pres">
      <dgm:prSet presAssocID="{F6DE8460-51F3-1746-A627-83CA22790191}" presName="parSpace" presStyleCnt="0"/>
      <dgm:spPr/>
    </dgm:pt>
    <dgm:pt modelId="{F051A102-6373-1641-86E6-5865556FEEE1}" type="pres">
      <dgm:prSet presAssocID="{17C6E289-ABA6-914E-945E-B44CE605F16F}" presName="parTxOnly" presStyleLbl="node1" presStyleIdx="2" presStyleCnt="3">
        <dgm:presLayoutVars>
          <dgm:bulletEnabled val="1"/>
        </dgm:presLayoutVars>
      </dgm:prSet>
      <dgm:spPr/>
    </dgm:pt>
  </dgm:ptLst>
  <dgm:cxnLst>
    <dgm:cxn modelId="{6E93E802-22C1-4975-835C-834937539F1B}" type="presOf" srcId="{17C6E289-ABA6-914E-945E-B44CE605F16F}" destId="{F051A102-6373-1641-86E6-5865556FEEE1}" srcOrd="0" destOrd="0" presId="urn:microsoft.com/office/officeart/2005/8/layout/hChevron3"/>
    <dgm:cxn modelId="{47928E18-7055-4E8B-BA45-BD84CD0FCC04}" type="presOf" srcId="{8DDE8A82-583F-1B47-AB27-D7FD6535E799}" destId="{9371D62D-77C5-954E-AEC5-18913716389E}" srcOrd="0" destOrd="0" presId="urn:microsoft.com/office/officeart/2005/8/layout/hChevron3"/>
    <dgm:cxn modelId="{AC111834-2C5D-2E48-829F-869ACF9AFE96}" srcId="{59044532-29B4-5D40-8A24-6E295ECF81C1}" destId="{17C6E289-ABA6-914E-945E-B44CE605F16F}" srcOrd="2" destOrd="0" parTransId="{6F6C249C-7C86-6E43-9EFB-945A896E34C3}" sibTransId="{0D4C40A2-029F-C74B-80F5-B489CA1A5882}"/>
    <dgm:cxn modelId="{CEAD7A5B-04E3-5A47-85E8-1293F712934B}" srcId="{59044532-29B4-5D40-8A24-6E295ECF81C1}" destId="{13C05E49-11D9-734B-BC76-776C9A2C68A5}" srcOrd="0" destOrd="0" parTransId="{CD032B79-039D-BC4C-B2F5-7667C45DD496}" sibTransId="{677EF30F-5FBC-0749-9C8F-1DA5CBCCD732}"/>
    <dgm:cxn modelId="{5AC52489-68EA-614C-A109-E40479349496}" srcId="{59044532-29B4-5D40-8A24-6E295ECF81C1}" destId="{8DDE8A82-583F-1B47-AB27-D7FD6535E799}" srcOrd="1" destOrd="0" parTransId="{E64356C4-6504-4347-9736-5C9C2ADD30FC}" sibTransId="{F6DE8460-51F3-1746-A627-83CA22790191}"/>
    <dgm:cxn modelId="{E82AC88A-B2BB-4236-9440-93E9BE668577}" type="presOf" srcId="{13C05E49-11D9-734B-BC76-776C9A2C68A5}" destId="{DDDCEA61-C51E-BD4F-B4ED-4A30A1923FAF}" srcOrd="0" destOrd="0" presId="urn:microsoft.com/office/officeart/2005/8/layout/hChevron3"/>
    <dgm:cxn modelId="{C1554DF3-E3B5-498D-90AC-998D445C94FF}" type="presOf" srcId="{59044532-29B4-5D40-8A24-6E295ECF81C1}" destId="{49622A49-0416-D74F-81E4-08141F8EB8A7}" srcOrd="0" destOrd="0" presId="urn:microsoft.com/office/officeart/2005/8/layout/hChevron3"/>
    <dgm:cxn modelId="{4DB7CF58-B3A3-4C65-A411-C40F76FFBC48}" type="presParOf" srcId="{49622A49-0416-D74F-81E4-08141F8EB8A7}" destId="{DDDCEA61-C51E-BD4F-B4ED-4A30A1923FAF}" srcOrd="0" destOrd="0" presId="urn:microsoft.com/office/officeart/2005/8/layout/hChevron3"/>
    <dgm:cxn modelId="{D2ABC5D7-1710-4B0B-8960-71FD3D5B6216}" type="presParOf" srcId="{49622A49-0416-D74F-81E4-08141F8EB8A7}" destId="{367E43AC-0FBF-F44E-A424-0B1B091E62DF}" srcOrd="1" destOrd="0" presId="urn:microsoft.com/office/officeart/2005/8/layout/hChevron3"/>
    <dgm:cxn modelId="{36B20707-4EAC-45AD-9B71-5D3160E8903A}" type="presParOf" srcId="{49622A49-0416-D74F-81E4-08141F8EB8A7}" destId="{9371D62D-77C5-954E-AEC5-18913716389E}" srcOrd="2" destOrd="0" presId="urn:microsoft.com/office/officeart/2005/8/layout/hChevron3"/>
    <dgm:cxn modelId="{7E599E3E-5C3B-4784-B205-29055590B6ED}" type="presParOf" srcId="{49622A49-0416-D74F-81E4-08141F8EB8A7}" destId="{F8436C41-8156-0C47-9B95-BB3985A12AE9}" srcOrd="3" destOrd="0" presId="urn:microsoft.com/office/officeart/2005/8/layout/hChevron3"/>
    <dgm:cxn modelId="{D40FCEFD-B517-484A-BD08-A27E901FA7CB}" type="presParOf" srcId="{49622A49-0416-D74F-81E4-08141F8EB8A7}" destId="{F051A102-6373-1641-86E6-5865556FEEE1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9327-F44B-48E6-B9C2-3A8E95F76729}">
      <dsp:nvSpPr>
        <dsp:cNvPr id="0" name=""/>
        <dsp:cNvSpPr/>
      </dsp:nvSpPr>
      <dsp:spPr>
        <a:xfrm>
          <a:off x="1787338" y="3432"/>
          <a:ext cx="2377306" cy="1545248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noProof="0" dirty="0"/>
            <a:t>Autonomía</a:t>
          </a:r>
        </a:p>
      </dsp:txBody>
      <dsp:txXfrm>
        <a:off x="1862771" y="78865"/>
        <a:ext cx="2226440" cy="1394382"/>
      </dsp:txXfrm>
    </dsp:sp>
    <dsp:sp modelId="{46613F6F-8DD9-4853-A4C2-6AD0EA067B9C}">
      <dsp:nvSpPr>
        <dsp:cNvPr id="0" name=""/>
        <dsp:cNvSpPr/>
      </dsp:nvSpPr>
      <dsp:spPr>
        <a:xfrm>
          <a:off x="913382" y="776056"/>
          <a:ext cx="4125218" cy="4125218"/>
        </a:xfrm>
        <a:custGeom>
          <a:avLst/>
          <a:gdLst/>
          <a:ahLst/>
          <a:cxnLst/>
          <a:rect l="0" t="0" r="0" b="0"/>
          <a:pathLst>
            <a:path>
              <a:moveTo>
                <a:pt x="3571010" y="655810"/>
              </a:moveTo>
              <a:arcTo wR="2062609" hR="2062609" stAng="19019767" swAng="23041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376A-274D-4B0C-AF35-0D9729F55AE4}">
      <dsp:nvSpPr>
        <dsp:cNvPr id="0" name=""/>
        <dsp:cNvSpPr/>
      </dsp:nvSpPr>
      <dsp:spPr>
        <a:xfrm>
          <a:off x="3573610" y="3097345"/>
          <a:ext cx="2377306" cy="1545248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dirty="0"/>
            <a:t>Rendición de cuentas</a:t>
          </a:r>
          <a:endParaRPr lang="en-US" sz="3400" kern="1200" dirty="0"/>
        </a:p>
      </dsp:txBody>
      <dsp:txXfrm>
        <a:off x="3649043" y="3172778"/>
        <a:ext cx="2226440" cy="1394382"/>
      </dsp:txXfrm>
    </dsp:sp>
    <dsp:sp modelId="{C16CD4F3-7A41-4469-BB6F-DE9D77094813}">
      <dsp:nvSpPr>
        <dsp:cNvPr id="0" name=""/>
        <dsp:cNvSpPr/>
      </dsp:nvSpPr>
      <dsp:spPr>
        <a:xfrm>
          <a:off x="913382" y="776056"/>
          <a:ext cx="4125218" cy="4125218"/>
        </a:xfrm>
        <a:custGeom>
          <a:avLst/>
          <a:gdLst/>
          <a:ahLst/>
          <a:cxnLst/>
          <a:rect l="0" t="0" r="0" b="0"/>
          <a:pathLst>
            <a:path>
              <a:moveTo>
                <a:pt x="2696277" y="4025469"/>
              </a:moveTo>
              <a:arcTo wR="2062609" hR="2062609" stAng="4326506" swAng="21469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D6AD0-6A11-4F99-948A-FF2DF98FCC1C}">
      <dsp:nvSpPr>
        <dsp:cNvPr id="0" name=""/>
        <dsp:cNvSpPr/>
      </dsp:nvSpPr>
      <dsp:spPr>
        <a:xfrm>
          <a:off x="1066" y="3097345"/>
          <a:ext cx="2377306" cy="15452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400" kern="1200" noProof="0" dirty="0"/>
            <a:t>Monitoreo</a:t>
          </a:r>
        </a:p>
      </dsp:txBody>
      <dsp:txXfrm>
        <a:off x="76499" y="3172778"/>
        <a:ext cx="2226440" cy="1394382"/>
      </dsp:txXfrm>
    </dsp:sp>
    <dsp:sp modelId="{3BBB87D1-570E-4F70-B038-308ECA3C8615}">
      <dsp:nvSpPr>
        <dsp:cNvPr id="0" name=""/>
        <dsp:cNvSpPr/>
      </dsp:nvSpPr>
      <dsp:spPr>
        <a:xfrm>
          <a:off x="913382" y="776056"/>
          <a:ext cx="4125218" cy="4125218"/>
        </a:xfrm>
        <a:custGeom>
          <a:avLst/>
          <a:gdLst/>
          <a:ahLst/>
          <a:cxnLst/>
          <a:rect l="0" t="0" r="0" b="0"/>
          <a:pathLst>
            <a:path>
              <a:moveTo>
                <a:pt x="6648" y="1897129"/>
              </a:moveTo>
              <a:arcTo wR="2062609" hR="2062609" stAng="11076102" swAng="230413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F9327-F44B-48E6-B9C2-3A8E95F76729}">
      <dsp:nvSpPr>
        <dsp:cNvPr id="0" name=""/>
        <dsp:cNvSpPr/>
      </dsp:nvSpPr>
      <dsp:spPr>
        <a:xfrm>
          <a:off x="1383903" y="261990"/>
          <a:ext cx="1840704" cy="1196457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 err="1"/>
            <a:t>Autonomy</a:t>
          </a:r>
          <a:endParaRPr lang="es-MX" sz="2100" kern="1200" noProof="0" dirty="0"/>
        </a:p>
      </dsp:txBody>
      <dsp:txXfrm>
        <a:off x="1442309" y="320396"/>
        <a:ext cx="1723892" cy="1079645"/>
      </dsp:txXfrm>
    </dsp:sp>
    <dsp:sp modelId="{46613F6F-8DD9-4853-A4C2-6AD0EA067B9C}">
      <dsp:nvSpPr>
        <dsp:cNvPr id="0" name=""/>
        <dsp:cNvSpPr/>
      </dsp:nvSpPr>
      <dsp:spPr>
        <a:xfrm>
          <a:off x="707551" y="860219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2764505" y="507803"/>
              </a:moveTo>
              <a:arcTo wR="1596704" hR="1596704" stAng="19020143" swAng="23036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4A376A-274D-4B0C-AF35-0D9729F55AE4}">
      <dsp:nvSpPr>
        <dsp:cNvPr id="0" name=""/>
        <dsp:cNvSpPr/>
      </dsp:nvSpPr>
      <dsp:spPr>
        <a:xfrm>
          <a:off x="2766690" y="2657047"/>
          <a:ext cx="1840704" cy="1196457"/>
        </a:xfrm>
        <a:prstGeom prst="roundRect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noProof="0" dirty="0"/>
            <a:t>Accountability</a:t>
          </a:r>
          <a:endParaRPr lang="en-US" sz="2100" kern="1200" dirty="0"/>
        </a:p>
      </dsp:txBody>
      <dsp:txXfrm>
        <a:off x="2825096" y="2715453"/>
        <a:ext cx="1723892" cy="1079645"/>
      </dsp:txXfrm>
    </dsp:sp>
    <dsp:sp modelId="{C16CD4F3-7A41-4469-BB6F-DE9D77094813}">
      <dsp:nvSpPr>
        <dsp:cNvPr id="0" name=""/>
        <dsp:cNvSpPr/>
      </dsp:nvSpPr>
      <dsp:spPr>
        <a:xfrm>
          <a:off x="707551" y="860219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2087077" y="3116243"/>
              </a:moveTo>
              <a:arcTo wR="1596704" hR="1596704" stAng="4326869" swAng="214626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AD6AD0-6A11-4F99-948A-FF2DF98FCC1C}">
      <dsp:nvSpPr>
        <dsp:cNvPr id="0" name=""/>
        <dsp:cNvSpPr/>
      </dsp:nvSpPr>
      <dsp:spPr>
        <a:xfrm>
          <a:off x="1117" y="2657047"/>
          <a:ext cx="1840704" cy="119645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noProof="0" dirty="0" err="1"/>
            <a:t>Assessments</a:t>
          </a:r>
          <a:endParaRPr lang="es-MX" sz="2100" kern="1200" noProof="0" dirty="0"/>
        </a:p>
      </dsp:txBody>
      <dsp:txXfrm>
        <a:off x="59523" y="2715453"/>
        <a:ext cx="1723892" cy="1079645"/>
      </dsp:txXfrm>
    </dsp:sp>
    <dsp:sp modelId="{3BBB87D1-570E-4F70-B038-308ECA3C8615}">
      <dsp:nvSpPr>
        <dsp:cNvPr id="0" name=""/>
        <dsp:cNvSpPr/>
      </dsp:nvSpPr>
      <dsp:spPr>
        <a:xfrm>
          <a:off x="707551" y="860219"/>
          <a:ext cx="3193408" cy="3193408"/>
        </a:xfrm>
        <a:custGeom>
          <a:avLst/>
          <a:gdLst/>
          <a:ahLst/>
          <a:cxnLst/>
          <a:rect l="0" t="0" r="0" b="0"/>
          <a:pathLst>
            <a:path>
              <a:moveTo>
                <a:pt x="5152" y="1468538"/>
              </a:moveTo>
              <a:arcTo wR="1596704" hR="1596704" stAng="11076241" swAng="23036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4AB72-EA5E-E14B-8164-B8FBF8341583}">
      <dsp:nvSpPr>
        <dsp:cNvPr id="0" name=""/>
        <dsp:cNvSpPr/>
      </dsp:nvSpPr>
      <dsp:spPr>
        <a:xfrm>
          <a:off x="406412" y="1628"/>
          <a:ext cx="2810924" cy="1009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latin typeface="Gill Sans"/>
              <a:cs typeface="Gill Sans"/>
            </a:rPr>
            <a:t>G1: Prueba y reporte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latin typeface="Gill Sans"/>
              <a:cs typeface="Gill Sans"/>
            </a:rPr>
            <a:t>(30) </a:t>
          </a:r>
        </a:p>
      </dsp:txBody>
      <dsp:txXfrm>
        <a:off x="435990" y="31206"/>
        <a:ext cx="2751768" cy="950725"/>
      </dsp:txXfrm>
    </dsp:sp>
    <dsp:sp modelId="{C09D60AF-51E3-2C43-A4B4-10B345DFA014}">
      <dsp:nvSpPr>
        <dsp:cNvPr id="0" name=""/>
        <dsp:cNvSpPr/>
      </dsp:nvSpPr>
      <dsp:spPr>
        <a:xfrm>
          <a:off x="423338" y="1162992"/>
          <a:ext cx="2810924" cy="1009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latin typeface="Gill Sans"/>
              <a:cs typeface="Gill Sans"/>
            </a:rPr>
            <a:t>G2: Prueba, reporte y talleres (30) </a:t>
          </a:r>
        </a:p>
      </dsp:txBody>
      <dsp:txXfrm>
        <a:off x="452916" y="1192570"/>
        <a:ext cx="2751768" cy="950725"/>
      </dsp:txXfrm>
    </dsp:sp>
    <dsp:sp modelId="{9837FBD4-F55C-D74D-8E2D-8BD1FCF3A847}">
      <dsp:nvSpPr>
        <dsp:cNvPr id="0" name=""/>
        <dsp:cNvSpPr/>
      </dsp:nvSpPr>
      <dsp:spPr>
        <a:xfrm>
          <a:off x="423338" y="2324356"/>
          <a:ext cx="2777073" cy="10098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noProof="0" dirty="0">
              <a:latin typeface="Gill Sans"/>
              <a:cs typeface="Gill Sans"/>
            </a:rPr>
            <a:t>G3: Prueba sólo último año (44)</a:t>
          </a:r>
          <a:endParaRPr lang="es-MX" sz="1800" kern="1200" dirty="0">
            <a:latin typeface="Gill Sans"/>
            <a:cs typeface="Gill Sans"/>
          </a:endParaRPr>
        </a:p>
      </dsp:txBody>
      <dsp:txXfrm>
        <a:off x="452916" y="2353934"/>
        <a:ext cx="2717917" cy="9507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DCEA61-C51E-BD4F-B4ED-4A30A1923FAF}">
      <dsp:nvSpPr>
        <dsp:cNvPr id="0" name=""/>
        <dsp:cNvSpPr/>
      </dsp:nvSpPr>
      <dsp:spPr>
        <a:xfrm>
          <a:off x="3796" y="0"/>
          <a:ext cx="3320035" cy="44859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"/>
              <a:cs typeface="Gill Sans"/>
            </a:rPr>
            <a:t>2013</a:t>
          </a:r>
        </a:p>
      </dsp:txBody>
      <dsp:txXfrm>
        <a:off x="3796" y="0"/>
        <a:ext cx="3207886" cy="448597"/>
      </dsp:txXfrm>
    </dsp:sp>
    <dsp:sp modelId="{9371D62D-77C5-954E-AEC5-18913716389E}">
      <dsp:nvSpPr>
        <dsp:cNvPr id="0" name=""/>
        <dsp:cNvSpPr/>
      </dsp:nvSpPr>
      <dsp:spPr>
        <a:xfrm>
          <a:off x="2659825" y="0"/>
          <a:ext cx="3320035" cy="448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"/>
              <a:cs typeface="Gill Sans"/>
            </a:rPr>
            <a:t>2014</a:t>
          </a:r>
        </a:p>
      </dsp:txBody>
      <dsp:txXfrm>
        <a:off x="2884124" y="0"/>
        <a:ext cx="2871438" cy="448597"/>
      </dsp:txXfrm>
    </dsp:sp>
    <dsp:sp modelId="{F051A102-6373-1641-86E6-5865556FEEE1}">
      <dsp:nvSpPr>
        <dsp:cNvPr id="0" name=""/>
        <dsp:cNvSpPr/>
      </dsp:nvSpPr>
      <dsp:spPr>
        <a:xfrm>
          <a:off x="5315854" y="0"/>
          <a:ext cx="3320035" cy="4485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Gill Sans"/>
              <a:cs typeface="Gill Sans"/>
            </a:rPr>
            <a:t>2015</a:t>
          </a:r>
        </a:p>
      </dsp:txBody>
      <dsp:txXfrm>
        <a:off x="5540153" y="0"/>
        <a:ext cx="2871438" cy="44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259DA5D8-F3D9-499A-A279-A1CB42C69957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5ACFE807-092F-4A84-908C-47C03722FF1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18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2" y="0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/>
          <a:lstStyle>
            <a:lvl1pPr algn="r">
              <a:defRPr sz="1200"/>
            </a:lvl1pPr>
          </a:lstStyle>
          <a:p>
            <a:fld id="{5D4BC31A-24CF-47DA-A3F1-4C18524C4684}" type="datetimeFigureOut">
              <a:rPr lang="es-ES" smtClean="0"/>
              <a:pPr/>
              <a:t>14/04/2020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685800"/>
            <a:ext cx="4573588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1" tIns="46150" rIns="92301" bIns="4615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43400"/>
            <a:ext cx="5584190" cy="4114800"/>
          </a:xfrm>
          <a:prstGeom prst="rect">
            <a:avLst/>
          </a:prstGeom>
        </p:spPr>
        <p:txBody>
          <a:bodyPr vert="horz" lIns="92301" tIns="46150" rIns="92301" bIns="4615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2" y="8685213"/>
            <a:ext cx="3024770" cy="457200"/>
          </a:xfrm>
          <a:prstGeom prst="rect">
            <a:avLst/>
          </a:prstGeom>
        </p:spPr>
        <p:txBody>
          <a:bodyPr vert="horz" lIns="92301" tIns="46150" rIns="92301" bIns="46150" rtlCol="0" anchor="b"/>
          <a:lstStyle>
            <a:lvl1pPr algn="r">
              <a:defRPr sz="1200"/>
            </a:lvl1pPr>
          </a:lstStyle>
          <a:p>
            <a:fld id="{3E99C811-E121-49EB-B867-CA7DBCDB7AE3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45556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99C811-E121-49EB-B867-CA7DBCDB7AE3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482660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7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50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5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8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265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636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75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41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95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9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848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59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9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D836-C4C4-42C1-BF49-7B543545DE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04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1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1900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8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CEBE7-1725-4DF1-87B4-47152DE4F2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64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63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98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03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0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12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0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8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67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398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5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DB17B4-C984-4C77-8B75-8E3E6F74ED43}" type="slidenum">
              <a:rPr lang="en-US" smtClean="0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34422" y="4328646"/>
            <a:ext cx="20254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u="sng" dirty="0">
                <a:solidFill>
                  <a:srgbClr val="0000FF"/>
                </a:solidFill>
              </a:rPr>
              <a:t>@</a:t>
            </a:r>
            <a:r>
              <a:rPr lang="en-US" sz="2100" u="sng" dirty="0" err="1">
                <a:solidFill>
                  <a:srgbClr val="0000FF"/>
                </a:solidFill>
              </a:rPr>
              <a:t>rafadehoyos</a:t>
            </a:r>
            <a:endParaRPr lang="en-US" sz="19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82802"/>
            <a:ext cx="502370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64088" y="3490714"/>
            <a:ext cx="210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/>
                </a:solidFill>
              </a:rPr>
              <a:t>Rafael de Hoyos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7F02BE-B9E8-424E-9100-F4456365A919}"/>
              </a:ext>
            </a:extLst>
          </p:cNvPr>
          <p:cNvSpPr txBox="1"/>
          <p:nvPr/>
        </p:nvSpPr>
        <p:spPr>
          <a:xfrm>
            <a:off x="4592690" y="548680"/>
            <a:ext cx="40324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Garamond" panose="02020404030301010803" pitchFamily="18" charset="0"/>
              </a:rPr>
              <a:t>Economía de la Educación</a:t>
            </a:r>
          </a:p>
          <a:p>
            <a:pPr algn="ctr"/>
            <a:endParaRPr lang="es-MX" sz="3600" dirty="0">
              <a:latin typeface="Garamond" panose="02020404030301010803" pitchFamily="18" charset="0"/>
            </a:endParaRPr>
          </a:p>
          <a:p>
            <a:pPr algn="ctr"/>
            <a:r>
              <a:rPr lang="es-MX" sz="2400" dirty="0">
                <a:latin typeface="Garamond" panose="02020404030301010803" pitchFamily="18" charset="0"/>
              </a:rPr>
              <a:t>Clase 10: Rendición de cuentas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B0213-DEDF-474F-AD23-B3CE531B3A39}"/>
              </a:ext>
            </a:extLst>
          </p:cNvPr>
          <p:cNvSpPr txBox="1"/>
          <p:nvPr/>
        </p:nvSpPr>
        <p:spPr>
          <a:xfrm>
            <a:off x="628702" y="5805264"/>
            <a:ext cx="5910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Garamond" panose="02020404030301010803" pitchFamily="18" charset="0"/>
              </a:rPr>
              <a:t>Maestría en Economía Aplicada, ITAM, Primavera 2020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5C0913-22F3-41C6-A58B-73A10EFE8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97034"/>
            <a:ext cx="3466030" cy="3764014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784FE83E-049A-4619-B79B-98F3E1A94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8975" y="5664711"/>
            <a:ext cx="18573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41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83264-6ACA-4DEF-AD5E-7B5F38746BEE}"/>
              </a:ext>
            </a:extLst>
          </p:cNvPr>
          <p:cNvSpPr txBox="1"/>
          <p:nvPr/>
        </p:nvSpPr>
        <p:spPr>
          <a:xfrm>
            <a:off x="179512" y="1280949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Como ya lo vimos, los aprendizajes son un determinante importante del bienestar individual y colectivo.</a:t>
            </a:r>
          </a:p>
          <a:p>
            <a:pPr marL="514350" indent="-514350">
              <a:buAutoNum type="arabicPeriod"/>
            </a:pPr>
            <a:endParaRPr lang="es-MX" sz="3200" dirty="0">
              <a:latin typeface="Garamond" panose="02020404030301010803" pitchFamily="18" charset="0"/>
            </a:endParaRPr>
          </a:p>
          <a:p>
            <a:pPr marL="514350" indent="-514350">
              <a:buAutoNum type="arabicPeriod"/>
            </a:pPr>
            <a:r>
              <a:rPr lang="es-MX" sz="3200" dirty="0">
                <a:latin typeface="Garamond" panose="02020404030301010803" pitchFamily="18" charset="0"/>
              </a:rPr>
              <a:t>¿Cuál es la manera más efectiva de utilizar las pruebas estandarizadas como una estrategia de mejora? ¿Existe una estrategia “</a:t>
            </a:r>
            <a:r>
              <a:rPr lang="es-MX" sz="3200" dirty="0">
                <a:solidFill>
                  <a:srgbClr val="FF0000"/>
                </a:solidFill>
                <a:latin typeface="Garamond" panose="02020404030301010803" pitchFamily="18" charset="0"/>
              </a:rPr>
              <a:t>Neoliberal</a:t>
            </a:r>
            <a:r>
              <a:rPr lang="es-MX" sz="3200" dirty="0">
                <a:latin typeface="Garamond" panose="02020404030301010803" pitchFamily="18" charset="0"/>
              </a:rPr>
              <a:t>”?</a:t>
            </a:r>
            <a:endParaRPr lang="en-US" sz="3200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5388386-D4E2-4781-B2CA-3CC17CED8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4F974F12-38BA-4E9C-82F1-304CCF763BB1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Importancia</a:t>
            </a:r>
          </a:p>
        </p:txBody>
      </p:sp>
    </p:spTree>
    <p:extLst>
      <p:ext uri="{BB962C8B-B14F-4D97-AF65-F5344CB8AC3E}">
        <p14:creationId xmlns:p14="http://schemas.microsoft.com/office/powerpoint/2010/main" val="52613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53EA3-3402-449A-A439-8EEECC25828D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Funciones que se le han dado a las pruebas </a:t>
            </a:r>
            <a:r>
              <a:rPr lang="es-MX" sz="2600" b="1" dirty="0" err="1">
                <a:latin typeface="Garamond" panose="02020404030301010803" pitchFamily="18" charset="0"/>
              </a:rPr>
              <a:t>est</a:t>
            </a:r>
            <a:r>
              <a:rPr lang="es-MX" sz="2600" b="1" dirty="0">
                <a:latin typeface="Garamond" panose="02020404030301010803" pitchFamily="18" charset="0"/>
              </a:rPr>
              <a:t>.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C61B8-893F-4F70-BF55-E710B0B9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4C4A9-79B8-4717-B00E-4DFB2EE05CFD}"/>
              </a:ext>
            </a:extLst>
          </p:cNvPr>
          <p:cNvSpPr txBox="1"/>
          <p:nvPr/>
        </p:nvSpPr>
        <p:spPr>
          <a:xfrm>
            <a:off x="1691680" y="34781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Garamond" panose="02020404030301010803" pitchFamily="18" charset="0"/>
              </a:rPr>
              <a:t>Evaluación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3B078389-5665-48BE-8AC2-4DA9B6ED6E93}"/>
              </a:ext>
            </a:extLst>
          </p:cNvPr>
          <p:cNvSpPr/>
          <p:nvPr/>
        </p:nvSpPr>
        <p:spPr>
          <a:xfrm>
            <a:off x="3059832" y="1556792"/>
            <a:ext cx="864096" cy="43204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BE14BD-F1DE-4D8D-87A7-4D89F7E356D1}"/>
              </a:ext>
            </a:extLst>
          </p:cNvPr>
          <p:cNvSpPr txBox="1"/>
          <p:nvPr/>
        </p:nvSpPr>
        <p:spPr>
          <a:xfrm>
            <a:off x="3635896" y="1686870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Garamond" panose="02020404030301010803" pitchFamily="18" charset="0"/>
              </a:rPr>
              <a:t>Función </a:t>
            </a:r>
            <a:r>
              <a:rPr lang="es-MX" b="1" dirty="0" err="1">
                <a:latin typeface="Garamond" panose="02020404030301010803" pitchFamily="18" charset="0"/>
              </a:rPr>
              <a:t>sumativa</a:t>
            </a:r>
            <a:r>
              <a:rPr lang="es-MX" dirty="0">
                <a:latin typeface="Garamond" panose="02020404030301010803" pitchFamily="18" charset="0"/>
              </a:rPr>
              <a:t>: </a:t>
            </a:r>
          </a:p>
          <a:p>
            <a:pPr marL="400050" indent="-400050">
              <a:buFont typeface="+mj-lt"/>
              <a:buAutoNum type="romanLcPeriod"/>
            </a:pPr>
            <a:r>
              <a:rPr lang="es-MX" dirty="0">
                <a:latin typeface="Garamond" panose="02020404030301010803" pitchFamily="18" charset="0"/>
              </a:rPr>
              <a:t>Corroborar si el sistema está cumpliendo con su mandato</a:t>
            </a:r>
          </a:p>
          <a:p>
            <a:pPr marL="400050" indent="-400050">
              <a:buFont typeface="+mj-lt"/>
              <a:buAutoNum type="romanLcPeriod"/>
            </a:pPr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Incrementar la rendición de cuentas y transparencia</a:t>
            </a:r>
          </a:p>
          <a:p>
            <a:pPr marL="400050" indent="-400050">
              <a:buFont typeface="+mj-lt"/>
              <a:buAutoNum type="romanLcPeriod"/>
            </a:pPr>
            <a:r>
              <a:rPr lang="es-MX" dirty="0">
                <a:latin typeface="Garamond" panose="02020404030301010803" pitchFamily="18" charset="0"/>
              </a:rPr>
              <a:t>Analizar el impacto de políticas públicas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609558-24A9-4015-90BA-DB9DC61B6395}"/>
              </a:ext>
            </a:extLst>
          </p:cNvPr>
          <p:cNvSpPr txBox="1"/>
          <p:nvPr/>
        </p:nvSpPr>
        <p:spPr>
          <a:xfrm>
            <a:off x="3635896" y="3845947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latin typeface="Garamond" panose="02020404030301010803" pitchFamily="18" charset="0"/>
              </a:rPr>
              <a:t>Función formativa</a:t>
            </a:r>
            <a:r>
              <a:rPr lang="es-MX" dirty="0">
                <a:latin typeface="Garamond" panose="02020404030301010803" pitchFamily="18" charset="0"/>
              </a:rPr>
              <a:t>: </a:t>
            </a:r>
          </a:p>
          <a:p>
            <a:pPr marL="400050" indent="-400050">
              <a:buFont typeface="+mj-lt"/>
              <a:buAutoNum type="romanLcPeriod"/>
            </a:pPr>
            <a:r>
              <a:rPr lang="es-MX" dirty="0">
                <a:latin typeface="Garamond" panose="02020404030301010803" pitchFamily="18" charset="0"/>
              </a:rPr>
              <a:t>Instrumento diagnóstico para identificar áreas de mejora</a:t>
            </a:r>
          </a:p>
          <a:p>
            <a:pPr marL="400050" indent="-400050">
              <a:buFont typeface="+mj-lt"/>
              <a:buAutoNum type="romanLcPeriod"/>
            </a:pPr>
            <a:r>
              <a:rPr lang="es-MX" dirty="0">
                <a:latin typeface="Garamond" panose="02020404030301010803" pitchFamily="18" charset="0"/>
              </a:rPr>
              <a:t>Diseño de estrategias de mejora al interior de la escuela</a:t>
            </a:r>
          </a:p>
          <a:p>
            <a:pPr marL="400050" indent="-400050">
              <a:buFont typeface="+mj-lt"/>
              <a:buAutoNum type="romanLcPeriod"/>
            </a:pPr>
            <a:r>
              <a:rPr lang="es-MX" dirty="0">
                <a:latin typeface="Garamond" panose="02020404030301010803" pitchFamily="18" charset="0"/>
              </a:rPr>
              <a:t>Alineación de objetivos entre los distintos agentes del sistema</a:t>
            </a:r>
            <a:endParaRPr lang="en-US" dirty="0">
              <a:latin typeface="Garamond" panose="02020404030301010803" pitchFamily="18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BF774D4B-6C94-4AF9-99CF-438DC71F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5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53EA3-3402-449A-A439-8EEECC25828D}"/>
              </a:ext>
            </a:extLst>
          </p:cNvPr>
          <p:cNvSpPr txBox="1"/>
          <p:nvPr/>
        </p:nvSpPr>
        <p:spPr>
          <a:xfrm>
            <a:off x="107504" y="1282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Funciones que se le han dado a pruebas estandarizadas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C61B8-893F-4F70-BF55-E710B0B9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0968E7C-230B-48E6-9B31-4D788C7E1F8F}"/>
              </a:ext>
            </a:extLst>
          </p:cNvPr>
          <p:cNvCxnSpPr/>
          <p:nvPr/>
        </p:nvCxnSpPr>
        <p:spPr>
          <a:xfrm>
            <a:off x="2123728" y="5373216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4BE8F78-C460-4F12-A425-76A7D618AA8C}"/>
              </a:ext>
            </a:extLst>
          </p:cNvPr>
          <p:cNvCxnSpPr/>
          <p:nvPr/>
        </p:nvCxnSpPr>
        <p:spPr>
          <a:xfrm flipV="1">
            <a:off x="2123728" y="1988840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1790DD7-065E-4282-9A6A-1FC533DA2547}"/>
              </a:ext>
            </a:extLst>
          </p:cNvPr>
          <p:cNvSpPr txBox="1"/>
          <p:nvPr/>
        </p:nvSpPr>
        <p:spPr>
          <a:xfrm>
            <a:off x="7236296" y="558924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ED0A5A-18DA-4DDA-B1C2-F9989E828C94}"/>
              </a:ext>
            </a:extLst>
          </p:cNvPr>
          <p:cNvSpPr txBox="1"/>
          <p:nvPr/>
        </p:nvSpPr>
        <p:spPr>
          <a:xfrm>
            <a:off x="323528" y="1578858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formativa (diagnóstico)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C3C9E6-C853-4784-AF76-DC25A6A1E18D}"/>
              </a:ext>
            </a:extLst>
          </p:cNvPr>
          <p:cNvSpPr txBox="1"/>
          <p:nvPr/>
        </p:nvSpPr>
        <p:spPr>
          <a:xfrm>
            <a:off x="6444208" y="42210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9C5665-99B0-4D9C-85D8-98DC7DC59381}"/>
              </a:ext>
            </a:extLst>
          </p:cNvPr>
          <p:cNvSpPr txBox="1"/>
          <p:nvPr/>
        </p:nvSpPr>
        <p:spPr>
          <a:xfrm>
            <a:off x="4883893" y="277351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2BBD6A-1B55-4F97-98E0-2D8D57532E59}"/>
              </a:ext>
            </a:extLst>
          </p:cNvPr>
          <p:cNvSpPr txBox="1"/>
          <p:nvPr/>
        </p:nvSpPr>
        <p:spPr>
          <a:xfrm>
            <a:off x="399593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F5643C-EA6D-41E2-AAD0-9BB0FB9650A0}"/>
              </a:ext>
            </a:extLst>
          </p:cNvPr>
          <p:cNvSpPr txBox="1"/>
          <p:nvPr/>
        </p:nvSpPr>
        <p:spPr>
          <a:xfrm>
            <a:off x="2195736" y="4376137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D8E4DC-81D9-492C-9F4F-20D441A170D8}"/>
              </a:ext>
            </a:extLst>
          </p:cNvPr>
          <p:cNvSpPr txBox="1"/>
          <p:nvPr/>
        </p:nvSpPr>
        <p:spPr>
          <a:xfrm>
            <a:off x="4716016" y="32849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Chile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FFF04B58-1E6E-4FE2-9B7A-59AC8DA2571D}"/>
              </a:ext>
            </a:extLst>
          </p:cNvPr>
          <p:cNvSpPr/>
          <p:nvPr/>
        </p:nvSpPr>
        <p:spPr>
          <a:xfrm rot="16200000">
            <a:off x="6120172" y="4365104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16C802-B85B-486F-9E04-F390C6430146}"/>
              </a:ext>
            </a:extLst>
          </p:cNvPr>
          <p:cNvSpPr txBox="1"/>
          <p:nvPr/>
        </p:nvSpPr>
        <p:spPr>
          <a:xfrm>
            <a:off x="5652120" y="5786680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EC454B8-1090-461B-8A70-E61F08255F40}"/>
              </a:ext>
            </a:extLst>
          </p:cNvPr>
          <p:cNvSpPr/>
          <p:nvPr/>
        </p:nvSpPr>
        <p:spPr>
          <a:xfrm rot="16200000">
            <a:off x="3923928" y="4606392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88A85A-A290-4BE7-B88C-6B76BEC7AB9D}"/>
              </a:ext>
            </a:extLst>
          </p:cNvPr>
          <p:cNvSpPr txBox="1"/>
          <p:nvPr/>
        </p:nvSpPr>
        <p:spPr>
          <a:xfrm>
            <a:off x="2915816" y="5812522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1D0AFA3E-C904-423D-B86D-FF5DD1901B93}"/>
              </a:ext>
            </a:extLst>
          </p:cNvPr>
          <p:cNvSpPr/>
          <p:nvPr/>
        </p:nvSpPr>
        <p:spPr>
          <a:xfrm>
            <a:off x="1756421" y="3429000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911B0D-1354-4D04-B294-12C8F2802812}"/>
              </a:ext>
            </a:extLst>
          </p:cNvPr>
          <p:cNvSpPr txBox="1"/>
          <p:nvPr/>
        </p:nvSpPr>
        <p:spPr>
          <a:xfrm>
            <a:off x="0" y="3552690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0F141017-9967-4D64-BD5B-4B8B5337C58A}"/>
              </a:ext>
            </a:extLst>
          </p:cNvPr>
          <p:cNvSpPr/>
          <p:nvPr/>
        </p:nvSpPr>
        <p:spPr>
          <a:xfrm>
            <a:off x="1763688" y="2352984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7A53B5-452D-4E7B-9029-3C46EB3FCFB8}"/>
              </a:ext>
            </a:extLst>
          </p:cNvPr>
          <p:cNvSpPr txBox="1"/>
          <p:nvPr/>
        </p:nvSpPr>
        <p:spPr>
          <a:xfrm>
            <a:off x="35496" y="2413337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BD4E5B-414A-4A95-9026-40306D06C944}"/>
              </a:ext>
            </a:extLst>
          </p:cNvPr>
          <p:cNvSpPr txBox="1"/>
          <p:nvPr/>
        </p:nvSpPr>
        <p:spPr>
          <a:xfrm>
            <a:off x="2987824" y="38610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India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6A8D7D7-F9C7-4B9B-8F83-1E3DF0DB93A6}"/>
              </a:ext>
            </a:extLst>
          </p:cNvPr>
          <p:cNvSpPr txBox="1"/>
          <p:nvPr/>
        </p:nvSpPr>
        <p:spPr>
          <a:xfrm>
            <a:off x="3995936" y="378904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Pakistán</a:t>
            </a:r>
            <a:endParaRPr lang="en-US" sz="1200" dirty="0">
              <a:latin typeface="Garamond" panose="02020404030301010803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8FC7B693-2D4A-4E9C-979D-FFA12FB7E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0610E0B-E7CE-4050-935B-F3E52EC14D3E}"/>
              </a:ext>
            </a:extLst>
          </p:cNvPr>
          <p:cNvSpPr/>
          <p:nvPr/>
        </p:nvSpPr>
        <p:spPr>
          <a:xfrm>
            <a:off x="6084168" y="3861048"/>
            <a:ext cx="1303394" cy="1138190"/>
          </a:xfrm>
          <a:prstGeom prst="ellipse">
            <a:avLst/>
          </a:prstGeom>
          <a:noFill/>
          <a:ln w="254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0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1124744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>
                <a:latin typeface="Garamond" panose="02020404030301010803" pitchFamily="18" charset="0"/>
              </a:rPr>
              <a:t>Efecto de “rendición de cuentas” con pruebas de alto impacto</a:t>
            </a:r>
          </a:p>
          <a:p>
            <a:endParaRPr lang="es-MX" sz="2000" b="1" u="sng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000" dirty="0">
                <a:latin typeface="Garamond" panose="02020404030301010803" pitchFamily="18" charset="0"/>
              </a:rPr>
              <a:t>En EEUU, bajo el programa de “no </a:t>
            </a:r>
            <a:r>
              <a:rPr lang="es-MX" sz="2000" dirty="0" err="1">
                <a:latin typeface="Garamond" panose="02020404030301010803" pitchFamily="18" charset="0"/>
              </a:rPr>
              <a:t>child</a:t>
            </a:r>
            <a:r>
              <a:rPr lang="es-MX" sz="2000" dirty="0">
                <a:latin typeface="Garamond" panose="02020404030301010803" pitchFamily="18" charset="0"/>
              </a:rPr>
              <a:t> </a:t>
            </a:r>
            <a:r>
              <a:rPr lang="es-MX" sz="2000" dirty="0" err="1">
                <a:latin typeface="Garamond" panose="02020404030301010803" pitchFamily="18" charset="0"/>
              </a:rPr>
              <a:t>left</a:t>
            </a:r>
            <a:r>
              <a:rPr lang="es-MX" sz="2000" dirty="0">
                <a:latin typeface="Garamond" panose="02020404030301010803" pitchFamily="18" charset="0"/>
              </a:rPr>
              <a:t> </a:t>
            </a:r>
            <a:r>
              <a:rPr lang="es-MX" sz="2000" dirty="0" err="1">
                <a:latin typeface="Garamond" panose="02020404030301010803" pitchFamily="18" charset="0"/>
              </a:rPr>
              <a:t>behind</a:t>
            </a:r>
            <a:r>
              <a:rPr lang="es-MX" sz="2000" dirty="0">
                <a:latin typeface="Garamond" panose="02020404030301010803" pitchFamily="18" charset="0"/>
              </a:rPr>
              <a:t>” varios estados implementaron políticas de rendición de cuentas de repercusiones significativas con los siguientes resultados:</a:t>
            </a:r>
          </a:p>
          <a:p>
            <a:endParaRPr lang="es-MX" sz="2000" dirty="0">
              <a:latin typeface="Garamond" panose="02020404030301010803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MX" sz="2000" dirty="0" err="1">
                <a:latin typeface="Garamond" panose="02020404030301010803" pitchFamily="18" charset="0"/>
              </a:rPr>
              <a:t>Rouse</a:t>
            </a:r>
            <a:r>
              <a:rPr lang="es-MX" sz="2000" dirty="0">
                <a:latin typeface="Garamond" panose="02020404030301010803" pitchFamily="18" charset="0"/>
              </a:rPr>
              <a:t> y otros (2013) encuentran que la política mejoró las prácticas gerenciales e incrementó los niveles de logro en Florida.</a:t>
            </a:r>
          </a:p>
          <a:p>
            <a:pPr marL="914400" lvl="1" indent="-457200">
              <a:buFont typeface="+mj-lt"/>
              <a:buAutoNum type="alphaLcParenR"/>
            </a:pPr>
            <a:endParaRPr lang="es-MX" sz="2000" dirty="0">
              <a:latin typeface="Garamond" panose="02020404030301010803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MX" sz="2000" dirty="0" err="1">
                <a:latin typeface="Garamond" panose="02020404030301010803" pitchFamily="18" charset="0"/>
              </a:rPr>
              <a:t>Rockoff</a:t>
            </a:r>
            <a:r>
              <a:rPr lang="es-MX" sz="2000" dirty="0">
                <a:latin typeface="Garamond" panose="02020404030301010803" pitchFamily="18" charset="0"/>
              </a:rPr>
              <a:t> y Turner (2010) encuentran resultados positivos para NY sólo unos meses después de la divulgación de la nueva política de “</a:t>
            </a:r>
            <a:r>
              <a:rPr lang="es-MX" sz="2000" dirty="0" err="1">
                <a:latin typeface="Garamond" panose="02020404030301010803" pitchFamily="18" charset="0"/>
              </a:rPr>
              <a:t>high</a:t>
            </a:r>
            <a:r>
              <a:rPr lang="es-MX" sz="2000" dirty="0">
                <a:latin typeface="Garamond" panose="02020404030301010803" pitchFamily="18" charset="0"/>
              </a:rPr>
              <a:t> </a:t>
            </a:r>
            <a:r>
              <a:rPr lang="es-MX" sz="2000" dirty="0" err="1">
                <a:latin typeface="Garamond" panose="02020404030301010803" pitchFamily="18" charset="0"/>
              </a:rPr>
              <a:t>stakes</a:t>
            </a:r>
            <a:r>
              <a:rPr lang="es-MX" sz="2000" dirty="0">
                <a:latin typeface="Garamond" panose="02020404030301010803" pitchFamily="18" charset="0"/>
              </a:rPr>
              <a:t> </a:t>
            </a:r>
            <a:r>
              <a:rPr lang="es-MX" sz="2000" dirty="0" err="1">
                <a:latin typeface="Garamond" panose="02020404030301010803" pitchFamily="18" charset="0"/>
              </a:rPr>
              <a:t>tests</a:t>
            </a:r>
            <a:r>
              <a:rPr lang="es-MX" sz="2000" dirty="0">
                <a:latin typeface="Garamond" panose="02020404030301010803" pitchFamily="18" charset="0"/>
              </a:rPr>
              <a:t>”.</a:t>
            </a:r>
          </a:p>
          <a:p>
            <a:pPr marL="914400" lvl="1" indent="-457200">
              <a:buFont typeface="+mj-lt"/>
              <a:buAutoNum type="alphaLcParenR"/>
            </a:pPr>
            <a:endParaRPr lang="es-MX" sz="2000" dirty="0">
              <a:latin typeface="Garamond" panose="02020404030301010803" pitchFamily="18" charset="0"/>
            </a:endParaRPr>
          </a:p>
          <a:p>
            <a:pPr marL="914400" lvl="1" indent="-457200">
              <a:buFont typeface="+mj-lt"/>
              <a:buAutoNum type="alphaLcParenR"/>
            </a:pPr>
            <a:r>
              <a:rPr lang="es-MX" sz="2000" dirty="0" err="1">
                <a:latin typeface="Garamond" panose="02020404030301010803" pitchFamily="18" charset="0"/>
              </a:rPr>
              <a:t>Ahn</a:t>
            </a:r>
            <a:r>
              <a:rPr lang="es-MX" sz="2000" dirty="0">
                <a:latin typeface="Garamond" panose="02020404030301010803" pitchFamily="18" charset="0"/>
              </a:rPr>
              <a:t> y </a:t>
            </a:r>
            <a:r>
              <a:rPr lang="es-MX" sz="2000" dirty="0" err="1">
                <a:latin typeface="Garamond" panose="02020404030301010803" pitchFamily="18" charset="0"/>
              </a:rPr>
              <a:t>Vigdor</a:t>
            </a:r>
            <a:r>
              <a:rPr lang="es-MX" sz="2000" dirty="0">
                <a:latin typeface="Garamond" panose="02020404030301010803" pitchFamily="18" charset="0"/>
              </a:rPr>
              <a:t> (2014) utilizan datos a nivel nacional (EEUU) y demuestran que la política tuvo un impacto significativo sobre los niveles de logro, en especial entre alumnos de bajo rendimiento.</a:t>
            </a:r>
          </a:p>
          <a:p>
            <a:endParaRPr lang="es-MX" sz="2000" dirty="0">
              <a:latin typeface="Garamond" panose="02020404030301010803" pitchFamily="18" charset="0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9369177-FA54-478E-84EA-9A72BEFD9017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D66901A5-A977-4C51-8B89-257BB1E56B41}"/>
              </a:ext>
            </a:extLst>
          </p:cNvPr>
          <p:cNvSpPr txBox="1"/>
          <p:nvPr/>
        </p:nvSpPr>
        <p:spPr>
          <a:xfrm>
            <a:off x="107504" y="1282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Evidencia sobre el efecto de las pruebas estandarizadas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7A0A1C12-4B3D-4430-B306-EE43DF07F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6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123728" y="5373216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23728" y="1988840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558924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578858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formativa (diagnóstico)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2210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893" y="277351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395" y="444814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32849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Chile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120172" y="4365104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52120" y="5786680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3923928" y="4606392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5812522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756421" y="3429000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552690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63688" y="2352984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496" y="2413337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38610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India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378904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Pakistán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 rot="1904114">
            <a:off x="4586182" y="2444415"/>
            <a:ext cx="1048386" cy="1447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19BE09-867B-4E6C-8858-BC9811CFA7ED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ECF5B7-83C4-414C-A8C3-BF01B028B89B}"/>
              </a:ext>
            </a:extLst>
          </p:cNvPr>
          <p:cNvSpPr txBox="1"/>
          <p:nvPr/>
        </p:nvSpPr>
        <p:spPr>
          <a:xfrm>
            <a:off x="107504" y="1282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Evidencia sobre el efecto de las pruebas estandarizadas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A2D2027-8B4A-4A84-B53B-A8715393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5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FEAE0-9729-404E-B40B-8824BD2DF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z="2400" b="1" u="sng" dirty="0">
                <a:latin typeface="Garamond" panose="02020404030301010803" pitchFamily="18" charset="0"/>
              </a:rPr>
              <a:t>Efecto de información para activar mecanismos de mercado</a:t>
            </a:r>
          </a:p>
          <a:p>
            <a:pPr marL="457200" indent="-4572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En Holanda, la distribución de resultados tiene un efecto significativo sobre la elección de la escuela, impactando eventualmente los resultados finales de los alumnos (Konin y van </a:t>
            </a:r>
            <a:r>
              <a:rPr lang="es-MX" sz="2400" dirty="0" err="1">
                <a:latin typeface="Garamond" panose="02020404030301010803" pitchFamily="18" charset="0"/>
              </a:rPr>
              <a:t>der</a:t>
            </a:r>
            <a:r>
              <a:rPr lang="es-MX" sz="2400" dirty="0">
                <a:latin typeface="Garamond" panose="02020404030301010803" pitchFamily="18" charset="0"/>
              </a:rPr>
              <a:t> </a:t>
            </a:r>
            <a:r>
              <a:rPr lang="es-MX" sz="2400" dirty="0" err="1">
                <a:latin typeface="Garamond" panose="02020404030301010803" pitchFamily="18" charset="0"/>
              </a:rPr>
              <a:t>Wiel</a:t>
            </a:r>
            <a:r>
              <a:rPr lang="es-MX" sz="2400" dirty="0">
                <a:latin typeface="Garamond" panose="02020404030301010803" pitchFamily="18" charset="0"/>
              </a:rPr>
              <a:t>, 2012)   </a:t>
            </a:r>
          </a:p>
          <a:p>
            <a:pPr marL="457200" indent="-457200">
              <a:buAutoNum type="arabicPeriod"/>
            </a:pPr>
            <a:endParaRPr lang="es-MX" sz="24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400" dirty="0">
                <a:latin typeface="Garamond" panose="02020404030301010803" pitchFamily="18" charset="0"/>
              </a:rPr>
              <a:t>En Chile, Mizala y Urquiola (2007) encuentran que el ranking de escuelas no incide sobre la decisión de inscripción o las colegiaturas. </a:t>
            </a:r>
            <a:endParaRPr lang="en-US" sz="24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CF7771-1530-42C9-991F-F1A0AEB4ED45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BAB404-BB19-4D9A-A6D8-6DB33784FCB1}"/>
              </a:ext>
            </a:extLst>
          </p:cNvPr>
          <p:cNvSpPr txBox="1"/>
          <p:nvPr/>
        </p:nvSpPr>
        <p:spPr>
          <a:xfrm>
            <a:off x="107504" y="1282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Evidencia sobre el efecto de las pruebas estandarizadas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5D030D-B62F-4AB0-A499-FCFC29644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8F69B2F2-CE5D-40E2-A943-F5F01661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844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123728" y="5373216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23728" y="1988840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558924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578858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formativa (diagnóstico)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422108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893" y="277351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40770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4395" y="4448145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328498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Chile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120172" y="4365104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52120" y="5786680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3923928" y="4606392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5812522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756421" y="3429000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552690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63688" y="2352984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496" y="2413337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386104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India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378904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Pakistán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1760" y="3665207"/>
            <a:ext cx="3073486" cy="4838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419BE09-867B-4E6C-8858-BC9811CFA7ED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ECF5B7-83C4-414C-A8C3-BF01B028B89B}"/>
              </a:ext>
            </a:extLst>
          </p:cNvPr>
          <p:cNvSpPr txBox="1"/>
          <p:nvPr/>
        </p:nvSpPr>
        <p:spPr>
          <a:xfrm>
            <a:off x="107504" y="1282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Evidencia sobre el efecto de las pruebas estandarizadas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3A2D2027-8B4A-4A84-B53B-A8715393B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5536" y="2204864"/>
            <a:ext cx="84249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u="sng" dirty="0">
                <a:latin typeface="Garamond" panose="02020404030301010803" pitchFamily="18" charset="0"/>
              </a:rPr>
              <a:t>Efecto de “pruebas diagnóstico” de bajo impacto</a:t>
            </a:r>
          </a:p>
          <a:p>
            <a:endParaRPr lang="es-MX" sz="2000" b="1" u="sng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000" dirty="0">
                <a:latin typeface="Garamond" panose="02020404030301010803" pitchFamily="18" charset="0"/>
              </a:rPr>
              <a:t>En </a:t>
            </a:r>
            <a:r>
              <a:rPr lang="es-MX" sz="2000" dirty="0" err="1">
                <a:latin typeface="Garamond" panose="02020404030301010803" pitchFamily="18" charset="0"/>
              </a:rPr>
              <a:t>Pakistan</a:t>
            </a:r>
            <a:r>
              <a:rPr lang="es-MX" sz="2000" dirty="0">
                <a:latin typeface="Garamond" panose="02020404030301010803" pitchFamily="18" charset="0"/>
              </a:rPr>
              <a:t>, Das y otros (2015) encuentran que proveer resultados sobre los niveles de logro a escuelas y padres de familia fue suficiente para incrementar los resultados en 0.11 desviaciones estándar. </a:t>
            </a: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es-MX" sz="2000" dirty="0">
                <a:latin typeface="Garamond" panose="02020404030301010803" pitchFamily="18" charset="0"/>
              </a:rPr>
              <a:t>En la India una intervención que consistía en implementar una prueba estandarizada y devolver los resultados a las escuelas, no tuvo un efecto significativo sobre los niveles de logro (</a:t>
            </a:r>
            <a:r>
              <a:rPr lang="es-MX" sz="2000" dirty="0" err="1">
                <a:latin typeface="Garamond" panose="02020404030301010803" pitchFamily="18" charset="0"/>
              </a:rPr>
              <a:t>Muralidharan</a:t>
            </a:r>
            <a:r>
              <a:rPr lang="es-MX" sz="2000" dirty="0">
                <a:latin typeface="Garamond" panose="02020404030301010803" pitchFamily="18" charset="0"/>
              </a:rPr>
              <a:t> and </a:t>
            </a:r>
            <a:r>
              <a:rPr lang="es-MX" sz="2000" dirty="0" err="1">
                <a:latin typeface="Garamond" panose="02020404030301010803" pitchFamily="18" charset="0"/>
              </a:rPr>
              <a:t>Sundararaman</a:t>
            </a:r>
            <a:r>
              <a:rPr lang="es-MX" sz="2000" dirty="0">
                <a:latin typeface="Garamond" panose="02020404030301010803" pitchFamily="18" charset="0"/>
              </a:rPr>
              <a:t>, 2010)  </a:t>
            </a: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87B09-8ED2-4480-B57F-ACB6300AAB69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02B99A-18E6-4242-BB18-5F80DE4AEF42}"/>
              </a:ext>
            </a:extLst>
          </p:cNvPr>
          <p:cNvSpPr txBox="1"/>
          <p:nvPr/>
        </p:nvSpPr>
        <p:spPr>
          <a:xfrm>
            <a:off x="107504" y="1282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Evidencia sobre el efecto de las pruebas estandarizadas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96E2D58-9432-40AD-B45B-1F34D4608C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2123728" y="5013176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23728" y="1628800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522920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861048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893" y="241347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717032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9194" y="4520153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2924944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Chile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120172" y="4005064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52120" y="5426640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3923928" y="4246352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5452482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756421" y="3068960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192650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63688" y="1992944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496" y="2053297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87824" y="350100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India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5936" y="3429000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Pakistán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C4E0C7E-7FA6-4FC8-8BB5-77EE6733E364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89E4232C-33A5-4392-A1D1-137D199AB001}"/>
              </a:ext>
            </a:extLst>
          </p:cNvPr>
          <p:cNvSpPr txBox="1"/>
          <p:nvPr/>
        </p:nvSpPr>
        <p:spPr>
          <a:xfrm>
            <a:off x="107504" y="128245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latin typeface="Garamond" panose="02020404030301010803" pitchFamily="18" charset="0"/>
              </a:rPr>
              <a:t>Evidencia sobre el efecto de las pruebas estandarizadas</a:t>
            </a:r>
            <a:endParaRPr lang="en-US" sz="2400" b="1" dirty="0">
              <a:latin typeface="Garamond" panose="02020404030301010803" pitchFamily="18" charset="0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9E8C09FF-3A64-43E2-91F1-3D7ED942F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A5919336-3AA4-4F0F-B01C-747A45A17B94}"/>
              </a:ext>
            </a:extLst>
          </p:cNvPr>
          <p:cNvSpPr/>
          <p:nvPr/>
        </p:nvSpPr>
        <p:spPr>
          <a:xfrm>
            <a:off x="5076056" y="1628800"/>
            <a:ext cx="2448272" cy="33843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43A57E7E-7BF0-4B0F-B6DF-C2FE38CF783B}"/>
              </a:ext>
            </a:extLst>
          </p:cNvPr>
          <p:cNvSpPr txBox="1"/>
          <p:nvPr/>
        </p:nvSpPr>
        <p:spPr>
          <a:xfrm>
            <a:off x="6249859" y="1772816"/>
            <a:ext cx="1274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rgbClr val="FFC000"/>
                </a:solidFill>
                <a:latin typeface="Garamond" panose="02020404030301010803" pitchFamily="18" charset="0"/>
              </a:rPr>
              <a:t>Políticamente implausibles en América Latina</a:t>
            </a:r>
            <a:endParaRPr lang="en-US" sz="1400" b="1" dirty="0">
              <a:solidFill>
                <a:srgbClr val="FFC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53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s-MX" sz="3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Evidencia para México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79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8520" y="2716119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Resumen de lo que hemos </a:t>
            </a:r>
          </a:p>
          <a:p>
            <a:pPr algn="ctr">
              <a:lnSpc>
                <a:spcPct val="90000"/>
              </a:lnSpc>
            </a:pPr>
            <a:r>
              <a:rPr lang="es-ES" sz="3800" dirty="0">
                <a:solidFill>
                  <a:schemeClr val="bg1"/>
                </a:solidFill>
              </a:rPr>
              <a:t>visto hasta ahora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50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C61B8-893F-4F70-BF55-E710B0B9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36AA8-7F16-4238-8308-134E879E2D89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PAE, Colima, México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9" name="Picture 8" descr="first_stage.jpg">
            <a:extLst>
              <a:ext uri="{FF2B5EF4-FFF2-40B4-BE49-F238E27FC236}">
                <a16:creationId xmlns:a16="http://schemas.microsoft.com/office/drawing/2014/main" id="{122239B5-6311-4328-810B-918D6A11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280920" cy="518457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D7398B5-667C-4DBD-8056-B53ED638B3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9687FCE-A7EF-490E-89E6-A3B8DFE726CB}"/>
              </a:ext>
            </a:extLst>
          </p:cNvPr>
          <p:cNvSpPr/>
          <p:nvPr/>
        </p:nvSpPr>
        <p:spPr>
          <a:xfrm>
            <a:off x="395536" y="6360423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García y </a:t>
            </a:r>
            <a:r>
              <a:rPr lang="es-MX" i="1" dirty="0" err="1">
                <a:latin typeface="Garamond" panose="02020404030301010803" pitchFamily="18" charset="0"/>
              </a:rPr>
              <a:t>Patrinos</a:t>
            </a:r>
            <a:r>
              <a:rPr lang="es-MX" i="1" dirty="0">
                <a:latin typeface="Garamond" panose="02020404030301010803" pitchFamily="18" charset="0"/>
              </a:rPr>
              <a:t> (2017)</a:t>
            </a:r>
            <a:endParaRPr lang="es-MX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2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México</a:t>
            </a:r>
            <a:endParaRPr lang="en-US" sz="3000" dirty="0">
              <a:latin typeface="Garamond" panose="02020404030301010803" pitchFamily="18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64845B14-DC96-4173-8BEA-BDB33E6310CB}"/>
              </a:ext>
            </a:extLst>
          </p:cNvPr>
          <p:cNvSpPr/>
          <p:nvPr/>
        </p:nvSpPr>
        <p:spPr>
          <a:xfrm>
            <a:off x="4788024" y="1412776"/>
            <a:ext cx="1440160" cy="403244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807600-9F4A-48B8-B53C-3E550F6A20BF}"/>
              </a:ext>
            </a:extLst>
          </p:cNvPr>
          <p:cNvSpPr txBox="1"/>
          <p:nvPr/>
        </p:nvSpPr>
        <p:spPr>
          <a:xfrm>
            <a:off x="6300192" y="20608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Garamond" panose="02020404030301010803" pitchFamily="18" charset="0"/>
              </a:rPr>
              <a:t>Asume que el director conoce la función de producción de los aprendizajes</a:t>
            </a:r>
          </a:p>
        </p:txBody>
      </p:sp>
      <p:sp>
        <p:nvSpPr>
          <p:cNvPr id="21" name="Down Arrow 4">
            <a:extLst>
              <a:ext uri="{FF2B5EF4-FFF2-40B4-BE49-F238E27FC236}">
                <a16:creationId xmlns:a16="http://schemas.microsoft.com/office/drawing/2014/main" id="{6F4C5536-4E84-47A0-B173-28AF3323622C}"/>
              </a:ext>
            </a:extLst>
          </p:cNvPr>
          <p:cNvSpPr/>
          <p:nvPr/>
        </p:nvSpPr>
        <p:spPr>
          <a:xfrm>
            <a:off x="6876256" y="4307617"/>
            <a:ext cx="1224136" cy="48953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754835D-9D46-41E2-8BB1-FA781F0DBFE8}"/>
              </a:ext>
            </a:extLst>
          </p:cNvPr>
          <p:cNvSpPr txBox="1"/>
          <p:nvPr/>
        </p:nvSpPr>
        <p:spPr>
          <a:xfrm>
            <a:off x="6012160" y="4869160"/>
            <a:ext cx="2952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rgbClr val="FF0000"/>
                </a:solidFill>
                <a:latin typeface="Garamond" panose="02020404030301010803" pitchFamily="18" charset="0"/>
              </a:rPr>
              <a:t>Este no es el caso en la mayoría de la escuelas en México</a:t>
            </a:r>
          </a:p>
        </p:txBody>
      </p:sp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0893B76E-D03E-447A-BE3A-30FDB17117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6311369"/>
              </p:ext>
            </p:extLst>
          </p:nvPr>
        </p:nvGraphicFramePr>
        <p:xfrm>
          <a:off x="179512" y="1268760"/>
          <a:ext cx="46085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2">
            <a:extLst>
              <a:ext uri="{FF2B5EF4-FFF2-40B4-BE49-F238E27FC236}">
                <a16:creationId xmlns:a16="http://schemas.microsoft.com/office/drawing/2014/main" id="{42DB4D67-97A7-4F09-9F22-46F5383D9B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F9D4D2A4-8FAB-4935-AB91-2EEA3970C0C7}"/>
              </a:ext>
            </a:extLst>
          </p:cNvPr>
          <p:cNvSpPr/>
          <p:nvPr/>
        </p:nvSpPr>
        <p:spPr>
          <a:xfrm>
            <a:off x="395536" y="6360423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García y </a:t>
            </a:r>
            <a:r>
              <a:rPr lang="es-MX" i="1" dirty="0" err="1">
                <a:latin typeface="Garamond" panose="02020404030301010803" pitchFamily="18" charset="0"/>
              </a:rPr>
              <a:t>Patrinos</a:t>
            </a:r>
            <a:r>
              <a:rPr lang="es-MX" i="1" dirty="0">
                <a:latin typeface="Garamond" panose="02020404030301010803" pitchFamily="18" charset="0"/>
              </a:rPr>
              <a:t> (2017)</a:t>
            </a:r>
            <a:endParaRPr lang="es-MX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1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/>
      <p:bldP spid="21" grpId="0" animBg="1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253EA3-3402-449A-A439-8EEECC25828D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PAE, Colima, México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C61B8-893F-4F70-BF55-E710B0B9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CAF3E0-65FB-42DD-890A-F987BAC32AD5}"/>
              </a:ext>
            </a:extLst>
          </p:cNvPr>
          <p:cNvSpPr txBox="1"/>
          <p:nvPr/>
        </p:nvSpPr>
        <p:spPr>
          <a:xfrm>
            <a:off x="467544" y="1196752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sz="2000" b="1" u="sng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latin typeface="Garamond" panose="02020404030301010803" pitchFamily="18" charset="0"/>
              </a:rPr>
              <a:t>Anuncio sobre responsabilidad compartida</a:t>
            </a: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latin typeface="Garamond" panose="02020404030301010803" pitchFamily="18" charset="0"/>
              </a:rPr>
              <a:t>Diagnóstico: </a:t>
            </a: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MX" sz="2000" b="1" dirty="0">
                <a:latin typeface="Garamond" panose="02020404030301010803" pitchFamily="18" charset="0"/>
              </a:rPr>
              <a:t>Acompañamiento a cada escuela para diseñar un plan de mejora</a:t>
            </a:r>
            <a:endParaRPr lang="es-MX" sz="2000" dirty="0">
              <a:latin typeface="Garamond" panose="02020404030301010803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E5B2CC-C957-46CD-BA9E-46CB27690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320137"/>
            <a:ext cx="4823066" cy="321051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B8C65763-74DD-42D5-BE44-F1622CD07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767503B8-A63A-4FEA-A966-F8C651FE6DBB}"/>
              </a:ext>
            </a:extLst>
          </p:cNvPr>
          <p:cNvSpPr/>
          <p:nvPr/>
        </p:nvSpPr>
        <p:spPr>
          <a:xfrm>
            <a:off x="395536" y="6360423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García y </a:t>
            </a:r>
            <a:r>
              <a:rPr lang="es-MX" i="1" dirty="0" err="1">
                <a:latin typeface="Garamond" panose="02020404030301010803" pitchFamily="18" charset="0"/>
              </a:rPr>
              <a:t>Patrinos</a:t>
            </a:r>
            <a:r>
              <a:rPr lang="es-MX" i="1" dirty="0">
                <a:latin typeface="Garamond" panose="02020404030301010803" pitchFamily="18" charset="0"/>
              </a:rPr>
              <a:t> (2017)</a:t>
            </a:r>
            <a:endParaRPr lang="es-MX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57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76056" y="1606734"/>
            <a:ext cx="2448272" cy="33843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3728" y="4991110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23728" y="1606734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5207134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96752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formativa (diagnóstico)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83898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893" y="239140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694966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9194" y="399403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120172" y="3982998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52120" y="5404574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3923928" y="4224286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5430416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756421" y="3046894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170584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63688" y="1970878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496" y="2031231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17233485">
            <a:off x="4163586" y="3337755"/>
            <a:ext cx="504056" cy="1888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053410" y="2902878"/>
            <a:ext cx="109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Colima - PAE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0F1A28DD-2D45-49FC-980A-7A956A104F03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A284A7A6-14FC-471B-AEB1-C7F48433EE41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PAE, Colima, México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2E58461E-546E-49B3-AE36-19F3C9FAF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C61B8-893F-4F70-BF55-E710B0B9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36AA8-7F16-4238-8308-134E879E2D89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PAE, Colima, México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5EF07B63-427B-43A1-A89F-DEFC716BA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3427"/>
            <a:ext cx="6896447" cy="501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1DFCA94-35EB-4CB2-B6DD-D1DCC73B2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6463C444-2F15-46B4-8B5F-A9E285205BC1}"/>
              </a:ext>
            </a:extLst>
          </p:cNvPr>
          <p:cNvSpPr/>
          <p:nvPr/>
        </p:nvSpPr>
        <p:spPr>
          <a:xfrm>
            <a:off x="395536" y="6360423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García y </a:t>
            </a:r>
            <a:r>
              <a:rPr lang="es-MX" i="1" dirty="0" err="1">
                <a:latin typeface="Garamond" panose="02020404030301010803" pitchFamily="18" charset="0"/>
              </a:rPr>
              <a:t>Patrinos</a:t>
            </a:r>
            <a:r>
              <a:rPr lang="es-MX" i="1" dirty="0">
                <a:latin typeface="Garamond" panose="02020404030301010803" pitchFamily="18" charset="0"/>
              </a:rPr>
              <a:t> (2017)</a:t>
            </a:r>
            <a:endParaRPr lang="es-MX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1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03051B-645A-477E-BEF1-3593B07546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26" y="1916832"/>
            <a:ext cx="7396474" cy="10801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53513F-88F8-40A1-A0E5-48FBB6D654B7}"/>
              </a:ext>
            </a:extLst>
          </p:cNvPr>
          <p:cNvSpPr txBox="1"/>
          <p:nvPr/>
        </p:nvSpPr>
        <p:spPr>
          <a:xfrm>
            <a:off x="179512" y="115352"/>
            <a:ext cx="68407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dirty="0">
                <a:latin typeface="Garamond" panose="02020404030301010803" pitchFamily="18" charset="0"/>
              </a:rPr>
              <a:t>Estrategia Empírica</a:t>
            </a:r>
            <a:endParaRPr lang="en-US" sz="2600" dirty="0"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5FE8DC-79AC-41DC-B75F-98EBB615F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25" y="3904281"/>
            <a:ext cx="6500327" cy="14689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9A6BB2-5A2D-40E1-A4A5-92835C9A7269}"/>
              </a:ext>
            </a:extLst>
          </p:cNvPr>
          <p:cNvSpPr txBox="1"/>
          <p:nvPr/>
        </p:nvSpPr>
        <p:spPr>
          <a:xfrm>
            <a:off x="775924" y="1422833"/>
            <a:ext cx="6244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 err="1">
                <a:latin typeface="Garamond" panose="02020404030301010803" pitchFamily="18" charset="0"/>
              </a:rPr>
              <a:t>Diff</a:t>
            </a:r>
            <a:r>
              <a:rPr lang="es-MX" sz="2600" b="1" dirty="0">
                <a:latin typeface="Garamond" panose="02020404030301010803" pitchFamily="18" charset="0"/>
              </a:rPr>
              <a:t>-</a:t>
            </a:r>
            <a:r>
              <a:rPr lang="es-MX" sz="2600" b="1" dirty="0" err="1">
                <a:latin typeface="Garamond" panose="02020404030301010803" pitchFamily="18" charset="0"/>
              </a:rPr>
              <a:t>in-diff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D40F47-1CE5-4FB7-BA54-C1CA64719A54}"/>
              </a:ext>
            </a:extLst>
          </p:cNvPr>
          <p:cNvSpPr txBox="1"/>
          <p:nvPr/>
        </p:nvSpPr>
        <p:spPr>
          <a:xfrm>
            <a:off x="755576" y="3284984"/>
            <a:ext cx="624434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RD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65B1ABA-631A-4BA0-AE3B-2CFB019F08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5366629A-8686-47D8-AAFD-F3787C3AB039}"/>
              </a:ext>
            </a:extLst>
          </p:cNvPr>
          <p:cNvSpPr/>
          <p:nvPr/>
        </p:nvSpPr>
        <p:spPr>
          <a:xfrm>
            <a:off x="395536" y="6360423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García y </a:t>
            </a:r>
            <a:r>
              <a:rPr lang="es-MX" i="1" dirty="0" err="1">
                <a:latin typeface="Garamond" panose="02020404030301010803" pitchFamily="18" charset="0"/>
              </a:rPr>
              <a:t>Patrinos</a:t>
            </a:r>
            <a:r>
              <a:rPr lang="es-MX" i="1" dirty="0">
                <a:latin typeface="Garamond" panose="02020404030301010803" pitchFamily="18" charset="0"/>
              </a:rPr>
              <a:t> (2017)</a:t>
            </a:r>
            <a:endParaRPr lang="es-MX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68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C61B8-893F-4F70-BF55-E710B0B99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4811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936AA8-7F16-4238-8308-134E879E2D89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PAE, Colima, México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13FE930-71A3-45CC-BA35-C652D2EC1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80" y="1179372"/>
            <a:ext cx="7803452" cy="4911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090E68-BD12-41B0-A98C-FAB1996E5537}"/>
              </a:ext>
            </a:extLst>
          </p:cNvPr>
          <p:cNvSpPr txBox="1"/>
          <p:nvPr/>
        </p:nvSpPr>
        <p:spPr>
          <a:xfrm>
            <a:off x="1331640" y="1930892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Garamond" panose="02020404030301010803" pitchFamily="18" charset="0"/>
              </a:rPr>
              <a:t>Todos</a:t>
            </a:r>
            <a:endParaRPr lang="en-US" sz="1200" dirty="0">
              <a:latin typeface="Garamond" panose="02020404030301010803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206CB14-8D22-454E-8642-F55F810FC92E}"/>
              </a:ext>
            </a:extLst>
          </p:cNvPr>
          <p:cNvCxnSpPr/>
          <p:nvPr/>
        </p:nvCxnSpPr>
        <p:spPr>
          <a:xfrm flipH="1">
            <a:off x="1763688" y="2207891"/>
            <a:ext cx="5429" cy="1203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C0934A-36F0-43F0-AD91-AC1225779928}"/>
              </a:ext>
            </a:extLst>
          </p:cNvPr>
          <p:cNvSpPr txBox="1"/>
          <p:nvPr/>
        </p:nvSpPr>
        <p:spPr>
          <a:xfrm>
            <a:off x="1769117" y="239247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Garamond" panose="02020404030301010803" pitchFamily="18" charset="0"/>
              </a:rPr>
              <a:t>Niñas</a:t>
            </a:r>
            <a:endParaRPr lang="en-US" sz="1200" dirty="0">
              <a:latin typeface="Garamond" panose="02020404030301010803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DC7040-B70E-4925-9C37-573BBD6E1391}"/>
              </a:ext>
            </a:extLst>
          </p:cNvPr>
          <p:cNvCxnSpPr/>
          <p:nvPr/>
        </p:nvCxnSpPr>
        <p:spPr>
          <a:xfrm flipH="1">
            <a:off x="2195736" y="2680507"/>
            <a:ext cx="5429" cy="58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FA6C039-A2F1-487A-9DB9-ACA86A59F589}"/>
              </a:ext>
            </a:extLst>
          </p:cNvPr>
          <p:cNvSpPr txBox="1"/>
          <p:nvPr/>
        </p:nvSpPr>
        <p:spPr>
          <a:xfrm>
            <a:off x="2123728" y="2824523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Garamond" panose="02020404030301010803" pitchFamily="18" charset="0"/>
              </a:rPr>
              <a:t>Niños</a:t>
            </a:r>
            <a:endParaRPr lang="en-US" sz="1200" dirty="0">
              <a:latin typeface="Garamond" panose="02020404030301010803" pitchFamily="18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F51E08C-3658-4A3A-89A5-F11FE6F54B80}"/>
              </a:ext>
            </a:extLst>
          </p:cNvPr>
          <p:cNvCxnSpPr/>
          <p:nvPr/>
        </p:nvCxnSpPr>
        <p:spPr>
          <a:xfrm flipH="1">
            <a:off x="2550347" y="3112555"/>
            <a:ext cx="5429" cy="5870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1BD2757-A992-49D3-A742-5AC30FE505ED}"/>
              </a:ext>
            </a:extLst>
          </p:cNvPr>
          <p:cNvSpPr txBox="1"/>
          <p:nvPr/>
        </p:nvSpPr>
        <p:spPr>
          <a:xfrm rot="16200000">
            <a:off x="-910481" y="3185722"/>
            <a:ext cx="3168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Garamond" panose="02020404030301010803" pitchFamily="18" charset="0"/>
              </a:rPr>
              <a:t>Efecto del PAE, desviaciones estándar</a:t>
            </a:r>
            <a:endParaRPr lang="en-US" sz="1400" dirty="0">
              <a:latin typeface="Garamond" panose="020204040303010108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EBD067-1CF1-4712-BC0A-41A66F0099AE}"/>
              </a:ext>
            </a:extLst>
          </p:cNvPr>
          <p:cNvSpPr txBox="1"/>
          <p:nvPr/>
        </p:nvSpPr>
        <p:spPr>
          <a:xfrm>
            <a:off x="1655676" y="5571860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Garamond" panose="02020404030301010803" pitchFamily="18" charset="0"/>
              </a:rPr>
              <a:t>Matemáticas</a:t>
            </a:r>
            <a:endParaRPr lang="en-US" sz="1200" b="1" dirty="0">
              <a:latin typeface="Garamond" panose="02020404030301010803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58BD9-6807-4E10-B8E3-E4660BBC29FC}"/>
              </a:ext>
            </a:extLst>
          </p:cNvPr>
          <p:cNvSpPr txBox="1"/>
          <p:nvPr/>
        </p:nvSpPr>
        <p:spPr>
          <a:xfrm>
            <a:off x="5292080" y="5571859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Garamond" panose="02020404030301010803" pitchFamily="18" charset="0"/>
              </a:rPr>
              <a:t>Matemáticas</a:t>
            </a:r>
            <a:endParaRPr lang="en-US" sz="1200" b="1" dirty="0">
              <a:latin typeface="Garamond" panose="02020404030301010803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75DF451-4198-4032-B80D-079F25061A0A}"/>
              </a:ext>
            </a:extLst>
          </p:cNvPr>
          <p:cNvSpPr txBox="1"/>
          <p:nvPr/>
        </p:nvSpPr>
        <p:spPr>
          <a:xfrm>
            <a:off x="3462860" y="5579445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Garamond" panose="02020404030301010803" pitchFamily="18" charset="0"/>
              </a:rPr>
              <a:t>Español</a:t>
            </a:r>
            <a:endParaRPr lang="en-US" sz="1200" b="1" dirty="0">
              <a:latin typeface="Garamond" panose="02020404030301010803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7E6A19-008D-4E1A-9951-E09F853B9804}"/>
              </a:ext>
            </a:extLst>
          </p:cNvPr>
          <p:cNvSpPr txBox="1"/>
          <p:nvPr/>
        </p:nvSpPr>
        <p:spPr>
          <a:xfrm>
            <a:off x="7164288" y="5555047"/>
            <a:ext cx="108012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latin typeface="Garamond" panose="02020404030301010803" pitchFamily="18" charset="0"/>
              </a:rPr>
              <a:t>Español</a:t>
            </a:r>
            <a:endParaRPr lang="en-US" sz="1200" b="1" dirty="0">
              <a:latin typeface="Garamond" panose="02020404030301010803" pitchFamily="18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4B0B83-8DBD-4C2F-9554-4472ACA5342F}"/>
              </a:ext>
            </a:extLst>
          </p:cNvPr>
          <p:cNvSpPr/>
          <p:nvPr/>
        </p:nvSpPr>
        <p:spPr>
          <a:xfrm>
            <a:off x="2849237" y="5715876"/>
            <a:ext cx="426619" cy="3753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FFE106C-68E3-41E9-91A2-D65B4690A7AD}"/>
              </a:ext>
            </a:extLst>
          </p:cNvPr>
          <p:cNvSpPr/>
          <p:nvPr/>
        </p:nvSpPr>
        <p:spPr>
          <a:xfrm>
            <a:off x="6372200" y="5717944"/>
            <a:ext cx="426619" cy="3753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6743C1-4CA6-4FE5-AF54-22BA65CA7EAA}"/>
              </a:ext>
            </a:extLst>
          </p:cNvPr>
          <p:cNvCxnSpPr/>
          <p:nvPr/>
        </p:nvCxnSpPr>
        <p:spPr>
          <a:xfrm>
            <a:off x="1259632" y="3483628"/>
            <a:ext cx="71287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7E02B308-1215-43D8-BB1C-C3552F841727}"/>
              </a:ext>
            </a:extLst>
          </p:cNvPr>
          <p:cNvSpPr txBox="1"/>
          <p:nvPr/>
        </p:nvSpPr>
        <p:spPr>
          <a:xfrm>
            <a:off x="3275855" y="2809755"/>
            <a:ext cx="1850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Efecto Promedio 0.12 DE</a:t>
            </a:r>
            <a:r>
              <a:rPr lang="es-MX" sz="1600" dirty="0">
                <a:latin typeface="Garamond" panose="02020404030301010803" pitchFamily="18" charset="0"/>
              </a:rPr>
              <a:t> </a:t>
            </a:r>
            <a:endParaRPr lang="en-US" sz="1600" dirty="0">
              <a:latin typeface="Garamond" panose="02020404030301010803" pitchFamily="18" charset="0"/>
            </a:endParaRPr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25163721-EA0E-4314-9582-917F77DF8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A1E8081C-27F4-4088-9859-4A3B83045F69}"/>
              </a:ext>
            </a:extLst>
          </p:cNvPr>
          <p:cNvSpPr/>
          <p:nvPr/>
        </p:nvSpPr>
        <p:spPr>
          <a:xfrm>
            <a:off x="395536" y="6360423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García y </a:t>
            </a:r>
            <a:r>
              <a:rPr lang="es-MX" i="1" dirty="0" err="1">
                <a:latin typeface="Garamond" panose="02020404030301010803" pitchFamily="18" charset="0"/>
              </a:rPr>
              <a:t>Patrinos</a:t>
            </a:r>
            <a:r>
              <a:rPr lang="es-MX" i="1" dirty="0">
                <a:latin typeface="Garamond" panose="02020404030301010803" pitchFamily="18" charset="0"/>
              </a:rPr>
              <a:t> (2017)</a:t>
            </a:r>
            <a:endParaRPr lang="es-MX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90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  <p:bldP spid="19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BB6EA9-31C5-434E-BF9A-86DC9357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96752"/>
            <a:ext cx="8256378" cy="5256584"/>
          </a:xfrm>
          <a:prstGeom prst="rect">
            <a:avLst/>
          </a:prstGeom>
        </p:spPr>
      </p:pic>
      <p:sp>
        <p:nvSpPr>
          <p:cNvPr id="6" name="Rectangle 9">
            <a:extLst>
              <a:ext uri="{FF2B5EF4-FFF2-40B4-BE49-F238E27FC236}">
                <a16:creationId xmlns:a16="http://schemas.microsoft.com/office/drawing/2014/main" id="{BA65053A-8CDC-475B-AD0C-A6C682BC59D0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B021B5A-AFB3-4AAF-9773-D234106B6AC9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PAE, Colima, México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B006EB8F-F198-4518-A575-06E296537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11">
            <a:extLst>
              <a:ext uri="{FF2B5EF4-FFF2-40B4-BE49-F238E27FC236}">
                <a16:creationId xmlns:a16="http://schemas.microsoft.com/office/drawing/2014/main" id="{43519EE2-A96E-43F2-B066-15DDF1635ACE}"/>
              </a:ext>
            </a:extLst>
          </p:cNvPr>
          <p:cNvSpPr txBox="1"/>
          <p:nvPr/>
        </p:nvSpPr>
        <p:spPr>
          <a:xfrm>
            <a:off x="1115616" y="238032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Garamond" panose="02020404030301010803" pitchFamily="18" charset="0"/>
              </a:rPr>
              <a:t>Alumnos con sobreedad</a:t>
            </a:r>
            <a:endParaRPr lang="en-US" sz="1200" dirty="0">
              <a:latin typeface="Garamond" panose="02020404030301010803" pitchFamily="18" charset="0"/>
            </a:endParaRPr>
          </a:p>
        </p:txBody>
      </p:sp>
      <p:cxnSp>
        <p:nvCxnSpPr>
          <p:cNvPr id="10" name="Straight Arrow Connector 12">
            <a:extLst>
              <a:ext uri="{FF2B5EF4-FFF2-40B4-BE49-F238E27FC236}">
                <a16:creationId xmlns:a16="http://schemas.microsoft.com/office/drawing/2014/main" id="{4FA954A3-5A5F-4DEB-9024-87F087DC9F93}"/>
              </a:ext>
            </a:extLst>
          </p:cNvPr>
          <p:cNvCxnSpPr>
            <a:cxnSpLocks/>
          </p:cNvCxnSpPr>
          <p:nvPr/>
        </p:nvCxnSpPr>
        <p:spPr>
          <a:xfrm>
            <a:off x="1614243" y="3026651"/>
            <a:ext cx="1" cy="834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3">
            <a:extLst>
              <a:ext uri="{FF2B5EF4-FFF2-40B4-BE49-F238E27FC236}">
                <a16:creationId xmlns:a16="http://schemas.microsoft.com/office/drawing/2014/main" id="{468F41CC-C8EF-40C6-977F-169AD319F86B}"/>
              </a:ext>
            </a:extLst>
          </p:cNvPr>
          <p:cNvSpPr txBox="1"/>
          <p:nvPr/>
        </p:nvSpPr>
        <p:spPr>
          <a:xfrm>
            <a:off x="1769117" y="165833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>
                <a:latin typeface="Garamond" panose="02020404030301010803" pitchFamily="18" charset="0"/>
              </a:rPr>
              <a:t>Alumnos regulares</a:t>
            </a:r>
            <a:endParaRPr lang="en-US" sz="1200" dirty="0">
              <a:latin typeface="Garamond" panose="02020404030301010803" pitchFamily="18" charset="0"/>
            </a:endParaRPr>
          </a:p>
        </p:txBody>
      </p:sp>
      <p:cxnSp>
        <p:nvCxnSpPr>
          <p:cNvPr id="12" name="Straight Arrow Connector 14">
            <a:extLst>
              <a:ext uri="{FF2B5EF4-FFF2-40B4-BE49-F238E27FC236}">
                <a16:creationId xmlns:a16="http://schemas.microsoft.com/office/drawing/2014/main" id="{E5B9649A-B612-4C94-B53E-6EF5668D924B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2309177" y="2120000"/>
            <a:ext cx="0" cy="372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C56B2E7-FC1A-4109-B82F-F221B500AA92}"/>
              </a:ext>
            </a:extLst>
          </p:cNvPr>
          <p:cNvSpPr/>
          <p:nvPr/>
        </p:nvSpPr>
        <p:spPr>
          <a:xfrm>
            <a:off x="395536" y="6360423"/>
            <a:ext cx="31500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García y </a:t>
            </a:r>
            <a:r>
              <a:rPr lang="es-MX" i="1" dirty="0" err="1">
                <a:latin typeface="Garamond" panose="02020404030301010803" pitchFamily="18" charset="0"/>
              </a:rPr>
              <a:t>Patrinos</a:t>
            </a:r>
            <a:r>
              <a:rPr lang="es-MX" i="1" dirty="0">
                <a:latin typeface="Garamond" panose="02020404030301010803" pitchFamily="18" charset="0"/>
              </a:rPr>
              <a:t> (2017)</a:t>
            </a:r>
            <a:endParaRPr lang="es-MX" b="1" dirty="0">
              <a:solidFill>
                <a:srgbClr val="0070C0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B5B84C12-C28F-45B6-853B-E2C7033CD55D}"/>
              </a:ext>
            </a:extLst>
          </p:cNvPr>
          <p:cNvSpPr txBox="1"/>
          <p:nvPr/>
        </p:nvSpPr>
        <p:spPr>
          <a:xfrm>
            <a:off x="3347864" y="1304392"/>
            <a:ext cx="1850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FF0000"/>
                </a:solidFill>
                <a:latin typeface="Garamond" panose="02020404030301010803" pitchFamily="18" charset="0"/>
              </a:rPr>
              <a:t>El efecto positivo se concentra en los más aventajados.</a:t>
            </a:r>
            <a:endParaRPr lang="en-US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27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s-MX" sz="3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Evidencia para Argentina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3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560" y="5765581"/>
            <a:ext cx="845896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>
                <a:solidFill>
                  <a:prstClr val="white"/>
                </a:solidFill>
                <a:latin typeface="Gill Sans"/>
                <a:cs typeface="Gill Sans"/>
              </a:rPr>
              <a:t>OPERATIVO NACIONAL DE EVALUACIÓN</a:t>
            </a:r>
            <a:endParaRPr lang="en-US" sz="2900" b="1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99592" y="457764"/>
          <a:ext cx="4745205" cy="426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Grados evaluados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Cambia en cada toma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Periodicidad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Cada 3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Comparabilidad en el 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Nivel de reporte de 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Provincia o región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Tiempo para</a:t>
                      </a:r>
                      <a:r>
                        <a:rPr lang="es-MX" sz="2000" baseline="0" noProof="0" dirty="0"/>
                        <a:t> entrega de resultados</a:t>
                      </a:r>
                      <a:endParaRPr lang="es-MX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2 años después</a:t>
                      </a:r>
                      <a:r>
                        <a:rPr lang="es-MX" sz="2000" baseline="0" noProof="0" dirty="0"/>
                        <a:t> de la toma</a:t>
                      </a:r>
                      <a:endParaRPr lang="es-MX" sz="20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ight Brace 2"/>
          <p:cNvSpPr/>
          <p:nvPr/>
        </p:nvSpPr>
        <p:spPr>
          <a:xfrm>
            <a:off x="5796136" y="476672"/>
            <a:ext cx="576064" cy="4176464"/>
          </a:xfrm>
          <a:prstGeom prst="rightBrac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1628800"/>
            <a:ext cx="25129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200" b="1" dirty="0">
                <a:solidFill>
                  <a:prstClr val="black"/>
                </a:solidFill>
              </a:rPr>
              <a:t>Uso limitado o nulo para generar procesos de mejora</a:t>
            </a:r>
            <a:endParaRPr lang="en-US" sz="2200" b="1" dirty="0">
              <a:solidFill>
                <a:prstClr val="black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E5218C9-58FB-4116-95E0-C592D88A3697}"/>
              </a:ext>
            </a:extLst>
          </p:cNvPr>
          <p:cNvSpPr/>
          <p:nvPr/>
        </p:nvSpPr>
        <p:spPr>
          <a:xfrm>
            <a:off x="871548" y="488435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9118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2C7AD9B-2568-480F-9948-E6E21150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8614"/>
            <a:ext cx="1231333" cy="6440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/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5000" i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5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MX" sz="5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s-MX" sz="5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s-MX" sz="5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50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s-MX" sz="5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5000" dirty="0"/>
                  <a:t> </a:t>
                </a:r>
              </a:p>
            </p:txBody>
          </p:sp>
        </mc:Choice>
        <mc:Fallback xmlns="">
          <p:sp>
            <p:nvSpPr>
              <p:cNvPr id="5" name="Rectangle 16">
                <a:extLst>
                  <a:ext uri="{FF2B5EF4-FFF2-40B4-BE49-F238E27FC236}">
                    <a16:creationId xmlns:a16="http://schemas.microsoft.com/office/drawing/2014/main" id="{FCE44128-0AE0-41A5-AF17-1452FF5264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76" y="2286020"/>
                <a:ext cx="7266824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/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6">
                <a:extLst>
                  <a:ext uri="{FF2B5EF4-FFF2-40B4-BE49-F238E27FC236}">
                    <a16:creationId xmlns:a16="http://schemas.microsoft.com/office/drawing/2014/main" id="{BE3A42BE-BE77-4D3A-9922-9CB165087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010995"/>
                <a:ext cx="2898681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6A54AD-92AA-4339-879A-29D681AE47A4}"/>
              </a:ext>
            </a:extLst>
          </p:cNvPr>
          <p:cNvCxnSpPr/>
          <p:nvPr/>
        </p:nvCxnSpPr>
        <p:spPr>
          <a:xfrm flipV="1">
            <a:off x="1259632" y="1637948"/>
            <a:ext cx="216024" cy="6439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46C53BC-5F8A-4C40-A55A-06223303DAE7}"/>
              </a:ext>
            </a:extLst>
          </p:cNvPr>
          <p:cNvCxnSpPr>
            <a:cxnSpLocks/>
          </p:cNvCxnSpPr>
          <p:nvPr/>
        </p:nvCxnSpPr>
        <p:spPr>
          <a:xfrm flipV="1">
            <a:off x="1367644" y="1421925"/>
            <a:ext cx="2412268" cy="93362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/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MX" sz="280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MX" sz="2800" b="0" i="1" smtClean="0">
                          <a:latin typeface="Cambria Math" panose="02040503050406030204" pitchFamily="18" charset="0"/>
                        </a:rPr>
                        <m:t>(…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Rectangle 16">
                <a:extLst>
                  <a:ext uri="{FF2B5EF4-FFF2-40B4-BE49-F238E27FC236}">
                    <a16:creationId xmlns:a16="http://schemas.microsoft.com/office/drawing/2014/main" id="{BB066437-1ED9-4FB2-ABF6-F8F121A1F8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511" y="1043742"/>
                <a:ext cx="289868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8">
            <a:extLst>
              <a:ext uri="{FF2B5EF4-FFF2-40B4-BE49-F238E27FC236}">
                <a16:creationId xmlns:a16="http://schemas.microsoft.com/office/drawing/2014/main" id="{0D1B888A-ECAE-46B1-9985-5B23AFE9DEA0}"/>
              </a:ext>
            </a:extLst>
          </p:cNvPr>
          <p:cNvSpPr txBox="1"/>
          <p:nvPr/>
        </p:nvSpPr>
        <p:spPr>
          <a:xfrm>
            <a:off x="6193090" y="908720"/>
            <a:ext cx="2140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Crecimiento económico</a:t>
            </a:r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FC5820F5-C6E7-46CF-BD80-486F839382F9}"/>
              </a:ext>
            </a:extLst>
          </p:cNvPr>
          <p:cNvCxnSpPr>
            <a:cxnSpLocks/>
          </p:cNvCxnSpPr>
          <p:nvPr/>
        </p:nvCxnSpPr>
        <p:spPr>
          <a:xfrm flipH="1">
            <a:off x="4788024" y="3078108"/>
            <a:ext cx="576064" cy="615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extLst>
              <a:ext uri="{FF2B5EF4-FFF2-40B4-BE49-F238E27FC236}">
                <a16:creationId xmlns:a16="http://schemas.microsoft.com/office/drawing/2014/main" id="{81835261-D138-4CCF-9709-A1EA576737D7}"/>
              </a:ext>
            </a:extLst>
          </p:cNvPr>
          <p:cNvSpPr txBox="1"/>
          <p:nvPr/>
        </p:nvSpPr>
        <p:spPr>
          <a:xfrm>
            <a:off x="4159223" y="3866852"/>
            <a:ext cx="916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DIT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1EADDCD-4B0F-4864-953A-D0E09DB3F625}"/>
              </a:ext>
            </a:extLst>
          </p:cNvPr>
          <p:cNvCxnSpPr>
            <a:cxnSpLocks/>
          </p:cNvCxnSpPr>
          <p:nvPr/>
        </p:nvCxnSpPr>
        <p:spPr>
          <a:xfrm flipH="1">
            <a:off x="3150201" y="3078108"/>
            <a:ext cx="1493807" cy="7531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/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s-MX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EA374563-6ADC-48AA-99C6-9D6105DA86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967" y="3694097"/>
                <a:ext cx="2059683" cy="10297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rir llave 19">
            <a:extLst>
              <a:ext uri="{FF2B5EF4-FFF2-40B4-BE49-F238E27FC236}">
                <a16:creationId xmlns:a16="http://schemas.microsoft.com/office/drawing/2014/main" id="{AA8EC1E8-EA3A-43FD-A08B-6DF77A51FA68}"/>
              </a:ext>
            </a:extLst>
          </p:cNvPr>
          <p:cNvSpPr/>
          <p:nvPr/>
        </p:nvSpPr>
        <p:spPr>
          <a:xfrm rot="16200000">
            <a:off x="6393338" y="2264882"/>
            <a:ext cx="245755" cy="1872208"/>
          </a:xfrm>
          <a:prstGeom prst="leftBrace">
            <a:avLst>
              <a:gd name="adj1" fmla="val 8333"/>
              <a:gd name="adj2" fmla="val 71812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/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r>
                            <a:rPr lang="es-MX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𝛼𝜎</m:t>
                          </m:r>
                        </m:den>
                      </m:f>
                      <m:func>
                        <m:funcPr>
                          <m:ctrlPr>
                            <a:rPr lang="es-MX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MX" sz="240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s-MX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MX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MX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16">
                <a:extLst>
                  <a:ext uri="{FF2B5EF4-FFF2-40B4-BE49-F238E27FC236}">
                    <a16:creationId xmlns:a16="http://schemas.microsoft.com/office/drawing/2014/main" id="{8BE8073A-B10D-4510-B65B-B5FC7A14E1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1629" y="3569255"/>
                <a:ext cx="3509708" cy="1154547"/>
              </a:xfrm>
              <a:prstGeom prst="rect">
                <a:avLst/>
              </a:prstGeom>
              <a:blipFill>
                <a:blip r:embed="rId8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brir llave 24">
            <a:extLst>
              <a:ext uri="{FF2B5EF4-FFF2-40B4-BE49-F238E27FC236}">
                <a16:creationId xmlns:a16="http://schemas.microsoft.com/office/drawing/2014/main" id="{79CCF680-2A30-4B8A-A209-04CD0121A155}"/>
              </a:ext>
            </a:extLst>
          </p:cNvPr>
          <p:cNvSpPr/>
          <p:nvPr/>
        </p:nvSpPr>
        <p:spPr>
          <a:xfrm rot="16200000">
            <a:off x="4312350" y="937100"/>
            <a:ext cx="461664" cy="8410568"/>
          </a:xfrm>
          <a:prstGeom prst="leftBrace">
            <a:avLst>
              <a:gd name="adj1" fmla="val 8333"/>
              <a:gd name="adj2" fmla="val 50948"/>
            </a:avLst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19A8CFED-51A8-43C3-A17B-F07F7D82FAD9}"/>
              </a:ext>
            </a:extLst>
          </p:cNvPr>
          <p:cNvSpPr txBox="1"/>
          <p:nvPr/>
        </p:nvSpPr>
        <p:spPr>
          <a:xfrm>
            <a:off x="323528" y="5417929"/>
            <a:ext cx="85689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Garamond" panose="02020404030301010803" pitchFamily="18" charset="0"/>
              </a:rPr>
              <a:t>15,936,656</a:t>
            </a:r>
          </a:p>
        </p:txBody>
      </p:sp>
    </p:spTree>
    <p:extLst>
      <p:ext uri="{BB962C8B-B14F-4D97-AF65-F5344CB8AC3E}">
        <p14:creationId xmlns:p14="http://schemas.microsoft.com/office/powerpoint/2010/main" val="375529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6" grpId="0"/>
      <p:bldP spid="19" grpId="0"/>
      <p:bldP spid="20" grpId="0" animBg="1"/>
      <p:bldP spid="21" grpId="0"/>
      <p:bldP spid="25" grpId="0" animBg="1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5560" y="5661248"/>
            <a:ext cx="84589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b="1" dirty="0">
                <a:solidFill>
                  <a:prstClr val="white"/>
                </a:solidFill>
                <a:latin typeface="Gill Sans"/>
                <a:cs typeface="Gill Sans"/>
              </a:rPr>
              <a:t>¿Cuál es el efecto sobre aprendizajes del diseño de la prueba “La Rioja Evalúa”?</a:t>
            </a:r>
            <a:endParaRPr lang="en-US" sz="2900" b="1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83568" y="457764"/>
          <a:ext cx="7776864" cy="4267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6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31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Característica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“La Rioja Evalúa”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Grados evaluados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Cambia en cada toma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3o y 5o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Periodicidad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Cada 3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Anual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Comparabilidad en el tiempo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SÍ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Nivel de reporte de resultados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Provincia o región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La escuela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9820"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Tiempo para</a:t>
                      </a:r>
                      <a:r>
                        <a:rPr lang="es-MX" sz="2000" baseline="0" noProof="0" dirty="0"/>
                        <a:t> entrega de resultados</a:t>
                      </a:r>
                      <a:endParaRPr lang="es-MX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2 años después</a:t>
                      </a:r>
                      <a:r>
                        <a:rPr lang="es-MX" sz="2000" baseline="0" noProof="0" dirty="0"/>
                        <a:t> de la toma</a:t>
                      </a:r>
                      <a:endParaRPr lang="es-MX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2000" noProof="0" dirty="0"/>
                        <a:t>4 meses después de la toma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3779912" y="4797152"/>
            <a:ext cx="2736304" cy="432048"/>
          </a:xfrm>
          <a:prstGeom prst="rightArrow">
            <a:avLst/>
          </a:prstGeom>
          <a:solidFill>
            <a:srgbClr val="FFFF00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99" y="5229200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560" y="5455249"/>
            <a:ext cx="8458969" cy="1430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3200" dirty="0">
                <a:solidFill>
                  <a:prstClr val="white"/>
                </a:solidFill>
                <a:latin typeface="Gill Sans"/>
                <a:cs typeface="Gill Sans"/>
              </a:rPr>
              <a:t>EL DISEÑO EXPERIMENTAL PERMITE EVALUAR EL IMPACTO DEL PROGRAMA SOBRE LOS APRENDIZAJES </a:t>
            </a:r>
            <a:endParaRPr lang="en-US" sz="29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56" y="1807466"/>
            <a:ext cx="1564676" cy="1564676"/>
          </a:xfrm>
          <a:prstGeom prst="rect">
            <a:avLst/>
          </a:prstGeom>
        </p:spPr>
      </p:pic>
      <p:sp>
        <p:nvSpPr>
          <p:cNvPr id="47" name="Content Placeholder 2"/>
          <p:cNvSpPr txBox="1">
            <a:spLocks/>
          </p:cNvSpPr>
          <p:nvPr/>
        </p:nvSpPr>
        <p:spPr>
          <a:xfrm>
            <a:off x="2596353" y="3241634"/>
            <a:ext cx="2280449" cy="969537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ED7D31"/>
              </a:buClr>
              <a:buFont typeface="Wingdings"/>
              <a:buNone/>
            </a:pPr>
            <a:r>
              <a:rPr lang="es-MX" sz="1800" dirty="0">
                <a:solidFill>
                  <a:prstClr val="black"/>
                </a:solidFill>
                <a:latin typeface="Gill Sans"/>
                <a:cs typeface="Gill Sans"/>
              </a:rPr>
              <a:t>104 escuelas primarias públicas </a:t>
            </a:r>
          </a:p>
          <a:p>
            <a:pPr marL="0" indent="0" algn="ctr">
              <a:buClr>
                <a:srgbClr val="ED7D31"/>
              </a:buClr>
              <a:buFont typeface="Wingdings"/>
              <a:buNone/>
            </a:pPr>
            <a:r>
              <a:rPr lang="es-MX" sz="1800" dirty="0">
                <a:solidFill>
                  <a:prstClr val="black"/>
                </a:solidFill>
                <a:latin typeface="Gill Sans"/>
                <a:cs typeface="Gill Sans"/>
              </a:rPr>
              <a:t>Urbana/rural aglomerado</a:t>
            </a:r>
          </a:p>
        </p:txBody>
      </p:sp>
      <p:sp>
        <p:nvSpPr>
          <p:cNvPr id="48" name="Curved Down Arrow 47"/>
          <p:cNvSpPr/>
          <p:nvPr/>
        </p:nvSpPr>
        <p:spPr>
          <a:xfrm rot="886350">
            <a:off x="2502782" y="1271798"/>
            <a:ext cx="1216152" cy="48371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624732" y="1553471"/>
            <a:ext cx="1318868" cy="4978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624732" y="2735487"/>
            <a:ext cx="1318868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624732" y="3168948"/>
            <a:ext cx="1318868" cy="5757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Content Placeholder 3"/>
          <p:cNvGraphicFramePr>
            <a:graphicFrameLocks/>
          </p:cNvGraphicFramePr>
          <p:nvPr/>
        </p:nvGraphicFramePr>
        <p:xfrm>
          <a:off x="5706524" y="1029237"/>
          <a:ext cx="3657601" cy="3335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Rectángulo 11">
            <a:extLst>
              <a:ext uri="{FF2B5EF4-FFF2-40B4-BE49-F238E27FC236}">
                <a16:creationId xmlns:a16="http://schemas.microsoft.com/office/drawing/2014/main" id="{98BD7708-4E3A-4437-BD14-788AD7F0C607}"/>
              </a:ext>
            </a:extLst>
          </p:cNvPr>
          <p:cNvSpPr/>
          <p:nvPr/>
        </p:nvSpPr>
        <p:spPr>
          <a:xfrm>
            <a:off x="179512" y="488435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BB5F07-4308-4EEC-9E12-DA6851E184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7" y="620688"/>
            <a:ext cx="2294002" cy="397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8" grpId="0" animBg="1"/>
      <p:bldGraphic spid="52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76056" y="1534726"/>
            <a:ext cx="2448272" cy="3384376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123728" y="4919102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123728" y="1534726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6296" y="5135126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</a:t>
            </a:r>
            <a:r>
              <a:rPr lang="es-MX" sz="1500" b="1" dirty="0" err="1">
                <a:latin typeface="Garamond" panose="02020404030301010803" pitchFamily="18" charset="0"/>
              </a:rPr>
              <a:t>sumativa</a:t>
            </a:r>
            <a:r>
              <a:rPr lang="es-MX" sz="1500" b="1" dirty="0">
                <a:latin typeface="Garamond" panose="02020404030301010803" pitchFamily="18" charset="0"/>
              </a:rPr>
              <a:t> (rendición de cuentas)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124744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>
                <a:latin typeface="Garamond" panose="02020404030301010803" pitchFamily="18" charset="0"/>
              </a:rPr>
              <a:t>Función formativa (diagnóstico)</a:t>
            </a:r>
            <a:endParaRPr lang="en-US" sz="1500" b="1" dirty="0"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44208" y="376697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EEUU (NCLB)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83893" y="231939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Holanda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95936" y="3622958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México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09194" y="3994031"/>
            <a:ext cx="936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Argentina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20" name="Left Brace 19"/>
          <p:cNvSpPr/>
          <p:nvPr/>
        </p:nvSpPr>
        <p:spPr>
          <a:xfrm rot="16200000">
            <a:off x="6120172" y="3910990"/>
            <a:ext cx="360040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652120" y="5332566"/>
            <a:ext cx="13681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con repercusiones significativas 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3923928" y="4152278"/>
            <a:ext cx="360040" cy="19442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915816" y="5358408"/>
            <a:ext cx="24482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Evaluación sin repercusiones pero resultados públicos y a cada escuela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5" name="Left Brace 24"/>
          <p:cNvSpPr/>
          <p:nvPr/>
        </p:nvSpPr>
        <p:spPr>
          <a:xfrm>
            <a:off x="1756421" y="2974886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0" y="3098576"/>
            <a:ext cx="17276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Entrega de resultados detallados a las escuelas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1763688" y="1898870"/>
            <a:ext cx="352773" cy="10760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496" y="1959223"/>
            <a:ext cx="1727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dirty="0">
                <a:latin typeface="Garamond" panose="02020404030301010803" pitchFamily="18" charset="0"/>
              </a:rPr>
              <a:t>Acompañamiento a escuelas para la interpretación y uso de los resultados</a:t>
            </a:r>
            <a:endParaRPr lang="en-US" sz="1500" dirty="0">
              <a:latin typeface="Garamond" panose="02020404030301010803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39560" y="2758862"/>
            <a:ext cx="10946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Colima - PAE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16526658">
            <a:off x="2419661" y="3646056"/>
            <a:ext cx="287937" cy="301669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31739" y="3345959"/>
            <a:ext cx="104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La Rioja (T1)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33281" y="2786283"/>
            <a:ext cx="10441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>
                <a:latin typeface="Garamond" panose="02020404030301010803" pitchFamily="18" charset="0"/>
              </a:rPr>
              <a:t>La Rioja (T2)</a:t>
            </a:r>
            <a:endParaRPr lang="en-US" sz="1200" dirty="0">
              <a:latin typeface="Garamond" panose="02020404030301010803" pitchFamily="18" charset="0"/>
            </a:endParaRPr>
          </a:p>
        </p:txBody>
      </p:sp>
      <p:sp>
        <p:nvSpPr>
          <p:cNvPr id="33" name="Right Arrow 32"/>
          <p:cNvSpPr/>
          <p:nvPr/>
        </p:nvSpPr>
        <p:spPr>
          <a:xfrm rot="16575010">
            <a:off x="2592737" y="3083592"/>
            <a:ext cx="327060" cy="273457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C18DFA4-AFFB-46B7-902C-2AC29E0A02BA}"/>
              </a:ext>
            </a:extLst>
          </p:cNvPr>
          <p:cNvSpPr/>
          <p:nvPr/>
        </p:nvSpPr>
        <p:spPr>
          <a:xfrm>
            <a:off x="-11840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C522F763-838E-4638-8BAE-59132FEC5D6B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7">
            <a:extLst>
              <a:ext uri="{FF2B5EF4-FFF2-40B4-BE49-F238E27FC236}">
                <a16:creationId xmlns:a16="http://schemas.microsoft.com/office/drawing/2014/main" id="{65C2A0D0-DC84-4A5F-95CC-C4121E6152E4}"/>
              </a:ext>
            </a:extLst>
          </p:cNvPr>
          <p:cNvSpPr txBox="1"/>
          <p:nvPr/>
        </p:nvSpPr>
        <p:spPr>
          <a:xfrm>
            <a:off x="107504" y="128245"/>
            <a:ext cx="75608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b="1" dirty="0">
                <a:latin typeface="Garamond" panose="02020404030301010803" pitchFamily="18" charset="0"/>
              </a:rPr>
              <a:t>La Rioja Evalúa para Mejorar</a:t>
            </a:r>
            <a:endParaRPr lang="en-US" sz="2600" b="1" dirty="0">
              <a:latin typeface="Garamond" panose="02020404030301010803" pitchFamily="18" charset="0"/>
            </a:endParaRP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28B12194-5E2F-470A-9066-881765BE7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99" y="5188396"/>
            <a:ext cx="9144000" cy="1685636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560" y="5491585"/>
            <a:ext cx="84589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000" b="1" dirty="0">
                <a:solidFill>
                  <a:prstClr val="white"/>
                </a:solidFill>
                <a:latin typeface="Gill Sans"/>
                <a:cs typeface="Gill Sans"/>
              </a:rPr>
              <a:t>La prueba se aplicó en tres puntos en el tiempo, una línea base y dos seguimientos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03763" y="2843839"/>
            <a:ext cx="6839773" cy="597519"/>
            <a:chOff x="319409" y="4249110"/>
            <a:chExt cx="6839773" cy="59751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9409" y="4249110"/>
              <a:ext cx="793533" cy="510359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37322" y="4318386"/>
              <a:ext cx="793533" cy="510359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649" y="4336270"/>
              <a:ext cx="793533" cy="510359"/>
            </a:xfrm>
            <a:prstGeom prst="rect">
              <a:avLst/>
            </a:prstGeom>
          </p:spPr>
        </p:pic>
      </p:grpSp>
      <p:graphicFrame>
        <p:nvGraphicFramePr>
          <p:cNvPr id="44" name="Diagram 43"/>
          <p:cNvGraphicFramePr/>
          <p:nvPr/>
        </p:nvGraphicFramePr>
        <p:xfrm>
          <a:off x="324801" y="3657382"/>
          <a:ext cx="8639687" cy="448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3763" y="1340768"/>
            <a:ext cx="212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5B9BD5"/>
                </a:solidFill>
              </a:rPr>
              <a:t>60 escuelas en los grupos 1 y 2</a:t>
            </a:r>
            <a:endParaRPr lang="en-US" b="1">
              <a:solidFill>
                <a:srgbClr val="5B9BD5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56091" y="1340768"/>
            <a:ext cx="2124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>
                <a:solidFill>
                  <a:srgbClr val="5B9BD5"/>
                </a:solidFill>
              </a:rPr>
              <a:t>60 escuelas en los grupos 1 y 2</a:t>
            </a:r>
            <a:endParaRPr lang="en-US" b="1">
              <a:solidFill>
                <a:srgbClr val="5B9BD5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408419" y="1340768"/>
            <a:ext cx="21240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5B9BD5"/>
                </a:solidFill>
              </a:rPr>
              <a:t>60 escuelas en los grupos 1 y 2</a:t>
            </a:r>
          </a:p>
          <a:p>
            <a:endParaRPr lang="es-MX" b="1" dirty="0">
              <a:solidFill>
                <a:srgbClr val="5B9BD5"/>
              </a:solidFill>
            </a:endParaRPr>
          </a:p>
          <a:p>
            <a:r>
              <a:rPr lang="es-MX" b="1">
                <a:solidFill>
                  <a:srgbClr val="5B9BD5"/>
                </a:solidFill>
              </a:rPr>
              <a:t>44 escuelas en grupo 3</a:t>
            </a:r>
            <a:endParaRPr lang="en-US" b="1">
              <a:solidFill>
                <a:srgbClr val="5B9BD5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8010DDD-58DB-459D-81B3-8A3C2A0ECDA5}"/>
              </a:ext>
            </a:extLst>
          </p:cNvPr>
          <p:cNvSpPr/>
          <p:nvPr/>
        </p:nvSpPr>
        <p:spPr>
          <a:xfrm>
            <a:off x="61075" y="4787860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265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44" grpId="0">
        <p:bldAsOne/>
      </p:bldGraphic>
      <p:bldP spid="2" grpId="0"/>
      <p:bldP spid="32" grpId="0"/>
      <p:bldP spid="4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980728"/>
            <a:ext cx="9088181" cy="35283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52" y="5445224"/>
            <a:ext cx="8807896" cy="1143000"/>
          </a:xfrm>
        </p:spPr>
        <p:txBody>
          <a:bodyPr>
            <a:noAutofit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</a:rPr>
              <a:t>Diagnóstico por ítem y competencia</a:t>
            </a:r>
            <a:endParaRPr lang="en-US" sz="3500" b="1" dirty="0">
              <a:solidFill>
                <a:schemeClr val="bg1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95E7720-A196-446A-A88C-CA255B098146}"/>
              </a:ext>
            </a:extLst>
          </p:cNvPr>
          <p:cNvSpPr/>
          <p:nvPr/>
        </p:nvSpPr>
        <p:spPr>
          <a:xfrm>
            <a:off x="61075" y="4869160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569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301208"/>
            <a:ext cx="9144000" cy="1557706"/>
          </a:xfrm>
          <a:prstGeom prst="rect">
            <a:avLst/>
          </a:prstGeom>
          <a:solidFill>
            <a:srgbClr val="FBA6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560" y="5661248"/>
            <a:ext cx="8458969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3200" dirty="0">
                <a:solidFill>
                  <a:prstClr val="white"/>
                </a:solidFill>
                <a:latin typeface="Gill Sans"/>
                <a:cs typeface="Gill Sans"/>
              </a:rPr>
              <a:t>Los estudiantes en escuelas del programa incrementaron sus aprendizajes</a:t>
            </a:r>
            <a:endParaRPr lang="es-MX" sz="2900" dirty="0">
              <a:solidFill>
                <a:prstClr val="white"/>
              </a:solidFill>
              <a:latin typeface="Gill Sans"/>
              <a:cs typeface="Gill Sans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746268"/>
              </p:ext>
            </p:extLst>
          </p:nvPr>
        </p:nvGraphicFramePr>
        <p:xfrm>
          <a:off x="11422" y="116632"/>
          <a:ext cx="8442647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3419872" y="2989548"/>
            <a:ext cx="1512168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0070C0"/>
                </a:solidFill>
              </a:rPr>
              <a:t>3er Grado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123728" y="1621396"/>
            <a:ext cx="1512168" cy="43204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b="1" dirty="0">
                <a:solidFill>
                  <a:srgbClr val="7030A0"/>
                </a:solidFill>
              </a:rPr>
              <a:t>5o Grado</a:t>
            </a:r>
            <a:endParaRPr lang="en-US" sz="2000" b="1" dirty="0">
              <a:solidFill>
                <a:srgbClr val="7030A0"/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452320" y="1045332"/>
            <a:ext cx="144016" cy="2520280"/>
          </a:xfrm>
          <a:prstGeom prst="rightBrac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2848" y="1837420"/>
            <a:ext cx="15476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1 año de escolaridad adicional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BCD5590-43FF-48E1-90DF-37E781D4BB95}"/>
              </a:ext>
            </a:extLst>
          </p:cNvPr>
          <p:cNvSpPr/>
          <p:nvPr/>
        </p:nvSpPr>
        <p:spPr>
          <a:xfrm>
            <a:off x="-11840" y="4941168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026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5" grpId="0">
        <p:bldAsOne/>
      </p:bldGraphic>
      <p:bldP spid="8" grpId="0"/>
      <p:bldP spid="9" grpId="0"/>
      <p:bldP spid="3" grpId="0" animBg="1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453383" y="87598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Estrategia empírica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5B6985-7514-4445-B618-2B6279126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060848"/>
            <a:ext cx="6084676" cy="9361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3F8FB0-6203-4574-B0DE-68BA9FA0E182}"/>
              </a:ext>
            </a:extLst>
          </p:cNvPr>
          <p:cNvSpPr txBox="1"/>
          <p:nvPr/>
        </p:nvSpPr>
        <p:spPr>
          <a:xfrm>
            <a:off x="1331640" y="1340768"/>
            <a:ext cx="62646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b="1" dirty="0">
                <a:latin typeface="Garamond" panose="02020404030301010803" pitchFamily="18" charset="0"/>
              </a:rPr>
              <a:t>RCT</a:t>
            </a:r>
            <a:endParaRPr lang="en-US" sz="2200" b="1" dirty="0">
              <a:latin typeface="Garamond" panose="02020404030301010803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F03B2E0-8E58-4BF9-B1C9-2C855924D406}"/>
              </a:ext>
            </a:extLst>
          </p:cNvPr>
          <p:cNvSpPr/>
          <p:nvPr/>
        </p:nvSpPr>
        <p:spPr>
          <a:xfrm>
            <a:off x="5436096" y="2060848"/>
            <a:ext cx="720080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C3C5584-D324-4848-8EF8-41633602D22A}"/>
              </a:ext>
            </a:extLst>
          </p:cNvPr>
          <p:cNvSpPr/>
          <p:nvPr/>
        </p:nvSpPr>
        <p:spPr>
          <a:xfrm>
            <a:off x="-11840" y="6453336"/>
            <a:ext cx="33587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i="1" dirty="0">
                <a:latin typeface="Garamond" panose="02020404030301010803" pitchFamily="18" charset="0"/>
              </a:rPr>
              <a:t>de Hoyos, </a:t>
            </a:r>
            <a:r>
              <a:rPr lang="es-MX" i="1" dirty="0" err="1">
                <a:latin typeface="Garamond" panose="02020404030301010803" pitchFamily="18" charset="0"/>
              </a:rPr>
              <a:t>Ganimian</a:t>
            </a:r>
            <a:r>
              <a:rPr lang="es-MX" i="1" dirty="0">
                <a:latin typeface="Garamond" panose="02020404030301010803" pitchFamily="18" charset="0"/>
              </a:rPr>
              <a:t> y </a:t>
            </a:r>
            <a:r>
              <a:rPr lang="es-MX" i="1" dirty="0" err="1">
                <a:latin typeface="Garamond" panose="02020404030301010803" pitchFamily="18" charset="0"/>
              </a:rPr>
              <a:t>Holland</a:t>
            </a:r>
            <a:r>
              <a:rPr lang="es-MX" i="1" dirty="0">
                <a:latin typeface="Garamond" panose="02020404030301010803" pitchFamily="18" charset="0"/>
              </a:rPr>
              <a:t> (2019)</a:t>
            </a:r>
            <a:endParaRPr lang="es-MX" dirty="0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A915100-1B7E-43B8-BE8F-2DD6F1995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660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453383" y="87598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Resultados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013A1-AB72-41C8-A4AF-AF9B78119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3419"/>
            <a:ext cx="9144000" cy="455116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DC26623-C161-42A0-889B-0FC13D203B0B}"/>
              </a:ext>
            </a:extLst>
          </p:cNvPr>
          <p:cNvSpPr/>
          <p:nvPr/>
        </p:nvSpPr>
        <p:spPr>
          <a:xfrm>
            <a:off x="6876256" y="2420888"/>
            <a:ext cx="1440160" cy="288032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147EB99-A1EF-4686-89C6-8D4270C48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241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453383" y="87598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Resultados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963E8-1723-47F8-9FBF-AD789A663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5366"/>
            <a:ext cx="9144000" cy="3207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5B65E7-E108-4051-950D-346B27C04464}"/>
              </a:ext>
            </a:extLst>
          </p:cNvPr>
          <p:cNvSpPr/>
          <p:nvPr/>
        </p:nvSpPr>
        <p:spPr>
          <a:xfrm>
            <a:off x="6876256" y="3140968"/>
            <a:ext cx="648072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479BB3-F12F-4D3C-A50F-FF8969DEC0F5}"/>
              </a:ext>
            </a:extLst>
          </p:cNvPr>
          <p:cNvSpPr/>
          <p:nvPr/>
        </p:nvSpPr>
        <p:spPr>
          <a:xfrm>
            <a:off x="7668344" y="3140968"/>
            <a:ext cx="648072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5444B4-270D-454D-8908-79FEAB964723}"/>
              </a:ext>
            </a:extLst>
          </p:cNvPr>
          <p:cNvSpPr/>
          <p:nvPr/>
        </p:nvSpPr>
        <p:spPr>
          <a:xfrm>
            <a:off x="8388424" y="3140968"/>
            <a:ext cx="648072" cy="1368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D2A6FAE-7D21-4CE0-B9A6-5B6E931ED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31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FD4E2-FB36-431A-A7BE-802C8D8F00BF}"/>
              </a:ext>
            </a:extLst>
          </p:cNvPr>
          <p:cNvSpPr txBox="1"/>
          <p:nvPr/>
        </p:nvSpPr>
        <p:spPr>
          <a:xfrm>
            <a:off x="453383" y="87598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000" dirty="0">
                <a:latin typeface="Garamond" panose="02020404030301010803" pitchFamily="18" charset="0"/>
              </a:rPr>
              <a:t>Resultados</a:t>
            </a:r>
            <a:endParaRPr lang="en-US" sz="2200" dirty="0">
              <a:latin typeface="Garamond" panose="02020404030301010803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3B509-2AD8-4BE6-A92C-ED858435F6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7317"/>
            <a:ext cx="9144000" cy="310336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C4CFAA3-5E29-400D-A56F-FA9EAB18E0AF}"/>
              </a:ext>
            </a:extLst>
          </p:cNvPr>
          <p:cNvSpPr/>
          <p:nvPr/>
        </p:nvSpPr>
        <p:spPr>
          <a:xfrm>
            <a:off x="6012160" y="3429000"/>
            <a:ext cx="2016224" cy="14401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80734B2-1B76-43FB-A9F9-EBDB0F9AF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1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7489EF9-FDCA-4B4A-9FCF-8A8A3D19CC2A}"/>
              </a:ext>
            </a:extLst>
          </p:cNvPr>
          <p:cNvPicPr/>
          <p:nvPr/>
        </p:nvPicPr>
        <p:blipFill>
          <a:blip r:embed="rId4"/>
          <a:srcRect l="35441" t="24124" r="24633" b="6481"/>
          <a:stretch/>
        </p:blipFill>
        <p:spPr>
          <a:xfrm>
            <a:off x="1556752" y="823320"/>
            <a:ext cx="6039584" cy="5702024"/>
          </a:xfrm>
          <a:prstGeom prst="rect">
            <a:avLst/>
          </a:prstGeom>
          <a:ln>
            <a:noFill/>
          </a:ln>
        </p:spPr>
      </p:pic>
      <p:sp>
        <p:nvSpPr>
          <p:cNvPr id="2" name="Elipse 1">
            <a:extLst>
              <a:ext uri="{FF2B5EF4-FFF2-40B4-BE49-F238E27FC236}">
                <a16:creationId xmlns:a16="http://schemas.microsoft.com/office/drawing/2014/main" id="{E8EB986A-99CF-41DE-9FC7-78F91C23A17E}"/>
              </a:ext>
            </a:extLst>
          </p:cNvPr>
          <p:cNvSpPr/>
          <p:nvPr/>
        </p:nvSpPr>
        <p:spPr>
          <a:xfrm rot="19164000">
            <a:off x="4163010" y="4149080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3A69A747-3D90-4BD5-BDD6-7670B3001641}"/>
              </a:ext>
            </a:extLst>
          </p:cNvPr>
          <p:cNvSpPr/>
          <p:nvPr/>
        </p:nvSpPr>
        <p:spPr>
          <a:xfrm rot="3382922">
            <a:off x="4228432" y="2214663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50973D7-0E68-4174-AD16-79B482EF36BB}"/>
              </a:ext>
            </a:extLst>
          </p:cNvPr>
          <p:cNvSpPr/>
          <p:nvPr/>
        </p:nvSpPr>
        <p:spPr>
          <a:xfrm rot="2564868">
            <a:off x="2051646" y="4179298"/>
            <a:ext cx="3312368" cy="1296144"/>
          </a:xfrm>
          <a:prstGeom prst="ellipse">
            <a:avLst/>
          </a:prstGeom>
          <a:noFill/>
          <a:ln w="50800">
            <a:solidFill>
              <a:srgbClr val="F346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554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4818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EFB168-2D15-4240-9369-B66E9E9BB560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Reflexiones Finales</a:t>
            </a:r>
            <a:endParaRPr lang="en-US" sz="3000" dirty="0">
              <a:latin typeface="Garamond" panose="02020404030301010803" pitchFamily="18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226E7F3-AB50-4C02-821A-5AABEBBF2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35D7FEE-53E6-4B5C-851E-D3D5891AF8B7}"/>
              </a:ext>
            </a:extLst>
          </p:cNvPr>
          <p:cNvSpPr txBox="1"/>
          <p:nvPr/>
        </p:nvSpPr>
        <p:spPr>
          <a:xfrm>
            <a:off x="804874" y="836712"/>
            <a:ext cx="772756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La evidencia para países desarrollados muestra que las políticas de rendición de cuentas,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mejoran los aprendizajes</a:t>
            </a:r>
            <a:endParaRPr lang="es-MX" sz="3000" dirty="0">
              <a:latin typeface="Garamond" panose="02020404030301010803" pitchFamily="18" charset="0"/>
            </a:endParaRPr>
          </a:p>
          <a:p>
            <a:endParaRPr lang="es-MX" sz="3000" b="1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Sin embargo, estas políticas no son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políticamente plausibles ni necesariamente efectivas </a:t>
            </a:r>
            <a:r>
              <a:rPr lang="es-MX" sz="3000" dirty="0">
                <a:latin typeface="Garamond" panose="02020404030301010803" pitchFamily="18" charset="0"/>
              </a:rPr>
              <a:t>en países en vías de desarrollo con bajos niveles de gestión y mucha ideología. </a:t>
            </a:r>
          </a:p>
          <a:p>
            <a:endParaRPr lang="es-MX" sz="3000" dirty="0">
              <a:latin typeface="Garamond" panose="02020404030301010803" pitchFamily="18" charset="0"/>
            </a:endParaRPr>
          </a:p>
          <a:p>
            <a:r>
              <a:rPr lang="es-MX" sz="3000" dirty="0">
                <a:latin typeface="Garamond" panose="02020404030301010803" pitchFamily="18" charset="0"/>
              </a:rPr>
              <a:t>Una estrategia más efectiva puede ser: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Evaluar para diagnosticar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Acompañar y no estigmatizar</a:t>
            </a:r>
          </a:p>
          <a:p>
            <a:pPr marL="571500" indent="-571500">
              <a:buFont typeface="+mj-lt"/>
              <a:buAutoNum type="romanLcPeriod"/>
            </a:pPr>
            <a:r>
              <a:rPr lang="es-MX" sz="2400" b="1" dirty="0">
                <a:solidFill>
                  <a:srgbClr val="FF0000"/>
                </a:solidFill>
                <a:latin typeface="Garamond" panose="02020404030301010803" pitchFamily="18" charset="0"/>
              </a:rPr>
              <a:t>Focalizar para igualar</a:t>
            </a:r>
          </a:p>
        </p:txBody>
      </p:sp>
    </p:spTree>
    <p:extLst>
      <p:ext uri="{BB962C8B-B14F-4D97-AF65-F5344CB8AC3E}">
        <p14:creationId xmlns:p14="http://schemas.microsoft.com/office/powerpoint/2010/main" val="183921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rk Pattern BG-2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7744" y="5626894"/>
            <a:ext cx="59981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>
                <a:solidFill>
                  <a:schemeClr val="bg1"/>
                </a:solidFill>
              </a:rPr>
              <a:t>@</a:t>
            </a:r>
            <a:r>
              <a:rPr lang="en-US" sz="2600" dirty="0" err="1">
                <a:solidFill>
                  <a:schemeClr val="bg1"/>
                </a:solidFill>
              </a:rPr>
              <a:t>rafadehoyos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44" y="5565768"/>
            <a:ext cx="685800" cy="685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7076" y="1196752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chemeClr val="bg1"/>
                </a:solidFill>
              </a:rPr>
              <a:t>Gracias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337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8CBDF2-044E-4139-B424-D28CA71028DD}"/>
              </a:ext>
            </a:extLst>
          </p:cNvPr>
          <p:cNvSpPr txBox="1"/>
          <p:nvPr/>
        </p:nvSpPr>
        <p:spPr>
          <a:xfrm>
            <a:off x="395536" y="59045"/>
            <a:ext cx="6840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Resumen clase pasada</a:t>
            </a:r>
            <a:endParaRPr lang="en-US" sz="3000" dirty="0">
              <a:latin typeface="Garamond" panose="02020404030301010803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E82904-B8CA-490D-9057-FC67FC9FF755}"/>
                  </a:ext>
                </a:extLst>
              </p:cNvPr>
              <p:cNvSpPr/>
              <p:nvPr/>
            </p:nvSpPr>
            <p:spPr>
              <a:xfrm>
                <a:off x="733187" y="1052736"/>
                <a:ext cx="7416824" cy="8222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¿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MX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𝒊𝒋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𝝀</m:t>
                    </m:r>
                    <m:sSub>
                      <m:sSub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𝜿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l-GR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𝜶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≥,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𝒄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s-MX" sz="2800" b="1" dirty="0">
                    <a:solidFill>
                      <a:schemeClr val="tx1"/>
                    </a:solidFill>
                  </a:rPr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E82904-B8CA-490D-9057-FC67FC9FF7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87" y="1052736"/>
                <a:ext cx="7416824" cy="822276"/>
              </a:xfrm>
              <a:prstGeom prst="rect">
                <a:avLst/>
              </a:prstGeom>
              <a:blipFill>
                <a:blip r:embed="rId3"/>
                <a:stretch>
                  <a:fillRect l="-1643" b="-7407"/>
                </a:stretch>
              </a:blipFill>
            </p:spPr>
            <p:txBody>
              <a:bodyPr/>
              <a:lstStyle/>
              <a:p>
                <a:r>
                  <a:rPr lang="es-MX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>
            <a:extLst>
              <a:ext uri="{FF2B5EF4-FFF2-40B4-BE49-F238E27FC236}">
                <a16:creationId xmlns:a16="http://schemas.microsoft.com/office/drawing/2014/main" id="{3F7769CF-8504-40F6-9FC7-158CEB9151CC}"/>
              </a:ext>
            </a:extLst>
          </p:cNvPr>
          <p:cNvSpPr/>
          <p:nvPr/>
        </p:nvSpPr>
        <p:spPr>
          <a:xfrm>
            <a:off x="733187" y="2420888"/>
            <a:ext cx="81592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000" dirty="0">
                <a:latin typeface="Garamond" panose="02020404030301010803" pitchFamily="18" charset="0"/>
              </a:rPr>
              <a:t>En términos teóricos y empíricos, </a:t>
            </a:r>
            <a:r>
              <a:rPr lang="es-MX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la descentralización tiene efectos ambiguos sobre los aprendizajes</a:t>
            </a:r>
            <a:r>
              <a:rPr lang="es-MX" sz="3000" dirty="0">
                <a:latin typeface="Garamond" panose="02020404030301010803" pitchFamily="18" charset="0"/>
              </a:rPr>
              <a:t>, depende de: </a:t>
            </a:r>
          </a:p>
          <a:p>
            <a:endParaRPr lang="es-MX" sz="3000" dirty="0">
              <a:latin typeface="Garamond" panose="02020404030301010803" pitchFamily="18" charset="0"/>
            </a:endParaRPr>
          </a:p>
          <a:p>
            <a:pPr marL="1028700" lvl="1" indent="-571500">
              <a:buFont typeface="+mj-lt"/>
              <a:buAutoNum type="romanLcPeriod"/>
            </a:pPr>
            <a:r>
              <a:rPr lang="es-MX" sz="2400" dirty="0">
                <a:latin typeface="Garamond" panose="02020404030301010803" pitchFamily="18" charset="0"/>
              </a:rPr>
              <a:t>Eficiencia del gobierno local.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s-MX" sz="2400" dirty="0">
                <a:latin typeface="Garamond" panose="02020404030301010803" pitchFamily="18" charset="0"/>
              </a:rPr>
              <a:t>Participación comunitaria.</a:t>
            </a:r>
          </a:p>
          <a:p>
            <a:pPr marL="1028700" lvl="1" indent="-571500">
              <a:buFont typeface="+mj-lt"/>
              <a:buAutoNum type="romanLcPeriod"/>
            </a:pPr>
            <a:r>
              <a:rPr lang="es-MX" sz="2400" dirty="0">
                <a:latin typeface="Garamond" panose="02020404030301010803" pitchFamily="18" charset="0"/>
              </a:rPr>
              <a:t>Grado de complementariedad entre (i) y (</a:t>
            </a:r>
            <a:r>
              <a:rPr lang="es-MX" sz="2400" dirty="0" err="1">
                <a:latin typeface="Garamond" panose="02020404030301010803" pitchFamily="18" charset="0"/>
              </a:rPr>
              <a:t>ii</a:t>
            </a:r>
            <a:r>
              <a:rPr lang="es-MX" sz="2400" dirty="0">
                <a:latin typeface="Garamond" panose="02020404030301010803" pitchFamily="18" charset="0"/>
              </a:rPr>
              <a:t>). 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1048EC05-2F3D-4797-8B21-9FB445344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/>
        </p:nvGraphicFramePr>
        <p:xfrm>
          <a:off x="179512" y="116632"/>
          <a:ext cx="5951984" cy="5189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4572000" y="813667"/>
            <a:ext cx="15121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273104" y="535407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Más atribuciones legales y recursos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273104" y="3866456"/>
            <a:ext cx="61206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20272" y="3266291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Participación ciudadana activa para exigir mejores resultados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75656" y="2450396"/>
            <a:ext cx="720080" cy="6959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95736" y="1850232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  <a:latin typeface="Garamond" panose="02020404030301010803" pitchFamily="18" charset="0"/>
              </a:rPr>
              <a:t>Herramientas para monitorear aprendizajes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99" y="5386757"/>
            <a:ext cx="9144000" cy="1498627"/>
          </a:xfrm>
          <a:prstGeom prst="rect">
            <a:avLst/>
          </a:prstGeom>
          <a:solidFill>
            <a:srgbClr val="118AC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91190" y="5496183"/>
            <a:ext cx="8458200" cy="1143000"/>
          </a:xfrm>
        </p:spPr>
        <p:txBody>
          <a:bodyPr>
            <a:no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“Triple AAA </a:t>
            </a:r>
            <a:r>
              <a:rPr lang="es-MX" sz="2800" b="1" dirty="0" err="1">
                <a:solidFill>
                  <a:schemeClr val="bg1"/>
                </a:solidFill>
                <a:latin typeface="Garamond" panose="02020404030301010803" pitchFamily="18" charset="0"/>
              </a:rPr>
              <a:t>Triangle</a:t>
            </a:r>
            <a:r>
              <a:rPr lang="es-MX" sz="2800" b="1" dirty="0">
                <a:solidFill>
                  <a:schemeClr val="bg1"/>
                </a:solidFill>
                <a:latin typeface="Garamond" panose="020204040303010108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941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lide 19-1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2008" y="2593386"/>
            <a:ext cx="8999984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endParaRPr lang="es-MX" sz="38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s-MX" sz="3800" dirty="0">
                <a:solidFill>
                  <a:schemeClr val="bg1"/>
                </a:solidFill>
              </a:rPr>
              <a:t>Rendición de cuentas</a:t>
            </a:r>
            <a:endParaRPr lang="en-US" sz="38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009776" y="2132856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9775" y="4509120"/>
            <a:ext cx="4562475" cy="0"/>
          </a:xfrm>
          <a:prstGeom prst="line">
            <a:avLst/>
          </a:prstGeom>
          <a:ln w="19050" cmpd="sng">
            <a:solidFill>
              <a:srgbClr val="00364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5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89C5D4C-00FD-4889-8E0F-632958E20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EFC5DA2E-FDCE-4B63-9AB9-63EACF4EB212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Cecilia </a:t>
            </a:r>
            <a:r>
              <a:rPr lang="es-MX" sz="2600" dirty="0" err="1">
                <a:latin typeface="Garamond" panose="02020404030301010803" pitchFamily="18" charset="0"/>
              </a:rPr>
              <a:t>Rouse</a:t>
            </a:r>
            <a:endParaRPr lang="es-MX" sz="2600" dirty="0">
              <a:latin typeface="Garamond" panose="020204040303010108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3F7671F-1DA6-450E-9F3F-F118B2698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7744" y="908720"/>
            <a:ext cx="4320480" cy="548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841941"/>
            <a:ext cx="84249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MX" sz="2000" dirty="0">
                <a:latin typeface="Garamond" panose="02020404030301010803" pitchFamily="18" charset="0"/>
              </a:rPr>
              <a:t>Cada vez más países en la región participan en pruebas internacionales como TIMSS, TERCE (PERSE / SERCE), PISA</a:t>
            </a: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endParaRPr lang="es-MX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s-MX" sz="2000" dirty="0">
                <a:latin typeface="Garamond" panose="02020404030301010803" pitchFamily="18" charset="0"/>
              </a:rPr>
              <a:t>También a nivel nacional, hay una tendencia positiva en el número de países que diseñan e implementan pruebas estandarizadas.  </a:t>
            </a:r>
            <a:endParaRPr lang="en-US" sz="2000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037667"/>
              </p:ext>
            </p:extLst>
          </p:nvPr>
        </p:nvGraphicFramePr>
        <p:xfrm>
          <a:off x="1691680" y="1556792"/>
          <a:ext cx="5496272" cy="4339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213">
                <a:tc gridSpan="2">
                  <a:txBody>
                    <a:bodyPr/>
                    <a:lstStyle/>
                    <a:p>
                      <a:pPr algn="ctr"/>
                      <a:r>
                        <a:rPr lang="es-MX" sz="1100" dirty="0"/>
                        <a:t>PISA</a:t>
                      </a:r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b="1" dirty="0"/>
                        <a:t>2000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b="1" dirty="0"/>
                        <a:t>2018</a:t>
                      </a:r>
                      <a:endParaRPr lang="en-US" sz="11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Argentina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Argentina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Brasil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Brasil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Chile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Chile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México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Colombia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r>
                        <a:rPr lang="es-MX" sz="1100" dirty="0"/>
                        <a:t>Perú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Costa</a:t>
                      </a:r>
                      <a:r>
                        <a:rPr lang="es-MX" sz="1100" baseline="0" dirty="0"/>
                        <a:t> Rica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Ecuador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Guatemala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Honduras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México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Perú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Panamá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Paraguay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797259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República Dominicana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1213"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100" dirty="0"/>
                        <a:t>Uruguay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673523"/>
                  </a:ext>
                </a:extLst>
              </a:tr>
            </a:tbl>
          </a:graphicData>
        </a:graphic>
      </p:graphicFrame>
      <p:sp>
        <p:nvSpPr>
          <p:cNvPr id="7" name="Rectangle 9">
            <a:extLst>
              <a:ext uri="{FF2B5EF4-FFF2-40B4-BE49-F238E27FC236}">
                <a16:creationId xmlns:a16="http://schemas.microsoft.com/office/drawing/2014/main" id="{CDA81B93-3974-4874-B8D1-8D2EAB5F64A9}"/>
              </a:ext>
            </a:extLst>
          </p:cNvPr>
          <p:cNvSpPr/>
          <p:nvPr/>
        </p:nvSpPr>
        <p:spPr>
          <a:xfrm>
            <a:off x="0" y="44624"/>
            <a:ext cx="9144000" cy="63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FE8EF4D-80CD-4445-85AA-0AB699E76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368" y="44625"/>
            <a:ext cx="1231333" cy="64408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FD2BD6B0-00A2-45E3-A5AE-6543F463637F}"/>
              </a:ext>
            </a:extLst>
          </p:cNvPr>
          <p:cNvSpPr txBox="1"/>
          <p:nvPr/>
        </p:nvSpPr>
        <p:spPr>
          <a:xfrm>
            <a:off x="395536" y="128245"/>
            <a:ext cx="727280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600" dirty="0">
                <a:latin typeface="Garamond" panose="02020404030301010803" pitchFamily="18" charset="0"/>
              </a:rPr>
              <a:t>La proliferación de pruebas estandarizadas</a:t>
            </a:r>
          </a:p>
        </p:txBody>
      </p:sp>
    </p:spTree>
    <p:extLst>
      <p:ext uri="{BB962C8B-B14F-4D97-AF65-F5344CB8AC3E}">
        <p14:creationId xmlns:p14="http://schemas.microsoft.com/office/powerpoint/2010/main" val="400651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51111</TotalTime>
  <Words>1604</Words>
  <Application>Microsoft Office PowerPoint</Application>
  <PresentationFormat>Presentación en pantalla (4:3)</PresentationFormat>
  <Paragraphs>348</Paragraphs>
  <Slides>41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Garamond</vt:lpstr>
      <vt:lpstr>Gill Sans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“Triple AAA Triangle”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Diagnóstico por ítem y competencia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Carlton Hotel Collection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and Social Mobility in Mexico</dc:title>
  <dc:creator>Annerie Meijering on workstation CAH-SLS2</dc:creator>
  <cp:lastModifiedBy>Rafael De Hoyos</cp:lastModifiedBy>
  <cp:revision>937</cp:revision>
  <cp:lastPrinted>2016-01-18T19:10:27Z</cp:lastPrinted>
  <dcterms:created xsi:type="dcterms:W3CDTF">2009-09-02T12:48:55Z</dcterms:created>
  <dcterms:modified xsi:type="dcterms:W3CDTF">2020-04-15T02:51:00Z</dcterms:modified>
</cp:coreProperties>
</file>