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56"/>
  </p:notesMasterIdLst>
  <p:handoutMasterIdLst>
    <p:handoutMasterId r:id="rId57"/>
  </p:handoutMasterIdLst>
  <p:sldIdLst>
    <p:sldId id="997" r:id="rId3"/>
    <p:sldId id="576" r:id="rId4"/>
    <p:sldId id="1027" r:id="rId5"/>
    <p:sldId id="1029" r:id="rId6"/>
    <p:sldId id="636" r:id="rId7"/>
    <p:sldId id="1030" r:id="rId8"/>
    <p:sldId id="986" r:id="rId9"/>
    <p:sldId id="1031" r:id="rId10"/>
    <p:sldId id="919" r:id="rId11"/>
    <p:sldId id="987" r:id="rId12"/>
    <p:sldId id="1022" r:id="rId13"/>
    <p:sldId id="1023" r:id="rId14"/>
    <p:sldId id="1024" r:id="rId15"/>
    <p:sldId id="1025" r:id="rId16"/>
    <p:sldId id="1007" r:id="rId17"/>
    <p:sldId id="1006" r:id="rId18"/>
    <p:sldId id="742" r:id="rId19"/>
    <p:sldId id="743" r:id="rId20"/>
    <p:sldId id="744" r:id="rId21"/>
    <p:sldId id="1035" r:id="rId22"/>
    <p:sldId id="1034" r:id="rId23"/>
    <p:sldId id="1016" r:id="rId24"/>
    <p:sldId id="1017" r:id="rId25"/>
    <p:sldId id="1014" r:id="rId26"/>
    <p:sldId id="1008" r:id="rId27"/>
    <p:sldId id="1032" r:id="rId28"/>
    <p:sldId id="1033" r:id="rId29"/>
    <p:sldId id="1009" r:id="rId30"/>
    <p:sldId id="1012" r:id="rId31"/>
    <p:sldId id="1013" r:id="rId32"/>
    <p:sldId id="1015" r:id="rId33"/>
    <p:sldId id="1011" r:id="rId34"/>
    <p:sldId id="1036" r:id="rId35"/>
    <p:sldId id="1010" r:id="rId36"/>
    <p:sldId id="639" r:id="rId37"/>
    <p:sldId id="650" r:id="rId38"/>
    <p:sldId id="640" r:id="rId39"/>
    <p:sldId id="648" r:id="rId40"/>
    <p:sldId id="651" r:id="rId41"/>
    <p:sldId id="741" r:id="rId42"/>
    <p:sldId id="745" r:id="rId43"/>
    <p:sldId id="754" r:id="rId44"/>
    <p:sldId id="746" r:id="rId45"/>
    <p:sldId id="747" r:id="rId46"/>
    <p:sldId id="752" r:id="rId47"/>
    <p:sldId id="748" r:id="rId48"/>
    <p:sldId id="749" r:id="rId49"/>
    <p:sldId id="1018" r:id="rId50"/>
    <p:sldId id="1019" r:id="rId51"/>
    <p:sldId id="1020" r:id="rId52"/>
    <p:sldId id="1021" r:id="rId53"/>
    <p:sldId id="949" r:id="rId54"/>
    <p:sldId id="485" r:id="rId55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4660"/>
  </p:normalViewPr>
  <p:slideViewPr>
    <p:cSldViewPr>
      <p:cViewPr varScale="1">
        <p:scale>
          <a:sx n="81" d="100"/>
          <a:sy n="81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Antes de la Reforma (2012,13)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F-43D1-9341-7D5EBFAE5C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Después de la Reforma (2015, 16)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4F-43D1-9341-7D5EBFAE5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980592"/>
        <c:axId val="494824160"/>
      </c:barChart>
      <c:catAx>
        <c:axId val="50098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94824160"/>
        <c:crosses val="autoZero"/>
        <c:auto val="1"/>
        <c:lblAlgn val="ctr"/>
        <c:lblOffset val="100"/>
        <c:noMultiLvlLbl val="0"/>
      </c:catAx>
      <c:valAx>
        <c:axId val="4948241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098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F64DF-E176-4E37-8CA8-AF0729F998B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51DF82-B4D0-4F1D-90D9-4546926BC770}">
      <dgm:prSet phldrT="[Text]" custT="1"/>
      <dgm:spPr/>
      <dgm:t>
        <a:bodyPr/>
        <a:lstStyle/>
        <a:p>
          <a:r>
            <a:rPr lang="es-MX" sz="1800" dirty="0"/>
            <a:t>Nuevo Currículo </a:t>
          </a:r>
          <a:endParaRPr lang="en-US" sz="1800" dirty="0"/>
        </a:p>
      </dgm:t>
    </dgm:pt>
    <dgm:pt modelId="{B5235D96-45F6-443C-AE9F-C2E4E5EB7319}" type="parTrans" cxnId="{C4FF20BB-EA3B-4560-99FD-1FCC7A008846}">
      <dgm:prSet/>
      <dgm:spPr/>
      <dgm:t>
        <a:bodyPr/>
        <a:lstStyle/>
        <a:p>
          <a:endParaRPr lang="en-US" sz="1800"/>
        </a:p>
      </dgm:t>
    </dgm:pt>
    <dgm:pt modelId="{902E95E9-68F9-41EC-A73D-E4688854039A}" type="sibTrans" cxnId="{C4FF20BB-EA3B-4560-99FD-1FCC7A008846}">
      <dgm:prSet custT="1"/>
      <dgm:spPr/>
      <dgm:t>
        <a:bodyPr/>
        <a:lstStyle/>
        <a:p>
          <a:endParaRPr lang="en-US" sz="1800"/>
        </a:p>
      </dgm:t>
    </dgm:pt>
    <dgm:pt modelId="{94281167-0BDE-48AA-9584-3FEBFF7C4C24}">
      <dgm:prSet phldrT="[Text]" custT="1"/>
      <dgm:spPr/>
      <dgm:t>
        <a:bodyPr/>
        <a:lstStyle/>
        <a:p>
          <a:r>
            <a:rPr lang="es-MX" sz="1800" dirty="0"/>
            <a:t>Servicio Profesional Docente</a:t>
          </a:r>
          <a:endParaRPr lang="en-US" sz="1800" dirty="0"/>
        </a:p>
      </dgm:t>
    </dgm:pt>
    <dgm:pt modelId="{DE9E4A58-10E7-4490-87D1-6E6CF54AB64D}" type="parTrans" cxnId="{1C4E3134-8CE2-4D2A-B020-7EE6CA8B803D}">
      <dgm:prSet/>
      <dgm:spPr/>
      <dgm:t>
        <a:bodyPr/>
        <a:lstStyle/>
        <a:p>
          <a:endParaRPr lang="en-US" sz="1800"/>
        </a:p>
      </dgm:t>
    </dgm:pt>
    <dgm:pt modelId="{5A68CC2D-9818-42EB-90B2-9ED34C6212F0}" type="sibTrans" cxnId="{1C4E3134-8CE2-4D2A-B020-7EE6CA8B803D}">
      <dgm:prSet custT="1"/>
      <dgm:spPr/>
      <dgm:t>
        <a:bodyPr/>
        <a:lstStyle/>
        <a:p>
          <a:endParaRPr lang="en-US" sz="1800"/>
        </a:p>
      </dgm:t>
    </dgm:pt>
    <dgm:pt modelId="{2413B60E-9C13-42D4-B30A-40AB1DBABD02}">
      <dgm:prSet phldrT="[Text]" custT="1"/>
      <dgm:spPr/>
      <dgm:t>
        <a:bodyPr/>
        <a:lstStyle/>
        <a:p>
          <a:r>
            <a:rPr lang="es-MX" sz="1800" dirty="0"/>
            <a:t>Escuela al Centro</a:t>
          </a:r>
          <a:endParaRPr lang="en-US" sz="1800" dirty="0"/>
        </a:p>
      </dgm:t>
    </dgm:pt>
    <dgm:pt modelId="{7268D57B-D3C1-43D9-B59E-52E1A834E3F4}" type="parTrans" cxnId="{D23397E4-0E96-42D6-B8A4-4B8E0955DC20}">
      <dgm:prSet/>
      <dgm:spPr/>
      <dgm:t>
        <a:bodyPr/>
        <a:lstStyle/>
        <a:p>
          <a:endParaRPr lang="en-US" sz="1800"/>
        </a:p>
      </dgm:t>
    </dgm:pt>
    <dgm:pt modelId="{4E0C8DA0-07C8-4C13-B49D-496A256695F2}" type="sibTrans" cxnId="{D23397E4-0E96-42D6-B8A4-4B8E0955DC20}">
      <dgm:prSet custT="1"/>
      <dgm:spPr/>
      <dgm:t>
        <a:bodyPr/>
        <a:lstStyle/>
        <a:p>
          <a:endParaRPr lang="en-US" sz="1800"/>
        </a:p>
      </dgm:t>
    </dgm:pt>
    <dgm:pt modelId="{EBC0F786-C2EE-4E6C-8B34-1EFC9269564C}">
      <dgm:prSet phldrT="[Text]" custT="1"/>
      <dgm:spPr/>
      <dgm:t>
        <a:bodyPr/>
        <a:lstStyle/>
        <a:p>
          <a:r>
            <a:rPr lang="es-MX" sz="1800" dirty="0"/>
            <a:t>Equidad </a:t>
          </a:r>
          <a:endParaRPr lang="en-US" sz="1800" dirty="0"/>
        </a:p>
      </dgm:t>
    </dgm:pt>
    <dgm:pt modelId="{7E96D877-BC77-4F8D-9CB8-E40C2F1EB393}" type="parTrans" cxnId="{882FBDFE-B2BB-4E0A-A392-A4D6AD2F6821}">
      <dgm:prSet/>
      <dgm:spPr/>
      <dgm:t>
        <a:bodyPr/>
        <a:lstStyle/>
        <a:p>
          <a:endParaRPr lang="en-US" sz="1800"/>
        </a:p>
      </dgm:t>
    </dgm:pt>
    <dgm:pt modelId="{D1F98AAC-4EE8-4A97-BD1B-097CC5CBE336}" type="sibTrans" cxnId="{882FBDFE-B2BB-4E0A-A392-A4D6AD2F6821}">
      <dgm:prSet custT="1"/>
      <dgm:spPr/>
      <dgm:t>
        <a:bodyPr/>
        <a:lstStyle/>
        <a:p>
          <a:endParaRPr lang="en-US" sz="1800"/>
        </a:p>
      </dgm:t>
    </dgm:pt>
    <dgm:pt modelId="{C83F6BE5-1982-4B12-A557-9902657262B1}">
      <dgm:prSet phldrT="[Text]" custT="1"/>
      <dgm:spPr/>
      <dgm:t>
        <a:bodyPr/>
        <a:lstStyle/>
        <a:p>
          <a:r>
            <a:rPr lang="es-MX" sz="1800" dirty="0"/>
            <a:t>Gobernanza </a:t>
          </a:r>
          <a:endParaRPr lang="en-US" sz="1800" dirty="0"/>
        </a:p>
      </dgm:t>
    </dgm:pt>
    <dgm:pt modelId="{4E9B2571-0A71-4232-9B00-456B7D492F13}" type="parTrans" cxnId="{1E520D98-063E-4F26-B244-B1C73BA8F938}">
      <dgm:prSet/>
      <dgm:spPr/>
      <dgm:t>
        <a:bodyPr/>
        <a:lstStyle/>
        <a:p>
          <a:endParaRPr lang="en-US" sz="1800"/>
        </a:p>
      </dgm:t>
    </dgm:pt>
    <dgm:pt modelId="{62374E3F-CB0B-4177-978F-A368492B65BA}" type="sibTrans" cxnId="{1E520D98-063E-4F26-B244-B1C73BA8F938}">
      <dgm:prSet custT="1"/>
      <dgm:spPr/>
      <dgm:t>
        <a:bodyPr/>
        <a:lstStyle/>
        <a:p>
          <a:endParaRPr lang="en-US" sz="1800"/>
        </a:p>
      </dgm:t>
    </dgm:pt>
    <dgm:pt modelId="{2D772D2E-51ED-46C9-9401-97AD495896EC}" type="pres">
      <dgm:prSet presAssocID="{114F64DF-E176-4E37-8CA8-AF0729F998BA}" presName="cycle" presStyleCnt="0">
        <dgm:presLayoutVars>
          <dgm:dir/>
          <dgm:resizeHandles val="exact"/>
        </dgm:presLayoutVars>
      </dgm:prSet>
      <dgm:spPr/>
    </dgm:pt>
    <dgm:pt modelId="{C96A7E7E-5080-4B24-A33E-06F748BAF443}" type="pres">
      <dgm:prSet presAssocID="{A751DF82-B4D0-4F1D-90D9-4546926BC770}" presName="node" presStyleLbl="node1" presStyleIdx="0" presStyleCnt="5">
        <dgm:presLayoutVars>
          <dgm:bulletEnabled val="1"/>
        </dgm:presLayoutVars>
      </dgm:prSet>
      <dgm:spPr/>
    </dgm:pt>
    <dgm:pt modelId="{9BCA7DFC-297E-4E8C-BB02-E4568D8AAA1B}" type="pres">
      <dgm:prSet presAssocID="{902E95E9-68F9-41EC-A73D-E4688854039A}" presName="sibTrans" presStyleLbl="sibTrans2D1" presStyleIdx="0" presStyleCnt="5"/>
      <dgm:spPr/>
    </dgm:pt>
    <dgm:pt modelId="{337EF844-4551-4C80-8AEA-45346F2FD328}" type="pres">
      <dgm:prSet presAssocID="{902E95E9-68F9-41EC-A73D-E4688854039A}" presName="connectorText" presStyleLbl="sibTrans2D1" presStyleIdx="0" presStyleCnt="5"/>
      <dgm:spPr/>
    </dgm:pt>
    <dgm:pt modelId="{071A66A3-757D-4EAA-9388-FB4DB5DF3543}" type="pres">
      <dgm:prSet presAssocID="{94281167-0BDE-48AA-9584-3FEBFF7C4C24}" presName="node" presStyleLbl="node1" presStyleIdx="1" presStyleCnt="5">
        <dgm:presLayoutVars>
          <dgm:bulletEnabled val="1"/>
        </dgm:presLayoutVars>
      </dgm:prSet>
      <dgm:spPr/>
    </dgm:pt>
    <dgm:pt modelId="{3EE57E91-25BC-4D8D-AE2D-1C4D6498AF8B}" type="pres">
      <dgm:prSet presAssocID="{5A68CC2D-9818-42EB-90B2-9ED34C6212F0}" presName="sibTrans" presStyleLbl="sibTrans2D1" presStyleIdx="1" presStyleCnt="5"/>
      <dgm:spPr/>
    </dgm:pt>
    <dgm:pt modelId="{9001FF92-7F42-42BF-9F00-3E80781D0423}" type="pres">
      <dgm:prSet presAssocID="{5A68CC2D-9818-42EB-90B2-9ED34C6212F0}" presName="connectorText" presStyleLbl="sibTrans2D1" presStyleIdx="1" presStyleCnt="5"/>
      <dgm:spPr/>
    </dgm:pt>
    <dgm:pt modelId="{026542BE-2DA6-4781-BEF6-9C92D6EFD4AA}" type="pres">
      <dgm:prSet presAssocID="{2413B60E-9C13-42D4-B30A-40AB1DBABD02}" presName="node" presStyleLbl="node1" presStyleIdx="2" presStyleCnt="5">
        <dgm:presLayoutVars>
          <dgm:bulletEnabled val="1"/>
        </dgm:presLayoutVars>
      </dgm:prSet>
      <dgm:spPr/>
    </dgm:pt>
    <dgm:pt modelId="{FCD6A6C9-3102-4605-AF37-9D43E212A7BA}" type="pres">
      <dgm:prSet presAssocID="{4E0C8DA0-07C8-4C13-B49D-496A256695F2}" presName="sibTrans" presStyleLbl="sibTrans2D1" presStyleIdx="2" presStyleCnt="5"/>
      <dgm:spPr/>
    </dgm:pt>
    <dgm:pt modelId="{D3CF58DD-FE29-4418-9B61-0459E1EAA1CC}" type="pres">
      <dgm:prSet presAssocID="{4E0C8DA0-07C8-4C13-B49D-496A256695F2}" presName="connectorText" presStyleLbl="sibTrans2D1" presStyleIdx="2" presStyleCnt="5"/>
      <dgm:spPr/>
    </dgm:pt>
    <dgm:pt modelId="{86DD32C4-26ED-4D8B-A4F2-CE2A3DAD9856}" type="pres">
      <dgm:prSet presAssocID="{EBC0F786-C2EE-4E6C-8B34-1EFC9269564C}" presName="node" presStyleLbl="node1" presStyleIdx="3" presStyleCnt="5">
        <dgm:presLayoutVars>
          <dgm:bulletEnabled val="1"/>
        </dgm:presLayoutVars>
      </dgm:prSet>
      <dgm:spPr/>
    </dgm:pt>
    <dgm:pt modelId="{07227053-C9A9-4B14-A0FA-2BEE634F8C8C}" type="pres">
      <dgm:prSet presAssocID="{D1F98AAC-4EE8-4A97-BD1B-097CC5CBE336}" presName="sibTrans" presStyleLbl="sibTrans2D1" presStyleIdx="3" presStyleCnt="5"/>
      <dgm:spPr/>
    </dgm:pt>
    <dgm:pt modelId="{3A4E1A0E-A7C9-4D06-8FB5-9CAB5D413BD0}" type="pres">
      <dgm:prSet presAssocID="{D1F98AAC-4EE8-4A97-BD1B-097CC5CBE336}" presName="connectorText" presStyleLbl="sibTrans2D1" presStyleIdx="3" presStyleCnt="5"/>
      <dgm:spPr/>
    </dgm:pt>
    <dgm:pt modelId="{3A8B23DD-4725-4083-810E-1871F854ED8F}" type="pres">
      <dgm:prSet presAssocID="{C83F6BE5-1982-4B12-A557-9902657262B1}" presName="node" presStyleLbl="node1" presStyleIdx="4" presStyleCnt="5" custScaleX="113144" custScaleY="100910">
        <dgm:presLayoutVars>
          <dgm:bulletEnabled val="1"/>
        </dgm:presLayoutVars>
      </dgm:prSet>
      <dgm:spPr/>
    </dgm:pt>
    <dgm:pt modelId="{F6E2C13D-BB72-4F4D-B7B6-1CBA4A1EE514}" type="pres">
      <dgm:prSet presAssocID="{62374E3F-CB0B-4177-978F-A368492B65BA}" presName="sibTrans" presStyleLbl="sibTrans2D1" presStyleIdx="4" presStyleCnt="5"/>
      <dgm:spPr/>
    </dgm:pt>
    <dgm:pt modelId="{D5B358A6-5A9F-4126-8494-17BA0C5988FF}" type="pres">
      <dgm:prSet presAssocID="{62374E3F-CB0B-4177-978F-A368492B65BA}" presName="connectorText" presStyleLbl="sibTrans2D1" presStyleIdx="4" presStyleCnt="5"/>
      <dgm:spPr/>
    </dgm:pt>
  </dgm:ptLst>
  <dgm:cxnLst>
    <dgm:cxn modelId="{0DDB9006-7973-4779-B16A-5EC5EC019A03}" type="presOf" srcId="{5A68CC2D-9818-42EB-90B2-9ED34C6212F0}" destId="{3EE57E91-25BC-4D8D-AE2D-1C4D6498AF8B}" srcOrd="0" destOrd="0" presId="urn:microsoft.com/office/officeart/2005/8/layout/cycle2"/>
    <dgm:cxn modelId="{06B9871A-D5A8-4FF2-9600-8860C6D098D2}" type="presOf" srcId="{902E95E9-68F9-41EC-A73D-E4688854039A}" destId="{9BCA7DFC-297E-4E8C-BB02-E4568D8AAA1B}" srcOrd="0" destOrd="0" presId="urn:microsoft.com/office/officeart/2005/8/layout/cycle2"/>
    <dgm:cxn modelId="{8612E61C-9DFE-45E7-860B-1E14999AB6B0}" type="presOf" srcId="{4E0C8DA0-07C8-4C13-B49D-496A256695F2}" destId="{FCD6A6C9-3102-4605-AF37-9D43E212A7BA}" srcOrd="0" destOrd="0" presId="urn:microsoft.com/office/officeart/2005/8/layout/cycle2"/>
    <dgm:cxn modelId="{BC573929-516E-4122-870F-54540D91D2DD}" type="presOf" srcId="{D1F98AAC-4EE8-4A97-BD1B-097CC5CBE336}" destId="{07227053-C9A9-4B14-A0FA-2BEE634F8C8C}" srcOrd="0" destOrd="0" presId="urn:microsoft.com/office/officeart/2005/8/layout/cycle2"/>
    <dgm:cxn modelId="{1C4E3134-8CE2-4D2A-B020-7EE6CA8B803D}" srcId="{114F64DF-E176-4E37-8CA8-AF0729F998BA}" destId="{94281167-0BDE-48AA-9584-3FEBFF7C4C24}" srcOrd="1" destOrd="0" parTransId="{DE9E4A58-10E7-4490-87D1-6E6CF54AB64D}" sibTransId="{5A68CC2D-9818-42EB-90B2-9ED34C6212F0}"/>
    <dgm:cxn modelId="{99EE2C40-29F3-406B-A376-3561448BBE63}" type="presOf" srcId="{5A68CC2D-9818-42EB-90B2-9ED34C6212F0}" destId="{9001FF92-7F42-42BF-9F00-3E80781D0423}" srcOrd="1" destOrd="0" presId="urn:microsoft.com/office/officeart/2005/8/layout/cycle2"/>
    <dgm:cxn modelId="{53AA1D4E-8C9F-4D28-9B81-D7126A7F3240}" type="presOf" srcId="{D1F98AAC-4EE8-4A97-BD1B-097CC5CBE336}" destId="{3A4E1A0E-A7C9-4D06-8FB5-9CAB5D413BD0}" srcOrd="1" destOrd="0" presId="urn:microsoft.com/office/officeart/2005/8/layout/cycle2"/>
    <dgm:cxn modelId="{F9807973-1431-40ED-9D0D-A44A216B360A}" type="presOf" srcId="{62374E3F-CB0B-4177-978F-A368492B65BA}" destId="{D5B358A6-5A9F-4126-8494-17BA0C5988FF}" srcOrd="1" destOrd="0" presId="urn:microsoft.com/office/officeart/2005/8/layout/cycle2"/>
    <dgm:cxn modelId="{9CE4B879-7BCC-466D-A2C3-F77A6F143C06}" type="presOf" srcId="{114F64DF-E176-4E37-8CA8-AF0729F998BA}" destId="{2D772D2E-51ED-46C9-9401-97AD495896EC}" srcOrd="0" destOrd="0" presId="urn:microsoft.com/office/officeart/2005/8/layout/cycle2"/>
    <dgm:cxn modelId="{96B19482-0AEE-4D9A-81AF-1C57E9F69B42}" type="presOf" srcId="{902E95E9-68F9-41EC-A73D-E4688854039A}" destId="{337EF844-4551-4C80-8AEA-45346F2FD328}" srcOrd="1" destOrd="0" presId="urn:microsoft.com/office/officeart/2005/8/layout/cycle2"/>
    <dgm:cxn modelId="{A1A1378C-968F-4643-A974-295D00825A7A}" type="presOf" srcId="{EBC0F786-C2EE-4E6C-8B34-1EFC9269564C}" destId="{86DD32C4-26ED-4D8B-A4F2-CE2A3DAD9856}" srcOrd="0" destOrd="0" presId="urn:microsoft.com/office/officeart/2005/8/layout/cycle2"/>
    <dgm:cxn modelId="{06E4C091-8D4F-41C9-A6A7-BFFDF9DAB78C}" type="presOf" srcId="{4E0C8DA0-07C8-4C13-B49D-496A256695F2}" destId="{D3CF58DD-FE29-4418-9B61-0459E1EAA1CC}" srcOrd="1" destOrd="0" presId="urn:microsoft.com/office/officeart/2005/8/layout/cycle2"/>
    <dgm:cxn modelId="{1E520D98-063E-4F26-B244-B1C73BA8F938}" srcId="{114F64DF-E176-4E37-8CA8-AF0729F998BA}" destId="{C83F6BE5-1982-4B12-A557-9902657262B1}" srcOrd="4" destOrd="0" parTransId="{4E9B2571-0A71-4232-9B00-456B7D492F13}" sibTransId="{62374E3F-CB0B-4177-978F-A368492B65BA}"/>
    <dgm:cxn modelId="{ABA07F99-7818-47AD-B99D-EB1B6EA6F35E}" type="presOf" srcId="{94281167-0BDE-48AA-9584-3FEBFF7C4C24}" destId="{071A66A3-757D-4EAA-9388-FB4DB5DF3543}" srcOrd="0" destOrd="0" presId="urn:microsoft.com/office/officeart/2005/8/layout/cycle2"/>
    <dgm:cxn modelId="{68813AA5-84FF-4E0C-8B6E-C4ADB621D8FB}" type="presOf" srcId="{62374E3F-CB0B-4177-978F-A368492B65BA}" destId="{F6E2C13D-BB72-4F4D-B7B6-1CBA4A1EE514}" srcOrd="0" destOrd="0" presId="urn:microsoft.com/office/officeart/2005/8/layout/cycle2"/>
    <dgm:cxn modelId="{6E00D1B4-129E-4412-AC72-5DC000D25DA1}" type="presOf" srcId="{A751DF82-B4D0-4F1D-90D9-4546926BC770}" destId="{C96A7E7E-5080-4B24-A33E-06F748BAF443}" srcOrd="0" destOrd="0" presId="urn:microsoft.com/office/officeart/2005/8/layout/cycle2"/>
    <dgm:cxn modelId="{027F5CB9-D29C-4A5B-B8AD-03FC7E5E8D4B}" type="presOf" srcId="{2413B60E-9C13-42D4-B30A-40AB1DBABD02}" destId="{026542BE-2DA6-4781-BEF6-9C92D6EFD4AA}" srcOrd="0" destOrd="0" presId="urn:microsoft.com/office/officeart/2005/8/layout/cycle2"/>
    <dgm:cxn modelId="{C4FF20BB-EA3B-4560-99FD-1FCC7A008846}" srcId="{114F64DF-E176-4E37-8CA8-AF0729F998BA}" destId="{A751DF82-B4D0-4F1D-90D9-4546926BC770}" srcOrd="0" destOrd="0" parTransId="{B5235D96-45F6-443C-AE9F-C2E4E5EB7319}" sibTransId="{902E95E9-68F9-41EC-A73D-E4688854039A}"/>
    <dgm:cxn modelId="{CD6E9DCD-CAF4-4C4E-B194-85D63BB71049}" type="presOf" srcId="{C83F6BE5-1982-4B12-A557-9902657262B1}" destId="{3A8B23DD-4725-4083-810E-1871F854ED8F}" srcOrd="0" destOrd="0" presId="urn:microsoft.com/office/officeart/2005/8/layout/cycle2"/>
    <dgm:cxn modelId="{D23397E4-0E96-42D6-B8A4-4B8E0955DC20}" srcId="{114F64DF-E176-4E37-8CA8-AF0729F998BA}" destId="{2413B60E-9C13-42D4-B30A-40AB1DBABD02}" srcOrd="2" destOrd="0" parTransId="{7268D57B-D3C1-43D9-B59E-52E1A834E3F4}" sibTransId="{4E0C8DA0-07C8-4C13-B49D-496A256695F2}"/>
    <dgm:cxn modelId="{882FBDFE-B2BB-4E0A-A392-A4D6AD2F6821}" srcId="{114F64DF-E176-4E37-8CA8-AF0729F998BA}" destId="{EBC0F786-C2EE-4E6C-8B34-1EFC9269564C}" srcOrd="3" destOrd="0" parTransId="{7E96D877-BC77-4F8D-9CB8-E40C2F1EB393}" sibTransId="{D1F98AAC-4EE8-4A97-BD1B-097CC5CBE336}"/>
    <dgm:cxn modelId="{DD30ED0B-F5AE-4661-AAFF-40B3FE583A58}" type="presParOf" srcId="{2D772D2E-51ED-46C9-9401-97AD495896EC}" destId="{C96A7E7E-5080-4B24-A33E-06F748BAF443}" srcOrd="0" destOrd="0" presId="urn:microsoft.com/office/officeart/2005/8/layout/cycle2"/>
    <dgm:cxn modelId="{E008E42A-1562-417E-BC34-2F306B5C07C3}" type="presParOf" srcId="{2D772D2E-51ED-46C9-9401-97AD495896EC}" destId="{9BCA7DFC-297E-4E8C-BB02-E4568D8AAA1B}" srcOrd="1" destOrd="0" presId="urn:microsoft.com/office/officeart/2005/8/layout/cycle2"/>
    <dgm:cxn modelId="{52C55A45-DAD2-4FE5-80D4-A1692F5B2122}" type="presParOf" srcId="{9BCA7DFC-297E-4E8C-BB02-E4568D8AAA1B}" destId="{337EF844-4551-4C80-8AEA-45346F2FD328}" srcOrd="0" destOrd="0" presId="urn:microsoft.com/office/officeart/2005/8/layout/cycle2"/>
    <dgm:cxn modelId="{2A11B61A-5E64-4173-9F6E-EAEA57BCCD98}" type="presParOf" srcId="{2D772D2E-51ED-46C9-9401-97AD495896EC}" destId="{071A66A3-757D-4EAA-9388-FB4DB5DF3543}" srcOrd="2" destOrd="0" presId="urn:microsoft.com/office/officeart/2005/8/layout/cycle2"/>
    <dgm:cxn modelId="{CA87D4E0-AEDB-4AB9-B287-04DB381A2671}" type="presParOf" srcId="{2D772D2E-51ED-46C9-9401-97AD495896EC}" destId="{3EE57E91-25BC-4D8D-AE2D-1C4D6498AF8B}" srcOrd="3" destOrd="0" presId="urn:microsoft.com/office/officeart/2005/8/layout/cycle2"/>
    <dgm:cxn modelId="{8C827436-D7AB-4B34-ACB6-F3C5E2EB8A19}" type="presParOf" srcId="{3EE57E91-25BC-4D8D-AE2D-1C4D6498AF8B}" destId="{9001FF92-7F42-42BF-9F00-3E80781D0423}" srcOrd="0" destOrd="0" presId="urn:microsoft.com/office/officeart/2005/8/layout/cycle2"/>
    <dgm:cxn modelId="{CC13AED6-A588-4B2B-A6F9-CFD57A90CBFB}" type="presParOf" srcId="{2D772D2E-51ED-46C9-9401-97AD495896EC}" destId="{026542BE-2DA6-4781-BEF6-9C92D6EFD4AA}" srcOrd="4" destOrd="0" presId="urn:microsoft.com/office/officeart/2005/8/layout/cycle2"/>
    <dgm:cxn modelId="{EF3C2B32-240F-4384-83CF-E0F8AB8FF54B}" type="presParOf" srcId="{2D772D2E-51ED-46C9-9401-97AD495896EC}" destId="{FCD6A6C9-3102-4605-AF37-9D43E212A7BA}" srcOrd="5" destOrd="0" presId="urn:microsoft.com/office/officeart/2005/8/layout/cycle2"/>
    <dgm:cxn modelId="{C0CC40AD-C8D9-4963-9262-072C2753B801}" type="presParOf" srcId="{FCD6A6C9-3102-4605-AF37-9D43E212A7BA}" destId="{D3CF58DD-FE29-4418-9B61-0459E1EAA1CC}" srcOrd="0" destOrd="0" presId="urn:microsoft.com/office/officeart/2005/8/layout/cycle2"/>
    <dgm:cxn modelId="{1B0E560E-4208-4C63-914E-DC9CD552C57B}" type="presParOf" srcId="{2D772D2E-51ED-46C9-9401-97AD495896EC}" destId="{86DD32C4-26ED-4D8B-A4F2-CE2A3DAD9856}" srcOrd="6" destOrd="0" presId="urn:microsoft.com/office/officeart/2005/8/layout/cycle2"/>
    <dgm:cxn modelId="{159DD127-B670-4B40-BF1B-B0079D904923}" type="presParOf" srcId="{2D772D2E-51ED-46C9-9401-97AD495896EC}" destId="{07227053-C9A9-4B14-A0FA-2BEE634F8C8C}" srcOrd="7" destOrd="0" presId="urn:microsoft.com/office/officeart/2005/8/layout/cycle2"/>
    <dgm:cxn modelId="{38DAA693-77EC-4F72-90D7-CAF9DE6AA62D}" type="presParOf" srcId="{07227053-C9A9-4B14-A0FA-2BEE634F8C8C}" destId="{3A4E1A0E-A7C9-4D06-8FB5-9CAB5D413BD0}" srcOrd="0" destOrd="0" presId="urn:microsoft.com/office/officeart/2005/8/layout/cycle2"/>
    <dgm:cxn modelId="{B7782C2A-921A-4BC7-A342-05104993B020}" type="presParOf" srcId="{2D772D2E-51ED-46C9-9401-97AD495896EC}" destId="{3A8B23DD-4725-4083-810E-1871F854ED8F}" srcOrd="8" destOrd="0" presId="urn:microsoft.com/office/officeart/2005/8/layout/cycle2"/>
    <dgm:cxn modelId="{1EA2A1AF-2BD3-4C63-A4BC-8757A2932DDB}" type="presParOf" srcId="{2D772D2E-51ED-46C9-9401-97AD495896EC}" destId="{F6E2C13D-BB72-4F4D-B7B6-1CBA4A1EE514}" srcOrd="9" destOrd="0" presId="urn:microsoft.com/office/officeart/2005/8/layout/cycle2"/>
    <dgm:cxn modelId="{47EFB276-523D-4403-95EF-45EA0E318DF7}" type="presParOf" srcId="{F6E2C13D-BB72-4F4D-B7B6-1CBA4A1EE514}" destId="{D5B358A6-5A9F-4126-8494-17BA0C5988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A7E7E-5080-4B24-A33E-06F748BAF443}">
      <dsp:nvSpPr>
        <dsp:cNvPr id="0" name=""/>
        <dsp:cNvSpPr/>
      </dsp:nvSpPr>
      <dsp:spPr>
        <a:xfrm>
          <a:off x="3124845" y="1212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Nuevo Currículo </a:t>
          </a:r>
          <a:endParaRPr lang="en-US" sz="1800" kern="1200" dirty="0"/>
        </a:p>
      </dsp:txBody>
      <dsp:txXfrm>
        <a:off x="3352939" y="229306"/>
        <a:ext cx="1101336" cy="1101336"/>
      </dsp:txXfrm>
    </dsp:sp>
    <dsp:sp modelId="{9BCA7DFC-297E-4E8C-BB02-E4568D8AAA1B}">
      <dsp:nvSpPr>
        <dsp:cNvPr id="0" name=""/>
        <dsp:cNvSpPr/>
      </dsp:nvSpPr>
      <dsp:spPr>
        <a:xfrm rot="2160000">
          <a:off x="4633004" y="1197276"/>
          <a:ext cx="413455" cy="52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44848" y="1265956"/>
        <a:ext cx="289419" cy="315398"/>
      </dsp:txXfrm>
    </dsp:sp>
    <dsp:sp modelId="{071A66A3-757D-4EAA-9388-FB4DB5DF3543}">
      <dsp:nvSpPr>
        <dsp:cNvPr id="0" name=""/>
        <dsp:cNvSpPr/>
      </dsp:nvSpPr>
      <dsp:spPr>
        <a:xfrm>
          <a:off x="5016027" y="1375236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Servicio Profesional Docente</a:t>
          </a:r>
          <a:endParaRPr lang="en-US" sz="1800" kern="1200" dirty="0"/>
        </a:p>
      </dsp:txBody>
      <dsp:txXfrm>
        <a:off x="5244121" y="1603330"/>
        <a:ext cx="1101336" cy="1101336"/>
      </dsp:txXfrm>
    </dsp:sp>
    <dsp:sp modelId="{3EE57E91-25BC-4D8D-AE2D-1C4D6498AF8B}">
      <dsp:nvSpPr>
        <dsp:cNvPr id="0" name=""/>
        <dsp:cNvSpPr/>
      </dsp:nvSpPr>
      <dsp:spPr>
        <a:xfrm rot="6480000">
          <a:off x="5230494" y="2991646"/>
          <a:ext cx="413455" cy="52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311677" y="3037796"/>
        <a:ext cx="289419" cy="315398"/>
      </dsp:txXfrm>
    </dsp:sp>
    <dsp:sp modelId="{026542BE-2DA6-4781-BEF6-9C92D6EFD4AA}">
      <dsp:nvSpPr>
        <dsp:cNvPr id="0" name=""/>
        <dsp:cNvSpPr/>
      </dsp:nvSpPr>
      <dsp:spPr>
        <a:xfrm>
          <a:off x="4293660" y="3598454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Escuela al Centro</a:t>
          </a:r>
          <a:endParaRPr lang="en-US" sz="1800" kern="1200" dirty="0"/>
        </a:p>
      </dsp:txBody>
      <dsp:txXfrm>
        <a:off x="4521754" y="3826548"/>
        <a:ext cx="1101336" cy="1101336"/>
      </dsp:txXfrm>
    </dsp:sp>
    <dsp:sp modelId="{FCD6A6C9-3102-4605-AF37-9D43E212A7BA}">
      <dsp:nvSpPr>
        <dsp:cNvPr id="0" name=""/>
        <dsp:cNvSpPr/>
      </dsp:nvSpPr>
      <dsp:spPr>
        <a:xfrm rot="10800000">
          <a:off x="3708582" y="4114384"/>
          <a:ext cx="413455" cy="52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832618" y="4219517"/>
        <a:ext cx="289419" cy="315398"/>
      </dsp:txXfrm>
    </dsp:sp>
    <dsp:sp modelId="{86DD32C4-26ED-4D8B-A4F2-CE2A3DAD9856}">
      <dsp:nvSpPr>
        <dsp:cNvPr id="0" name=""/>
        <dsp:cNvSpPr/>
      </dsp:nvSpPr>
      <dsp:spPr>
        <a:xfrm>
          <a:off x="1956031" y="3598454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Equidad </a:t>
          </a:r>
          <a:endParaRPr lang="en-US" sz="1800" kern="1200" dirty="0"/>
        </a:p>
      </dsp:txBody>
      <dsp:txXfrm>
        <a:off x="2184125" y="3826548"/>
        <a:ext cx="1101336" cy="1101336"/>
      </dsp:txXfrm>
    </dsp:sp>
    <dsp:sp modelId="{07227053-C9A9-4B14-A0FA-2BEE634F8C8C}">
      <dsp:nvSpPr>
        <dsp:cNvPr id="0" name=""/>
        <dsp:cNvSpPr/>
      </dsp:nvSpPr>
      <dsp:spPr>
        <a:xfrm rot="15120000">
          <a:off x="2176670" y="3020766"/>
          <a:ext cx="405570" cy="52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256305" y="3183757"/>
        <a:ext cx="283899" cy="315398"/>
      </dsp:txXfrm>
    </dsp:sp>
    <dsp:sp modelId="{3A8B23DD-4725-4083-810E-1871F854ED8F}">
      <dsp:nvSpPr>
        <dsp:cNvPr id="0" name=""/>
        <dsp:cNvSpPr/>
      </dsp:nvSpPr>
      <dsp:spPr>
        <a:xfrm>
          <a:off x="1131303" y="1368150"/>
          <a:ext cx="1762245" cy="1571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Gobernanza </a:t>
          </a:r>
          <a:endParaRPr lang="en-US" sz="1800" kern="1200" dirty="0"/>
        </a:p>
      </dsp:txBody>
      <dsp:txXfrm>
        <a:off x="1389378" y="1598320"/>
        <a:ext cx="1246095" cy="1111358"/>
      </dsp:txXfrm>
    </dsp:sp>
    <dsp:sp modelId="{F6E2C13D-BB72-4F4D-B7B6-1CBA4A1EE514}">
      <dsp:nvSpPr>
        <dsp:cNvPr id="0" name=""/>
        <dsp:cNvSpPr/>
      </dsp:nvSpPr>
      <dsp:spPr>
        <a:xfrm rot="19440000">
          <a:off x="2786569" y="1191161"/>
          <a:ext cx="378663" cy="52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797417" y="1329680"/>
        <a:ext cx="265064" cy="315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15/06/2020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2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6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7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56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4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262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89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89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98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9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4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26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76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76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6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28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46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12DC95-8FDA-45C9-8387-27BE36E4269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539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12DC95-8FDA-45C9-8387-27BE36E4269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877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12DC95-8FDA-45C9-8387-27BE36E4269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43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59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7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46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05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0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9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0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6AAC1D-DF0A-4553-B66C-FBBC01F9057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69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4A95-6097-450A-95A0-4285F08E54F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57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01352B-4790-4FF1-A0F9-1E8676114CC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7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394868-CF2D-401C-8158-83E9D64F9A0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63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615847-B130-474B-BAC5-DB63DB72A4B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963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A8AB-FE32-423D-B419-656D2CC9490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38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78087C-9DC9-487D-B3F9-E19D6BBE0E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2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F073-CB20-4BE4-8332-8EA27F64C3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7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8 Rectángulo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9 Rectángulo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10 Rectángulo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9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0961112-3754-4C13-B7F1-38C7E38CBC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1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863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9885-4DF3-422A-83FF-1C98733ABF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05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7966B-94F3-475E-BB0B-50D15C1366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99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E14C-71C8-4374-9459-8ED39C8A57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45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851B9-54F1-4953-90A3-32D89618AEB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5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F501A0-46D1-40C0-8552-167897F5B9A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D89A4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4856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e.edu.mx/index.php/servicio-profesional-docente" TargetMode="External"/><Relationship Id="rId2" Type="http://schemas.openxmlformats.org/officeDocument/2006/relationships/hyperlink" Target="http://servicioprofesionaldocente.sep.gob.mx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gob.mx/sep/documentos/nuevo-modelo-educativo-99339" TargetMode="Externa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e.edu.mx/images/stories/2014/Normateca/LINEE-11-2017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hyperlink" Target="http://www.inee.edu.mx/index.php/servicio-profesional-docente/protocolos-e-informes-tecnicos-de-validacion-de-los-componentes-de-las-evaluaciones-del-spd/582-servicio-profesional-docente/2938-informes-2017-educacion-basica-promocion" TargetMode="External"/><Relationship Id="rId4" Type="http://schemas.openxmlformats.org/officeDocument/2006/relationships/hyperlink" Target="http://www.inee.edu.mx/images/stories/2014/Normateca/LINEE-03-2017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inee.edu.mx/images/stories/2014/Normateca/LINEE-10-2017.pdf" TargetMode="External"/><Relationship Id="rId5" Type="http://schemas.openxmlformats.org/officeDocument/2006/relationships/hyperlink" Target="http://www.inee.edu.mx/images/stories/2017/informes-protocolos/11._IT_EB_DIA_D_TD_EAMI.pdf" TargetMode="External"/><Relationship Id="rId4" Type="http://schemas.openxmlformats.org/officeDocument/2006/relationships/hyperlink" Target="http://www.inee.edu.mx/images/stories/2014/Normateca/CRITERIOS_TECNICOS_ING_EB_EMS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inee.edu.mx/images/stories/2014/Normateca/CRIT_DESMP_DOC_EB.pdf" TargetMode="External"/><Relationship Id="rId5" Type="http://schemas.openxmlformats.org/officeDocument/2006/relationships/hyperlink" Target="http://www.inee.edu.mx/images/stories/2014/Normateca/LINEE-12-2017.pdf" TargetMode="External"/><Relationship Id="rId4" Type="http://schemas.openxmlformats.org/officeDocument/2006/relationships/hyperlink" Target="http://www.inee.edu.mx/index.php/servicio-profesional-docente/protocolos-e-informes-tecnicos-de-validacion-de-los-componentes-de-las-evaluaciones-del-spd/582-servicio-profesional-docente/2939-informes-2017-educacion-basica-desempen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34422" y="4328646"/>
            <a:ext cx="2025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rgbClr val="0000FF"/>
                </a:solidFill>
              </a:rPr>
              <a:t>@</a:t>
            </a:r>
            <a:r>
              <a:rPr lang="en-US" sz="2100" u="sng" dirty="0" err="1">
                <a:solidFill>
                  <a:srgbClr val="0000FF"/>
                </a:solidFill>
              </a:rPr>
              <a:t>rafadehoyos</a:t>
            </a:r>
            <a:endParaRPr lang="en-US" sz="19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2802"/>
            <a:ext cx="502370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490714"/>
            <a:ext cx="21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Rafael de Hoyos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F02BE-B9E8-424E-9100-F4456365A919}"/>
              </a:ext>
            </a:extLst>
          </p:cNvPr>
          <p:cNvSpPr txBox="1"/>
          <p:nvPr/>
        </p:nvSpPr>
        <p:spPr>
          <a:xfrm>
            <a:off x="4592690" y="548680"/>
            <a:ext cx="42997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Garamond" panose="02020404030301010803" pitchFamily="18" charset="0"/>
              </a:rPr>
              <a:t>Economía de la Educación</a:t>
            </a:r>
          </a:p>
          <a:p>
            <a:pPr algn="ctr"/>
            <a:endParaRPr lang="es-MX" sz="3600" dirty="0">
              <a:latin typeface="Garamond" panose="02020404030301010803" pitchFamily="18" charset="0"/>
            </a:endParaRPr>
          </a:p>
          <a:p>
            <a:pPr algn="ctr"/>
            <a:r>
              <a:rPr lang="es-MX" sz="2400" dirty="0">
                <a:latin typeface="Garamond" panose="02020404030301010803" pitchFamily="18" charset="0"/>
              </a:rPr>
              <a:t>Clase 11: Mejorando la docencia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13-DEDF-474F-AD23-B3CE531B3A39}"/>
              </a:ext>
            </a:extLst>
          </p:cNvPr>
          <p:cNvSpPr txBox="1"/>
          <p:nvPr/>
        </p:nvSpPr>
        <p:spPr>
          <a:xfrm>
            <a:off x="628702" y="5805264"/>
            <a:ext cx="591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Maestría en Economía Aplicada, ITAM, Primavera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5C0913-22F3-41C6-A58B-73A10EF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34"/>
            <a:ext cx="3466030" cy="37640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84FE83E-049A-4619-B79B-98F3E1A9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75" y="5664711"/>
            <a:ext cx="1857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¿Qué tan importantes son los docentes?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119675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Chetty</a:t>
            </a:r>
            <a:r>
              <a:rPr lang="es-MX" sz="2400" dirty="0">
                <a:latin typeface="Garamond" panose="02020404030301010803" pitchFamily="18" charset="0"/>
              </a:rPr>
              <a:t> et al (2014)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DD6099-1104-410F-8129-466D65989CBE}"/>
                  </a:ext>
                </a:extLst>
              </p:cNvPr>
              <p:cNvSpPr/>
              <p:nvPr/>
            </p:nvSpPr>
            <p:spPr>
              <a:xfrm>
                <a:off x="1259632" y="1790970"/>
                <a:ext cx="5760640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DD6099-1104-410F-8129-466D65989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90970"/>
                <a:ext cx="5760640" cy="5579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653D4A-8221-4BD0-A719-6A94A15B54A2}"/>
                  </a:ext>
                </a:extLst>
              </p:cNvPr>
              <p:cNvSpPr/>
              <p:nvPr/>
            </p:nvSpPr>
            <p:spPr>
              <a:xfrm>
                <a:off x="1259632" y="4599282"/>
                <a:ext cx="5760640" cy="566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653D4A-8221-4BD0-A719-6A94A15B5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99282"/>
                <a:ext cx="5760640" cy="566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4D86991-E87B-4C8E-869F-B7047FD35EC2}"/>
              </a:ext>
            </a:extLst>
          </p:cNvPr>
          <p:cNvSpPr txBox="1"/>
          <p:nvPr/>
        </p:nvSpPr>
        <p:spPr>
          <a:xfrm>
            <a:off x="403920" y="5415607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Datos longitudinales para EEUU, a nivel del individuo.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5811C44-6C3E-460F-A7F8-DDC4AA756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A8DBFB17-2566-4B84-B9D5-0ACD003CC9E1}"/>
              </a:ext>
            </a:extLst>
          </p:cNvPr>
          <p:cNvSpPr txBox="1"/>
          <p:nvPr/>
        </p:nvSpPr>
        <p:spPr>
          <a:xfrm>
            <a:off x="1691680" y="270413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Aprendizajes</a:t>
            </a:r>
            <a:endParaRPr lang="en-US" sz="2400" dirty="0">
              <a:latin typeface="Garamond" panose="02020404030301010803" pitchFamily="18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E937B54-B6C6-40A4-B89E-13CB6B48A1D2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1835696" y="4374396"/>
            <a:ext cx="252028" cy="350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87C9A9B8-BAD8-45E8-A5C6-FD5C8478BC19}"/>
              </a:ext>
            </a:extLst>
          </p:cNvPr>
          <p:cNvSpPr txBox="1"/>
          <p:nvPr/>
        </p:nvSpPr>
        <p:spPr>
          <a:xfrm>
            <a:off x="3633873" y="2704139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Valor agregado del docente</a:t>
            </a:r>
            <a:endParaRPr lang="en-US" sz="2400" dirty="0">
              <a:latin typeface="Garamond" panose="02020404030301010803" pitchFamily="18" charset="0"/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26D5C18F-747F-4850-B1F3-B61FD0EEC21C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4932040" y="2303800"/>
            <a:ext cx="718057" cy="400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">
            <a:extLst>
              <a:ext uri="{FF2B5EF4-FFF2-40B4-BE49-F238E27FC236}">
                <a16:creationId xmlns:a16="http://schemas.microsoft.com/office/drawing/2014/main" id="{D6C12725-4DA5-4187-A0F4-EFF6C327A079}"/>
              </a:ext>
            </a:extLst>
          </p:cNvPr>
          <p:cNvSpPr txBox="1"/>
          <p:nvPr/>
        </p:nvSpPr>
        <p:spPr>
          <a:xfrm>
            <a:off x="395536" y="3543399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Indicadores de bienestar de largo plazo</a:t>
            </a:r>
            <a:endParaRPr lang="en-US" sz="2400" dirty="0">
              <a:latin typeface="Garamond" panose="02020404030301010803" pitchFamily="18" charset="0"/>
            </a:endParaRP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62563A3B-1999-48C7-A779-FA05FA6F642D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5508105" y="3165804"/>
            <a:ext cx="141992" cy="1559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0FBED694-A0A1-42C9-B9B3-B40D230AF41C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2591780" y="2303800"/>
            <a:ext cx="69985" cy="400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38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¿Qué tan importantes son los docentes?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76113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Chetty</a:t>
            </a:r>
            <a:r>
              <a:rPr lang="es-MX" sz="2400" dirty="0">
                <a:latin typeface="Garamond" panose="02020404030301010803" pitchFamily="18" charset="0"/>
              </a:rPr>
              <a:t> et al (2014)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D8CEC-781B-4203-82E7-9B580D21F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431379"/>
            <a:ext cx="6591300" cy="47339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620A431-30B0-4E37-AB00-147067499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¿Qué tan importantes son los docentes?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76113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Chetty</a:t>
            </a:r>
            <a:r>
              <a:rPr lang="es-MX" sz="2400" dirty="0">
                <a:latin typeface="Garamond" panose="02020404030301010803" pitchFamily="18" charset="0"/>
              </a:rPr>
              <a:t> et al (2014)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0ECAB-E46C-47CF-B925-2D21122E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1474812"/>
            <a:ext cx="6638925" cy="4762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ACC5868-F9C5-47CA-881C-130393C9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¿Qué tan importantes son los docentes?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76113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Chetty</a:t>
            </a:r>
            <a:r>
              <a:rPr lang="es-MX" sz="2400" dirty="0">
                <a:latin typeface="Garamond" panose="02020404030301010803" pitchFamily="18" charset="0"/>
              </a:rPr>
              <a:t> et al (2014)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691D8-388D-4A90-AD9F-7609A984A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1431379"/>
            <a:ext cx="6838950" cy="47339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7197F6C-EEDE-4A81-AEA2-1CE85EBD1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¿Qué tan importantes son los docentes?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76113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Chetty</a:t>
            </a:r>
            <a:r>
              <a:rPr lang="es-MX" sz="2400" dirty="0">
                <a:latin typeface="Garamond" panose="02020404030301010803" pitchFamily="18" charset="0"/>
              </a:rPr>
              <a:t> et al (2014)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835C3-2C8C-4F7D-8418-C84B1ECF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1590253"/>
            <a:ext cx="6800850" cy="479107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CFD26E0-B4A6-48A7-9D53-6DB9F34C8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¿Cuál es la relación causal entre docentes y aprendizajes?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90872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Bruns y Luque (2015)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FBB998-D417-401D-B5AF-269A9C0024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1556792"/>
            <a:ext cx="7848872" cy="481181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A98164-5BC4-4E0F-A7C8-61581AE36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9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¿Cuál es la relación causal entre docentes y aprendizajes?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D953F4-24B4-4A43-AE28-CC6CCB7AD7CF}"/>
                  </a:ext>
                </a:extLst>
              </p:cNvPr>
              <p:cNvSpPr/>
              <p:nvPr/>
            </p:nvSpPr>
            <p:spPr>
              <a:xfrm>
                <a:off x="1259632" y="1430930"/>
                <a:ext cx="5760640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), 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D953F4-24B4-4A43-AE28-CC6CCB7AD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430930"/>
                <a:ext cx="5760640" cy="557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6E472-AD34-4E60-832F-7CDA31ED8406}"/>
                  </a:ext>
                </a:extLst>
              </p:cNvPr>
              <p:cNvSpPr/>
              <p:nvPr/>
            </p:nvSpPr>
            <p:spPr>
              <a:xfrm>
                <a:off x="1547664" y="2367034"/>
                <a:ext cx="5688632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𝑒𝑠𝑡𝑖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𝐷𝑜𝑐𝑒𝑛𝑡𝑒𝑠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,…)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6E472-AD34-4E60-832F-7CDA31ED8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367034"/>
                <a:ext cx="5688632" cy="5579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508F43-D0E5-4843-9ECD-845ED3BC11C2}"/>
                  </a:ext>
                </a:extLst>
              </p:cNvPr>
              <p:cNvSpPr/>
              <p:nvPr/>
            </p:nvSpPr>
            <p:spPr>
              <a:xfrm>
                <a:off x="683567" y="3073633"/>
                <a:ext cx="7084103" cy="3627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𝑖𝑗𝑎</m:t>
                              </m:r>
                            </m:sub>
                          </m:sSub>
                        </m:num>
                        <m:den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MX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𝑑𝑜𝑐𝑒𝑛𝑡𝑒𝑠</m:t>
                              </m:r>
                            </m:sub>
                          </m:sSub>
                        </m:den>
                      </m:f>
                      <m:r>
                        <a:rPr lang="es-MX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MX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s-MX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 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𝑖𝑗𝑎</m:t>
                              </m:r>
                            </m:sub>
                          </m:sSub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∀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𝑑𝑜𝑐𝑒𝑛𝑡𝑒𝑠</m:t>
                      </m:r>
                    </m:oMath>
                  </m:oMathPara>
                </a14:m>
                <a:endParaRPr lang="es-MX" sz="2800" b="0" dirty="0">
                  <a:ea typeface="Cambria Math" panose="02040503050406030204" pitchFamily="18" charset="0"/>
                </a:endParaRPr>
              </a:p>
              <a:p>
                <a:endParaRPr lang="es-MX" sz="28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s-MX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𝑑𝑜𝑐𝑒𝑛𝑡𝑒𝑠</m:t>
                              </m:r>
                            </m:sub>
                            <m:sup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MX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𝑑𝑜𝑐𝑒𝑛𝑡𝑒𝑠</m:t>
                              </m:r>
                            </m:sub>
                            <m:sup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MX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MX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s-MX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s-MX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508F43-D0E5-4843-9ECD-845ED3BC1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3073633"/>
                <a:ext cx="7084103" cy="36277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51092F8-F0AA-4F5D-B475-DB010D5ADB4D}"/>
              </a:ext>
            </a:extLst>
          </p:cNvPr>
          <p:cNvSpPr txBox="1"/>
          <p:nvPr/>
        </p:nvSpPr>
        <p:spPr>
          <a:xfrm>
            <a:off x="251520" y="76470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Rivkin</a:t>
            </a:r>
            <a:r>
              <a:rPr lang="es-MX" sz="2400" dirty="0">
                <a:latin typeface="Garamond" panose="02020404030301010803" pitchFamily="18" charset="0"/>
              </a:rPr>
              <a:t> et al (2005)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4BC3060-1B6D-4393-A620-F9AE195A50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43808" y="3068960"/>
            <a:ext cx="4824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MX" sz="3000" dirty="0">
                <a:latin typeface="Garamond" panose="02020404030301010803" pitchFamily="18" charset="0"/>
              </a:rPr>
              <a:t>Habilidades Cognitivas</a:t>
            </a:r>
          </a:p>
          <a:p>
            <a:pPr marL="514350" indent="-514350">
              <a:buAutoNum type="arabicPeriod"/>
            </a:pPr>
            <a:r>
              <a:rPr lang="es-MX" sz="3000" dirty="0">
                <a:latin typeface="Garamond" panose="02020404030301010803" pitchFamily="18" charset="0"/>
              </a:rPr>
              <a:t>Habilidades pedagógicas</a:t>
            </a:r>
          </a:p>
          <a:p>
            <a:pPr marL="514350" indent="-514350">
              <a:buAutoNum type="arabicPeriod"/>
            </a:pPr>
            <a:r>
              <a:rPr lang="es-MX" sz="3000" dirty="0">
                <a:latin typeface="Garamond" panose="02020404030301010803" pitchFamily="18" charset="0"/>
              </a:rPr>
              <a:t>Motivación y vocación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4" name="Arrow: Down 3"/>
          <p:cNvSpPr/>
          <p:nvPr/>
        </p:nvSpPr>
        <p:spPr>
          <a:xfrm>
            <a:off x="4427984" y="1412776"/>
            <a:ext cx="1152128" cy="1440160"/>
          </a:xfrm>
          <a:prstGeom prst="down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43808" y="2924944"/>
            <a:ext cx="4248472" cy="86409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28ED4-0E0D-4A98-9E5B-93604FCE86FB}"/>
              </a:ext>
            </a:extLst>
          </p:cNvPr>
          <p:cNvSpPr txBox="1"/>
          <p:nvPr/>
        </p:nvSpPr>
        <p:spPr>
          <a:xfrm>
            <a:off x="251520" y="612231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 Hanushek et al (2019)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9FAD5-8635-4ACE-9788-7C66783195BD}"/>
              </a:ext>
            </a:extLst>
          </p:cNvPr>
          <p:cNvSpPr txBox="1"/>
          <p:nvPr/>
        </p:nvSpPr>
        <p:spPr>
          <a:xfrm>
            <a:off x="251520" y="95111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¿Cómo podemos definir a los buenos docentes?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71509E-F1CA-4E94-B67C-78C22B896355}"/>
                  </a:ext>
                </a:extLst>
              </p:cNvPr>
              <p:cNvSpPr/>
              <p:nvPr/>
            </p:nvSpPr>
            <p:spPr>
              <a:xfrm>
                <a:off x="1763688" y="5085184"/>
                <a:ext cx="6120680" cy="565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𝑖𝑗𝑘𝑐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), 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71509E-F1CA-4E94-B67C-78C22B896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085184"/>
                <a:ext cx="6120680" cy="5659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26478457-88A4-494E-A98E-452C969F007C}"/>
              </a:ext>
            </a:extLst>
          </p:cNvPr>
          <p:cNvSpPr/>
          <p:nvPr/>
        </p:nvSpPr>
        <p:spPr>
          <a:xfrm>
            <a:off x="3347864" y="5013176"/>
            <a:ext cx="792088" cy="71501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EE0BF52-ECFC-4D69-98CF-1D49D1F7E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28337"/>
            <a:ext cx="7205357" cy="367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4472753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Habilidades numéricas de los docentes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633863" y="2146030"/>
            <a:ext cx="442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Habilidades numéricas de los estudiantes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5" y="4922004"/>
            <a:ext cx="773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Fuente: Hanushek et al (2017) “The value of smarter teachers: International evidence on teacher cognitive skills and student performance”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00" y="5746030"/>
            <a:ext cx="879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000" dirty="0">
                <a:solidFill>
                  <a:schemeClr val="bg1"/>
                </a:solidFill>
              </a:rPr>
              <a:t>Las habilidades cognitivas básicas de los docentes son un buen predictor de su desempeño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8429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4472753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Comprensión lectora de los docentes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633863" y="2146030"/>
            <a:ext cx="442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Comprensión lectora de los estudiantes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5" y="4922004"/>
            <a:ext cx="773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Fuente: Hanushek et al (2017) “The value of smarter teachers: International evidence on teacher cognitive skills and student performance”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00" y="5746030"/>
            <a:ext cx="879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000" dirty="0">
                <a:solidFill>
                  <a:schemeClr val="bg1"/>
                </a:solidFill>
              </a:rPr>
              <a:t>Las habilidades cognitivas básicas de los docentes son un buen predictor de su desempeño</a:t>
            </a:r>
            <a:endParaRPr lang="es-MX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38170"/>
            <a:ext cx="7622878" cy="382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Resumen de lo que hemos </a:t>
            </a:r>
          </a:p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visto hasta ahora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593386"/>
            <a:ext cx="8999984" cy="16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s-MX" sz="3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Políticas efectivas para mejorar la docencia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Políticas efectivas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AD9B8-FABF-4979-9A1F-288F8254B4F9}"/>
              </a:ext>
            </a:extLst>
          </p:cNvPr>
          <p:cNvSpPr txBox="1"/>
          <p:nvPr/>
        </p:nvSpPr>
        <p:spPr>
          <a:xfrm>
            <a:off x="251520" y="1628800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400" dirty="0">
                <a:latin typeface="Garamond" panose="02020404030301010803" pitchFamily="18" charset="0"/>
              </a:rPr>
              <a:t>Atracción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3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400" dirty="0">
                <a:latin typeface="Garamond" panose="02020404030301010803" pitchFamily="18" charset="0"/>
              </a:rPr>
              <a:t>Selección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3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400" dirty="0">
                <a:latin typeface="Garamond" panose="02020404030301010803" pitchFamily="18" charset="0"/>
              </a:rPr>
              <a:t>Formación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3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400" dirty="0">
                <a:latin typeface="Garamond" panose="02020404030301010803" pitchFamily="18" charset="0"/>
              </a:rPr>
              <a:t>Reconocimiento e incentivos</a:t>
            </a:r>
          </a:p>
        </p:txBody>
      </p:sp>
    </p:spTree>
    <p:extLst>
      <p:ext uri="{BB962C8B-B14F-4D97-AF65-F5344CB8AC3E}">
        <p14:creationId xmlns:p14="http://schemas.microsoft.com/office/powerpoint/2010/main" val="350683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Selección de docentes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134076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Estrada (2019)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AD9B8-FABF-4979-9A1F-288F8254B4F9}"/>
              </a:ext>
            </a:extLst>
          </p:cNvPr>
          <p:cNvSpPr txBox="1"/>
          <p:nvPr/>
        </p:nvSpPr>
        <p:spPr>
          <a:xfrm>
            <a:off x="251520" y="1959223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Efecto sobre aprendizajes de pasar de la discreción a la selección basada en el mérito.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err="1">
                <a:latin typeface="Garamond" panose="02020404030301010803" pitchFamily="18" charset="0"/>
              </a:rPr>
              <a:t>Diff</a:t>
            </a:r>
            <a:r>
              <a:rPr lang="es-MX" sz="2400" dirty="0">
                <a:latin typeface="Garamond" panose="02020404030301010803" pitchFamily="18" charset="0"/>
              </a:rPr>
              <a:t>-</a:t>
            </a:r>
            <a:r>
              <a:rPr lang="es-MX" sz="2400" dirty="0" err="1">
                <a:latin typeface="Garamond" panose="02020404030301010803" pitchFamily="18" charset="0"/>
              </a:rPr>
              <a:t>in-diff</a:t>
            </a:r>
            <a:r>
              <a:rPr lang="es-MX" sz="2400" dirty="0">
                <a:latin typeface="Garamond" panose="02020404030301010803" pitchFamily="18" charset="0"/>
              </a:rPr>
              <a:t> con datos para México.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El examen para el ingreso a la docencia de la 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Medición de aprendizajes a nivel del aula con la prueba ENLACE.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93B4600-66E7-4B7E-9848-F7CCF9539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Selección de docentes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61842-67E9-4DC3-BF46-85E0A8417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736426"/>
            <a:ext cx="8020050" cy="607695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14932B0-D6D3-4AEF-965D-5DE0E59A6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83671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Popova et al (2016)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AD9B8-FABF-4979-9A1F-288F8254B4F9}"/>
              </a:ext>
            </a:extLst>
          </p:cNvPr>
          <p:cNvSpPr txBox="1"/>
          <p:nvPr/>
        </p:nvSpPr>
        <p:spPr>
          <a:xfrm>
            <a:off x="251520" y="148478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La evidencia es escasa y muestra poca efectividad de los programas de formación continua.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Hay algunos elementos que parecen incrementar la efectividad de los programas de formación continua:</a:t>
            </a:r>
          </a:p>
          <a:p>
            <a:endParaRPr lang="es-MX" sz="2400" dirty="0">
              <a:latin typeface="Garamond" panose="02020404030301010803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Material didáctico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Situada en la escuela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Incluye seguimientos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Focalizada en un área del conocimiento, en lugar de ser general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¿Parte de un diagnóstico previo—evaluación docente—para asegurar pertinencia?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6A6D8E-D489-4D39-AF21-E97BE71881DC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formación continua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D9E831F-B3E2-44FA-BDB9-7B77D9055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¿Podemos “comprarnos” mejores docentes?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Muralidharan et al (2017)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AD9B8-FABF-4979-9A1F-288F8254B4F9}"/>
              </a:ext>
            </a:extLst>
          </p:cNvPr>
          <p:cNvSpPr txBox="1"/>
          <p:nvPr/>
        </p:nvSpPr>
        <p:spPr>
          <a:xfrm>
            <a:off x="251520" y="1743199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Efecto de incrementar, 100%, de forma permanente, los salarios de los docentes en Indonesia.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RCT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Aumentó la satisfacción con el trabajo, redujo el porcentaje de docentes con trabajos complementarios y redujo el estrés.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Efectos sobre aprendizajes de los alumnos, uno, dos y tres años después de la intervención: </a:t>
            </a: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cero</a:t>
            </a:r>
            <a:r>
              <a:rPr lang="es-MX" sz="2400" dirty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AC5069E-FDCE-4BF1-8EEC-A9772EBEA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Los incentivos monetarios a los docentes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16096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Muralidharan et al (2011)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E87C5A-1B50-47EF-8E45-C82D2DF910C6}"/>
                  </a:ext>
                </a:extLst>
              </p:cNvPr>
              <p:cNvSpPr/>
              <p:nvPr/>
            </p:nvSpPr>
            <p:spPr>
              <a:xfrm>
                <a:off x="1763688" y="2329716"/>
                <a:ext cx="61206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E87C5A-1B50-47EF-8E45-C82D2DF91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329716"/>
                <a:ext cx="61206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>
            <a:extLst>
              <a:ext uri="{FF2B5EF4-FFF2-40B4-BE49-F238E27FC236}">
                <a16:creationId xmlns:a16="http://schemas.microsoft.com/office/drawing/2014/main" id="{ECBC6767-DF98-419D-8FC4-1BAF5A44A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C83A78AD-CC03-4512-8D81-65F0B4DAA474}"/>
                  </a:ext>
                </a:extLst>
              </p:cNvPr>
              <p:cNvSpPr/>
              <p:nvPr/>
            </p:nvSpPr>
            <p:spPr>
              <a:xfrm>
                <a:off x="827584" y="3157808"/>
                <a:ext cx="61206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Capital</m:t>
                      </m:r>
                      <m:r>
                        <a:rPr lang="es-MX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Humano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C83A78AD-CC03-4512-8D81-65F0B4DAA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157808"/>
                <a:ext cx="612068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9189B596-C61F-4E4E-8406-6EEA023C4FCE}"/>
                  </a:ext>
                </a:extLst>
              </p:cNvPr>
              <p:cNvSpPr/>
              <p:nvPr/>
            </p:nvSpPr>
            <p:spPr>
              <a:xfrm>
                <a:off x="1691680" y="3844659"/>
                <a:ext cx="46085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Buenas</m:t>
                      </m:r>
                      <m:r>
                        <a:rPr lang="es-MX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s-MX" sz="28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cticas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9189B596-C61F-4E4E-8406-6EEA023C4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844659"/>
                <a:ext cx="46085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4DB2DA41-48F0-4223-BF48-18D47950E5BD}"/>
                  </a:ext>
                </a:extLst>
              </p:cNvPr>
              <p:cNvSpPr/>
              <p:nvPr/>
            </p:nvSpPr>
            <p:spPr>
              <a:xfrm>
                <a:off x="2123728" y="4489956"/>
                <a:ext cx="46085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TTT</m:t>
                      </m:r>
                      <m:r>
                        <a:rPr lang="es-MX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s-MX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inclusive</m:t>
                      </m:r>
                      <m:r>
                        <a:rPr lang="es-MX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trampa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4DB2DA41-48F0-4223-BF48-18D47950E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489956"/>
                <a:ext cx="46085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8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Los incentivos monetarios a los docentes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Muralidharan et al (2011)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B61AE4-22A8-4C34-95D4-D110518B6CB8}"/>
                  </a:ext>
                </a:extLst>
              </p:cNvPr>
              <p:cNvSpPr/>
              <p:nvPr/>
            </p:nvSpPr>
            <p:spPr>
              <a:xfrm>
                <a:off x="1115616" y="1988840"/>
                <a:ext cx="61206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B61AE4-22A8-4C34-95D4-D110518B6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88840"/>
                <a:ext cx="61206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EF84335-EF0B-45FA-895E-3FCE38B647E2}"/>
                  </a:ext>
                </a:extLst>
              </p:cNvPr>
              <p:cNvSpPr/>
              <p:nvPr/>
            </p:nvSpPr>
            <p:spPr>
              <a:xfrm>
                <a:off x="1115616" y="4129916"/>
                <a:ext cx="61206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EF84335-EF0B-45FA-895E-3FCE38B64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29916"/>
                <a:ext cx="612068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>
            <a:extLst>
              <a:ext uri="{FF2B5EF4-FFF2-40B4-BE49-F238E27FC236}">
                <a16:creationId xmlns:a16="http://schemas.microsoft.com/office/drawing/2014/main" id="{ECBC6767-DF98-419D-8FC4-1BAF5A44A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E3C9EECC-51F6-4334-A8B3-ECDB37FAC3C4}"/>
                  </a:ext>
                </a:extLst>
              </p:cNvPr>
              <p:cNvSpPr/>
              <p:nvPr/>
            </p:nvSpPr>
            <p:spPr>
              <a:xfrm>
                <a:off x="1115616" y="2943821"/>
                <a:ext cx="61206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𝑝𝑟𝑒𝑛𝑑𝑖𝑧𝑎𝑗𝑒𝑠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𝑜𝑏𝑠𝑒𝑟𝑣𝑎𝑏𝑙𝑒𝑠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E3C9EECC-51F6-4334-A8B3-ECDB37FAC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943821"/>
                <a:ext cx="612068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3C5C0442-A25A-41CE-94F0-E038B887C8EF}"/>
                  </a:ext>
                </a:extLst>
              </p:cNvPr>
              <p:cNvSpPr/>
              <p:nvPr/>
            </p:nvSpPr>
            <p:spPr>
              <a:xfrm>
                <a:off x="1763688" y="4669976"/>
                <a:ext cx="61206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𝑒𝑚𝑢𝑛𝑒𝑟𝑎𝑐𝑖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MX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docente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3C5C0442-A25A-41CE-94F0-E038B887C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669976"/>
                <a:ext cx="612068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BA233B59-4A21-412F-A88C-F7A912707119}"/>
                  </a:ext>
                </a:extLst>
              </p:cNvPr>
              <p:cNvSpPr/>
              <p:nvPr/>
            </p:nvSpPr>
            <p:spPr>
              <a:xfrm>
                <a:off x="539552" y="5210036"/>
                <a:ext cx="61206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𝑎𝑙𝑎𝑟𝑖𝑜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BA233B59-4A21-412F-A88C-F7A912707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10036"/>
                <a:ext cx="61206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id="{0C9D9056-7D52-4266-BAE9-310103DE78B2}"/>
                  </a:ext>
                </a:extLst>
              </p:cNvPr>
              <p:cNvSpPr/>
              <p:nvPr/>
            </p:nvSpPr>
            <p:spPr>
              <a:xfrm>
                <a:off x="1475656" y="5786100"/>
                <a:ext cx="61206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𝑜𝑛𝑜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𝑎𝑠𝑜𝑐𝑖𝑎𝑑𝑜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 "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id="{0C9D9056-7D52-4266-BAE9-310103DE7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786100"/>
                <a:ext cx="612068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67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Los incentivos monetarios a los docentes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Muralidharan et al (2011)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EAFA0F4-1AB7-4F30-A6C2-ED4EBDF6DE6A}"/>
                  </a:ext>
                </a:extLst>
              </p:cNvPr>
              <p:cNvSpPr/>
              <p:nvPr/>
            </p:nvSpPr>
            <p:spPr>
              <a:xfrm>
                <a:off x="1763688" y="2060848"/>
                <a:ext cx="61206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EAFA0F4-1AB7-4F30-A6C2-ED4EBDF6D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61206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6674CB-EA2E-43AD-A5B8-7F4A8C3E043E}"/>
                  </a:ext>
                </a:extLst>
              </p:cNvPr>
              <p:cNvSpPr/>
              <p:nvPr/>
            </p:nvSpPr>
            <p:spPr>
              <a:xfrm>
                <a:off x="1763688" y="4129916"/>
                <a:ext cx="61206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𝑑𝑎𝑑𝑜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6674CB-EA2E-43AD-A5B8-7F4A8C3E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129916"/>
                <a:ext cx="612068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>
            <a:extLst>
              <a:ext uri="{FF2B5EF4-FFF2-40B4-BE49-F238E27FC236}">
                <a16:creationId xmlns:a16="http://schemas.microsoft.com/office/drawing/2014/main" id="{ECBC6767-DF98-419D-8FC4-1BAF5A44A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4" name="Abrir llave 3">
            <a:extLst>
              <a:ext uri="{FF2B5EF4-FFF2-40B4-BE49-F238E27FC236}">
                <a16:creationId xmlns:a16="http://schemas.microsoft.com/office/drawing/2014/main" id="{79C1FDEB-7431-40FD-ACE7-193D0CF54170}"/>
              </a:ext>
            </a:extLst>
          </p:cNvPr>
          <p:cNvSpPr/>
          <p:nvPr/>
        </p:nvSpPr>
        <p:spPr>
          <a:xfrm rot="16200000">
            <a:off x="4608004" y="1055531"/>
            <a:ext cx="576064" cy="35283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F100AE4-6EF2-4CE9-B871-3BC5BEA89D76}"/>
              </a:ext>
            </a:extLst>
          </p:cNvPr>
          <p:cNvSpPr txBox="1"/>
          <p:nvPr/>
        </p:nvSpPr>
        <p:spPr>
          <a:xfrm>
            <a:off x="2627784" y="334777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Función de utilidad de los docentes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20" name="Abrir llave 19">
            <a:extLst>
              <a:ext uri="{FF2B5EF4-FFF2-40B4-BE49-F238E27FC236}">
                <a16:creationId xmlns:a16="http://schemas.microsoft.com/office/drawing/2014/main" id="{CA1E7137-12D7-406F-9203-41D93AEEDA72}"/>
              </a:ext>
            </a:extLst>
          </p:cNvPr>
          <p:cNvSpPr/>
          <p:nvPr/>
        </p:nvSpPr>
        <p:spPr>
          <a:xfrm rot="16200000">
            <a:off x="4572000" y="2727320"/>
            <a:ext cx="576064" cy="44644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E3C65CBE-1BBF-478F-8437-AD051A9DADE3}"/>
              </a:ext>
            </a:extLst>
          </p:cNvPr>
          <p:cNvSpPr txBox="1"/>
          <p:nvPr/>
        </p:nvSpPr>
        <p:spPr>
          <a:xfrm>
            <a:off x="2627784" y="548761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Tamaño óptimo del bono salarial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2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" grpId="0" animBg="1"/>
      <p:bldP spid="19" grpId="0"/>
      <p:bldP spid="20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83671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Muralidharan et al (2011)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AD9B8-FABF-4979-9A1F-288F8254B4F9}"/>
              </a:ext>
            </a:extLst>
          </p:cNvPr>
          <p:cNvSpPr txBox="1"/>
          <p:nvPr/>
        </p:nvSpPr>
        <p:spPr>
          <a:xfrm>
            <a:off x="251520" y="148478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Incentivos sujetos al aumento en A (matemáticas y lengua), a nivel del docente y a nivel de la escuela (incentivo grupal).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RCT en la India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97AC3-7544-4CB4-B5F7-CD8757340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1" y="3140969"/>
            <a:ext cx="8608358" cy="35283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A6D8E-D489-4D39-AF21-E97BE71881DC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Los incentivos monetarios a los docentes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C4B67E-72B6-4756-8F9C-C337514D6CEC}"/>
              </a:ext>
            </a:extLst>
          </p:cNvPr>
          <p:cNvSpPr/>
          <p:nvPr/>
        </p:nvSpPr>
        <p:spPr>
          <a:xfrm>
            <a:off x="200191" y="5013176"/>
            <a:ext cx="8743618" cy="49766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7E8793C-9098-4F90-A7C0-49BB86659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C7AD9B-2568-480F-9948-E6E21150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8614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/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5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5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000" dirty="0"/>
                  <a:t> </a:t>
                </a:r>
              </a:p>
            </p:txBody>
          </p:sp>
        </mc:Choice>
        <mc:Fallback xmlns="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/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56A54AD-92AA-4339-879A-29D681AE47A4}"/>
              </a:ext>
            </a:extLst>
          </p:cNvPr>
          <p:cNvCxnSpPr/>
          <p:nvPr/>
        </p:nvCxnSpPr>
        <p:spPr>
          <a:xfrm flipV="1">
            <a:off x="1259632" y="1637948"/>
            <a:ext cx="216024" cy="643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46C53BC-5F8A-4C40-A55A-06223303DAE7}"/>
              </a:ext>
            </a:extLst>
          </p:cNvPr>
          <p:cNvCxnSpPr>
            <a:cxnSpLocks/>
          </p:cNvCxnSpPr>
          <p:nvPr/>
        </p:nvCxnSpPr>
        <p:spPr>
          <a:xfrm flipV="1">
            <a:off x="1367644" y="1421925"/>
            <a:ext cx="2412268" cy="9336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/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8">
            <a:extLst>
              <a:ext uri="{FF2B5EF4-FFF2-40B4-BE49-F238E27FC236}">
                <a16:creationId xmlns:a16="http://schemas.microsoft.com/office/drawing/2014/main" id="{0D1B888A-ECAE-46B1-9985-5B23AFE9DEA0}"/>
              </a:ext>
            </a:extLst>
          </p:cNvPr>
          <p:cNvSpPr txBox="1"/>
          <p:nvPr/>
        </p:nvSpPr>
        <p:spPr>
          <a:xfrm>
            <a:off x="6193090" y="908720"/>
            <a:ext cx="214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Crecimiento económico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C5820F5-C6E7-46CF-BD80-486F839382F9}"/>
              </a:ext>
            </a:extLst>
          </p:cNvPr>
          <p:cNvCxnSpPr>
            <a:cxnSpLocks/>
          </p:cNvCxnSpPr>
          <p:nvPr/>
        </p:nvCxnSpPr>
        <p:spPr>
          <a:xfrm flipH="1">
            <a:off x="4788024" y="3078108"/>
            <a:ext cx="576064" cy="615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extLst>
              <a:ext uri="{FF2B5EF4-FFF2-40B4-BE49-F238E27FC236}">
                <a16:creationId xmlns:a16="http://schemas.microsoft.com/office/drawing/2014/main" id="{81835261-D138-4CCF-9709-A1EA576737D7}"/>
              </a:ext>
            </a:extLst>
          </p:cNvPr>
          <p:cNvSpPr txBox="1"/>
          <p:nvPr/>
        </p:nvSpPr>
        <p:spPr>
          <a:xfrm>
            <a:off x="4159223" y="3866852"/>
            <a:ext cx="91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DIT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1EADDCD-4B0F-4864-953A-D0E09DB3F625}"/>
              </a:ext>
            </a:extLst>
          </p:cNvPr>
          <p:cNvCxnSpPr>
            <a:cxnSpLocks/>
          </p:cNvCxnSpPr>
          <p:nvPr/>
        </p:nvCxnSpPr>
        <p:spPr>
          <a:xfrm flipH="1">
            <a:off x="3150201" y="3078108"/>
            <a:ext cx="1493807" cy="753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/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rir llave 19">
            <a:extLst>
              <a:ext uri="{FF2B5EF4-FFF2-40B4-BE49-F238E27FC236}">
                <a16:creationId xmlns:a16="http://schemas.microsoft.com/office/drawing/2014/main" id="{AA8EC1E8-EA3A-43FD-A08B-6DF77A51FA68}"/>
              </a:ext>
            </a:extLst>
          </p:cNvPr>
          <p:cNvSpPr/>
          <p:nvPr/>
        </p:nvSpPr>
        <p:spPr>
          <a:xfrm rot="16200000">
            <a:off x="6393338" y="2264882"/>
            <a:ext cx="245755" cy="1872208"/>
          </a:xfrm>
          <a:prstGeom prst="leftBrace">
            <a:avLst>
              <a:gd name="adj1" fmla="val 8333"/>
              <a:gd name="adj2" fmla="val 71812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/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</m:den>
                      </m:f>
                      <m:func>
                        <m:funcPr>
                          <m:ctrlPr>
                            <a:rPr lang="es-MX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  <a:blipFill>
                <a:blip r:embed="rId8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brir llave 24">
            <a:extLst>
              <a:ext uri="{FF2B5EF4-FFF2-40B4-BE49-F238E27FC236}">
                <a16:creationId xmlns:a16="http://schemas.microsoft.com/office/drawing/2014/main" id="{79CCF680-2A30-4B8A-A209-04CD0121A155}"/>
              </a:ext>
            </a:extLst>
          </p:cNvPr>
          <p:cNvSpPr/>
          <p:nvPr/>
        </p:nvSpPr>
        <p:spPr>
          <a:xfrm rot="16200000">
            <a:off x="4312350" y="937100"/>
            <a:ext cx="461664" cy="8410568"/>
          </a:xfrm>
          <a:prstGeom prst="leftBrace">
            <a:avLst>
              <a:gd name="adj1" fmla="val 8333"/>
              <a:gd name="adj2" fmla="val 50948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19A8CFED-51A8-43C3-A17B-F07F7D82FAD9}"/>
              </a:ext>
            </a:extLst>
          </p:cNvPr>
          <p:cNvSpPr txBox="1"/>
          <p:nvPr/>
        </p:nvSpPr>
        <p:spPr>
          <a:xfrm>
            <a:off x="323528" y="5417929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Garamond" panose="02020404030301010803" pitchFamily="18" charset="0"/>
              </a:rPr>
              <a:t>15,936,656</a:t>
            </a:r>
          </a:p>
        </p:txBody>
      </p:sp>
    </p:spTree>
    <p:extLst>
      <p:ext uri="{BB962C8B-B14F-4D97-AF65-F5344CB8AC3E}">
        <p14:creationId xmlns:p14="http://schemas.microsoft.com/office/powerpoint/2010/main" val="37552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6" grpId="0"/>
      <p:bldP spid="19" grpId="0"/>
      <p:bldP spid="20" grpId="0" animBg="1"/>
      <p:bldP spid="21" grpId="0"/>
      <p:bldP spid="25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83671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Behrman et al (2014)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AD9B8-FABF-4979-9A1F-288F8254B4F9}"/>
              </a:ext>
            </a:extLst>
          </p:cNvPr>
          <p:cNvSpPr txBox="1"/>
          <p:nvPr/>
        </p:nvSpPr>
        <p:spPr>
          <a:xfrm>
            <a:off x="251520" y="148478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Incentivos sujetos al aumento en A (matemáticas y lengua), a nivel de alumnos (T1), docentes (T2) y grupal (T3).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RCT en escuelas de EMS en México.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6A6D8E-D489-4D39-AF21-E97BE71881DC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Los incentivos monetarios a los docentes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B34DA-1DC9-4662-B6DE-A0F885C31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4984"/>
            <a:ext cx="9144000" cy="28190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4257FA-57F2-4A36-B4BA-8CB1CC817A4C}"/>
              </a:ext>
            </a:extLst>
          </p:cNvPr>
          <p:cNvSpPr/>
          <p:nvPr/>
        </p:nvSpPr>
        <p:spPr>
          <a:xfrm>
            <a:off x="1979712" y="4149080"/>
            <a:ext cx="2160240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D10EED-78A1-482C-A3FA-BE925E8F759F}"/>
              </a:ext>
            </a:extLst>
          </p:cNvPr>
          <p:cNvSpPr/>
          <p:nvPr/>
        </p:nvSpPr>
        <p:spPr>
          <a:xfrm>
            <a:off x="4427984" y="4149080"/>
            <a:ext cx="2160240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179B68-A05F-44AD-B478-10CBC99AA9AC}"/>
              </a:ext>
            </a:extLst>
          </p:cNvPr>
          <p:cNvSpPr/>
          <p:nvPr/>
        </p:nvSpPr>
        <p:spPr>
          <a:xfrm>
            <a:off x="6876256" y="4149080"/>
            <a:ext cx="2160240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2790BD-2433-441A-B3CE-A49A6AA3A777}"/>
              </a:ext>
            </a:extLst>
          </p:cNvPr>
          <p:cNvSpPr/>
          <p:nvPr/>
        </p:nvSpPr>
        <p:spPr>
          <a:xfrm>
            <a:off x="35496" y="3789040"/>
            <a:ext cx="165618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41C4EE1-C187-4B57-B960-E0C775BC6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492896"/>
            <a:ext cx="8999984" cy="16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¿Cómo tomar en cuenta toda esta evidencia para diseñar las políticas para mejorar la docencia?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3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carrera docente</a:t>
            </a:r>
            <a:endParaRPr lang="en-US" sz="3000" dirty="0">
              <a:latin typeface="Garamond" panose="02020404030301010803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E87838-EC96-4F3D-9246-0CA42B7ED39F}"/>
              </a:ext>
            </a:extLst>
          </p:cNvPr>
          <p:cNvCxnSpPr/>
          <p:nvPr/>
        </p:nvCxnSpPr>
        <p:spPr>
          <a:xfrm>
            <a:off x="272955" y="2570666"/>
            <a:ext cx="849309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B221E9-8F18-4CFD-9BFD-CFAF9B5BFF0B}"/>
              </a:ext>
            </a:extLst>
          </p:cNvPr>
          <p:cNvCxnSpPr/>
          <p:nvPr/>
        </p:nvCxnSpPr>
        <p:spPr>
          <a:xfrm>
            <a:off x="272955" y="2570666"/>
            <a:ext cx="0" cy="423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342D59-336D-4BA2-9FBE-3E204F0CAD3D}"/>
              </a:ext>
            </a:extLst>
          </p:cNvPr>
          <p:cNvSpPr txBox="1"/>
          <p:nvPr/>
        </p:nvSpPr>
        <p:spPr>
          <a:xfrm>
            <a:off x="1" y="2993746"/>
            <a:ext cx="90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Salida EMS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FF997F-D88F-4C38-B4E3-F46BC210C247}"/>
              </a:ext>
            </a:extLst>
          </p:cNvPr>
          <p:cNvCxnSpPr/>
          <p:nvPr/>
        </p:nvCxnSpPr>
        <p:spPr>
          <a:xfrm>
            <a:off x="8766048" y="2586586"/>
            <a:ext cx="0" cy="423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B7D9253-FDA3-4A6E-AD4F-2B55CF0ED4EF}"/>
              </a:ext>
            </a:extLst>
          </p:cNvPr>
          <p:cNvSpPr txBox="1"/>
          <p:nvPr/>
        </p:nvSpPr>
        <p:spPr>
          <a:xfrm>
            <a:off x="8245525" y="2993745"/>
            <a:ext cx="90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Edad</a:t>
            </a:r>
          </a:p>
          <a:p>
            <a:r>
              <a:rPr lang="es-MX" dirty="0"/>
              <a:t>Retiro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ACF281-359A-4C98-981D-E7C113853D67}"/>
              </a:ext>
            </a:extLst>
          </p:cNvPr>
          <p:cNvCxnSpPr/>
          <p:nvPr/>
        </p:nvCxnSpPr>
        <p:spPr>
          <a:xfrm>
            <a:off x="1619672" y="2586586"/>
            <a:ext cx="0" cy="423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4F9D22-8A2B-4BFE-A9C7-0082CB446DAC}"/>
              </a:ext>
            </a:extLst>
          </p:cNvPr>
          <p:cNvSpPr txBox="1"/>
          <p:nvPr/>
        </p:nvSpPr>
        <p:spPr>
          <a:xfrm>
            <a:off x="793013" y="3009666"/>
            <a:ext cx="16187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Regulación de los </a:t>
            </a:r>
            <a:r>
              <a:rPr lang="es-MX" dirty="0" err="1"/>
              <a:t>IFDs</a:t>
            </a:r>
            <a:r>
              <a:rPr lang="es-MX" dirty="0"/>
              <a:t>: criterios de ingreso y egreso</a:t>
            </a:r>
          </a:p>
          <a:p>
            <a:pPr algn="ctr"/>
            <a:r>
              <a:rPr lang="es-MX" dirty="0"/>
              <a:t>(¿incentivos?)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5A64F-A630-4158-8852-878403234916}"/>
              </a:ext>
            </a:extLst>
          </p:cNvPr>
          <p:cNvSpPr txBox="1"/>
          <p:nvPr/>
        </p:nvSpPr>
        <p:spPr>
          <a:xfrm>
            <a:off x="1241947" y="1210402"/>
            <a:ext cx="19516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Selección a la Carrera Docente en base al mérito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98B6A6-9B6D-409A-AF55-02C548E96EB1}"/>
              </a:ext>
            </a:extLst>
          </p:cNvPr>
          <p:cNvCxnSpPr/>
          <p:nvPr/>
        </p:nvCxnSpPr>
        <p:spPr>
          <a:xfrm>
            <a:off x="2215515" y="2138474"/>
            <a:ext cx="0" cy="423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705393-45C4-47B1-8670-F82D3966EB81}"/>
              </a:ext>
            </a:extLst>
          </p:cNvPr>
          <p:cNvCxnSpPr/>
          <p:nvPr/>
        </p:nvCxnSpPr>
        <p:spPr>
          <a:xfrm>
            <a:off x="3293707" y="2588858"/>
            <a:ext cx="0" cy="423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21F0B5-C604-4789-9CC0-18E814CDD134}"/>
              </a:ext>
            </a:extLst>
          </p:cNvPr>
          <p:cNvSpPr txBox="1"/>
          <p:nvPr/>
        </p:nvSpPr>
        <p:spPr>
          <a:xfrm>
            <a:off x="2470244" y="3011938"/>
            <a:ext cx="16650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Periodo de prueba (2 o 3 años)</a:t>
            </a:r>
            <a:endParaRPr lang="en-US" dirty="0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1F64BF9A-2DFC-4892-87F3-4F9263145F80}"/>
              </a:ext>
            </a:extLst>
          </p:cNvPr>
          <p:cNvSpPr/>
          <p:nvPr/>
        </p:nvSpPr>
        <p:spPr>
          <a:xfrm rot="5400000">
            <a:off x="5974464" y="290496"/>
            <a:ext cx="431864" cy="411025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3A84722D-B9DD-4F39-BA50-B916C4275EFC}"/>
              </a:ext>
            </a:extLst>
          </p:cNvPr>
          <p:cNvSpPr/>
          <p:nvPr/>
        </p:nvSpPr>
        <p:spPr>
          <a:xfrm rot="16200000">
            <a:off x="5976736" y="784096"/>
            <a:ext cx="431864" cy="411025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DEBCCE-4BE0-44C1-A0E2-DC91F56F10A3}"/>
              </a:ext>
            </a:extLst>
          </p:cNvPr>
          <p:cNvSpPr txBox="1"/>
          <p:nvPr/>
        </p:nvSpPr>
        <p:spPr>
          <a:xfrm>
            <a:off x="5371531" y="1196752"/>
            <a:ext cx="16377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Evaluación y Formación continua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EEDC7E-5F6A-4845-9E5C-FAE96224946F}"/>
              </a:ext>
            </a:extLst>
          </p:cNvPr>
          <p:cNvSpPr txBox="1"/>
          <p:nvPr/>
        </p:nvSpPr>
        <p:spPr>
          <a:xfrm>
            <a:off x="5373803" y="3055832"/>
            <a:ext cx="163773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Creación de incentivos para la mejora continua</a:t>
            </a:r>
            <a:endParaRPr lang="en-US" dirty="0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4066DCC6-74E6-4132-A824-FA35659BCDC9}"/>
              </a:ext>
            </a:extLst>
          </p:cNvPr>
          <p:cNvSpPr/>
          <p:nvPr/>
        </p:nvSpPr>
        <p:spPr>
          <a:xfrm rot="16200000">
            <a:off x="4303570" y="694712"/>
            <a:ext cx="431864" cy="84930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BB7D63-F819-4509-9CCE-C66318EB1779}"/>
              </a:ext>
            </a:extLst>
          </p:cNvPr>
          <p:cNvSpPr txBox="1"/>
          <p:nvPr/>
        </p:nvSpPr>
        <p:spPr>
          <a:xfrm>
            <a:off x="245661" y="5253007"/>
            <a:ext cx="853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/>
              <a:t>Definición de un referente normativo “¿</a:t>
            </a:r>
            <a:r>
              <a:rPr lang="es-MX" i="1" dirty="0"/>
              <a:t>qué docente queremos</a:t>
            </a:r>
            <a:r>
              <a:rPr lang="es-MX" dirty="0"/>
              <a:t>?”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Sistema de monitoreo y evaluación transparente y con solidez técnica.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Reglas claras y con coercitividad legal “</a:t>
            </a:r>
            <a:r>
              <a:rPr lang="es-MX" i="1" dirty="0"/>
              <a:t>Ley de profesionalización de la carrera docente</a:t>
            </a:r>
            <a:r>
              <a:rPr lang="es-MX" dirty="0"/>
              <a:t>” </a:t>
            </a:r>
            <a:endParaRPr lang="en-US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802E2222-939E-45E3-9DA4-65F6AF1D4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Reflexiones Finales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5D7FEE-53E6-4B5C-851E-D3D5891AF8B7}"/>
              </a:ext>
            </a:extLst>
          </p:cNvPr>
          <p:cNvSpPr txBox="1"/>
          <p:nvPr/>
        </p:nvSpPr>
        <p:spPr>
          <a:xfrm>
            <a:off x="804874" y="836712"/>
            <a:ext cx="77275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Los docentes son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el insumo escolar más importante detrás de los aprendizajes.</a:t>
            </a:r>
            <a:endParaRPr lang="es-MX" sz="3000" dirty="0">
              <a:latin typeface="Garamond" panose="02020404030301010803" pitchFamily="18" charset="0"/>
            </a:endParaRPr>
          </a:p>
          <a:p>
            <a:endParaRPr lang="es-MX" sz="3000" b="1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Los docentes con alto valor agregado son aquellos que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tienen conocimientos, saben transmitirlos y están motivados. </a:t>
            </a:r>
            <a:endParaRPr lang="es-MX" sz="3000" dirty="0">
              <a:latin typeface="Garamond" panose="02020404030301010803" pitchFamily="18" charset="0"/>
            </a:endParaRPr>
          </a:p>
          <a:p>
            <a:endParaRPr lang="es-MX" sz="3000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Las estrategias efectivas para mejorar la docencia:</a:t>
            </a:r>
          </a:p>
          <a:p>
            <a:pPr marL="571500" indent="-571500">
              <a:buFont typeface="+mj-lt"/>
              <a:buAutoNum type="romanLcPeriod"/>
            </a:pP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Atraer y seleccionar en base al mérito.</a:t>
            </a:r>
          </a:p>
          <a:p>
            <a:pPr marL="571500" indent="-571500">
              <a:buFont typeface="+mj-lt"/>
              <a:buAutoNum type="romanLcPeriod"/>
            </a:pP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Los incentivos pueden mejorar el esfuerzo.</a:t>
            </a:r>
          </a:p>
          <a:p>
            <a:pPr marL="571500" indent="-571500">
              <a:buFont typeface="+mj-lt"/>
              <a:buAutoNum type="romanLcPeriod"/>
            </a:pP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La formación inicial y continua, cuando cumple con </a:t>
            </a:r>
            <a:r>
              <a:rPr lang="es-MX" sz="2400" b="1">
                <a:solidFill>
                  <a:srgbClr val="FF0000"/>
                </a:solidFill>
                <a:latin typeface="Garamond" panose="02020404030301010803" pitchFamily="18" charset="0"/>
              </a:rPr>
              <a:t>ciertas características. 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780928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El Servicio Profesional Docente</a:t>
            </a:r>
          </a:p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en México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9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/>
          <a:lstStyle/>
          <a:p>
            <a:r>
              <a:rPr lang="es-MX" sz="4200" dirty="0"/>
              <a:t>La Reforma Constitucional del 2013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039472" cy="4846776"/>
          </a:xfrm>
        </p:spPr>
        <p:txBody>
          <a:bodyPr/>
          <a:lstStyle/>
          <a:p>
            <a:endParaRPr lang="es-MX" dirty="0"/>
          </a:p>
          <a:p>
            <a:r>
              <a:rPr lang="es-MX" dirty="0">
                <a:hlinkClick r:id="rId2"/>
              </a:rPr>
              <a:t>El mérito como criterio de profesionalización docente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>
                <a:hlinkClick r:id="rId3"/>
              </a:rPr>
              <a:t>Autonomía al INEE</a:t>
            </a:r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Fortalecimiento de la autonomía escolar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509" y="1785331"/>
            <a:ext cx="2080422" cy="1305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968" y="5229200"/>
            <a:ext cx="1473504" cy="1459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07" y="3573016"/>
            <a:ext cx="1751626" cy="11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/>
          <a:lstStyle/>
          <a:p>
            <a:r>
              <a:rPr lang="es-MX" sz="4200" dirty="0"/>
              <a:t>Los 5 pilares del </a:t>
            </a:r>
            <a:r>
              <a:rPr lang="es-MX" sz="4200" dirty="0">
                <a:hlinkClick r:id="rId2"/>
              </a:rPr>
              <a:t>Nuevo Modelo</a:t>
            </a:r>
            <a:r>
              <a:rPr lang="es-MX" sz="4200" dirty="0"/>
              <a:t>, 2017</a:t>
            </a:r>
            <a:endParaRPr lang="en-US" sz="42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83568" y="1556792"/>
          <a:ext cx="7704856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53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200" dirty="0"/>
              <a:t>Servicio Profesional Docente</a:t>
            </a:r>
            <a:endParaRPr lang="en-US" sz="4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6306725"/>
              </p:ext>
            </p:extLst>
          </p:nvPr>
        </p:nvGraphicFramePr>
        <p:xfrm>
          <a:off x="955104" y="3206081"/>
          <a:ext cx="792041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Docentes /</a:t>
                      </a:r>
                    </a:p>
                    <a:p>
                      <a:r>
                        <a:rPr lang="es-MX" dirty="0"/>
                        <a:t>Técnico</a:t>
                      </a:r>
                      <a:r>
                        <a:rPr lang="es-MX" baseline="0" dirty="0"/>
                        <a:t> Docente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ATP /</a:t>
                      </a:r>
                    </a:p>
                    <a:p>
                      <a:r>
                        <a:rPr lang="es-MX" dirty="0"/>
                        <a:t>Tutor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Director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Supervisor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hlinkClick r:id="rId4"/>
                        </a:rPr>
                        <a:t>Ingreso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Permanencia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49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hlinkClick r:id="rId5"/>
                        </a:rPr>
                        <a:t>Promoción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Desempeño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10200" y="2780928"/>
            <a:ext cx="64983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Función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664966" y="4399910"/>
            <a:ext cx="2743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Evaluación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258272" y="4269095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258272" y="5589239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217488" y="5176528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923792" y="5172643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3258272" y="4725142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455186" y="5589238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217488" y="5589240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59" y="1628800"/>
            <a:ext cx="2409217" cy="1512168"/>
          </a:xfrm>
          <a:prstGeom prst="rect">
            <a:avLst/>
          </a:prstGeom>
        </p:spPr>
      </p:pic>
      <p:sp>
        <p:nvSpPr>
          <p:cNvPr id="18" name="5-Point Star 8"/>
          <p:cNvSpPr/>
          <p:nvPr/>
        </p:nvSpPr>
        <p:spPr>
          <a:xfrm>
            <a:off x="4923792" y="5589239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5-Point Star 8">
            <a:extLst>
              <a:ext uri="{FF2B5EF4-FFF2-40B4-BE49-F238E27FC236}">
                <a16:creationId xmlns:a16="http://schemas.microsoft.com/office/drawing/2014/main" id="{78A4F863-BF16-446A-B5D7-ECCE29AB992B}"/>
              </a:ext>
            </a:extLst>
          </p:cNvPr>
          <p:cNvSpPr/>
          <p:nvPr/>
        </p:nvSpPr>
        <p:spPr>
          <a:xfrm>
            <a:off x="6444208" y="5172643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0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44" y="228600"/>
            <a:ext cx="8658544" cy="990600"/>
          </a:xfrm>
        </p:spPr>
        <p:txBody>
          <a:bodyPr/>
          <a:lstStyle/>
          <a:p>
            <a:pPr algn="ctr"/>
            <a:r>
              <a:rPr lang="es-MX" sz="3800" dirty="0"/>
              <a:t>Servicio Profesional Docente (nuevo ingreso)</a:t>
            </a:r>
            <a:endParaRPr lang="en-US" sz="3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34041"/>
            <a:ext cx="2409217" cy="151216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27784" y="2204864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6" y="1916832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Carrera con una secuencia lógica y no sólo un filtro que separa a los aptos y no aptos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6" y="42930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Candidatos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313453" y="4261738"/>
            <a:ext cx="5222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42210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4"/>
              </a:rPr>
              <a:t>Evaluación de Ingreso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Curved Left Arrow 26"/>
          <p:cNvSpPr/>
          <p:nvPr/>
        </p:nvSpPr>
        <p:spPr>
          <a:xfrm rot="5400000">
            <a:off x="1655349" y="3752710"/>
            <a:ext cx="649813" cy="28792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4077072"/>
            <a:ext cx="6480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9832" y="4499828"/>
            <a:ext cx="6480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5796" y="53528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Horas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849819" y="4067780"/>
            <a:ext cx="5222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2062" y="4016097"/>
            <a:ext cx="1136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Inducción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(2 años)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417909" y="4077072"/>
            <a:ext cx="5222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4168" y="4016097"/>
            <a:ext cx="1136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5"/>
              </a:rPr>
              <a:t>Evaluación de Permanencia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20210" y="3501008"/>
            <a:ext cx="6480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20210" y="3923764"/>
            <a:ext cx="64807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4423065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6296" y="4845821"/>
            <a:ext cx="6480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886428" y="3482992"/>
            <a:ext cx="5222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0" name="Curved Left Arrow 39"/>
          <p:cNvSpPr/>
          <p:nvPr/>
        </p:nvSpPr>
        <p:spPr>
          <a:xfrm rot="5400000">
            <a:off x="3494748" y="2353377"/>
            <a:ext cx="1217858" cy="71260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08671" y="3482992"/>
            <a:ext cx="55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Right Brace 41"/>
          <p:cNvSpPr/>
          <p:nvPr/>
        </p:nvSpPr>
        <p:spPr>
          <a:xfrm>
            <a:off x="7941566" y="3915040"/>
            <a:ext cx="230834" cy="8773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02022" y="4201343"/>
            <a:ext cx="1150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Capacitación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6297" y="5767878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Queda inhabilitado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4611924" y="4357354"/>
            <a:ext cx="399183" cy="8467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4328" y="4980312"/>
            <a:ext cx="102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6"/>
              </a:rPr>
              <a:t>Tutor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4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24" grpId="0" animBg="1"/>
      <p:bldP spid="26" grpId="0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/>
      <p:bldP spid="44" grpId="0"/>
      <p:bldP spid="3" grpId="0" animBg="1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56984" cy="990600"/>
          </a:xfrm>
        </p:spPr>
        <p:txBody>
          <a:bodyPr/>
          <a:lstStyle/>
          <a:p>
            <a:pPr algn="ctr"/>
            <a:r>
              <a:rPr lang="es-MX" sz="3200" dirty="0"/>
              <a:t>Servicio Profesional Docente (docentes en servicio)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34041"/>
            <a:ext cx="2409217" cy="151216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27784" y="2204864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6" y="1916832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Carrera con una secuencia lógica y no sólo un filtro que separa a los aptos y no aptos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6" y="41490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Docentes en servicio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313453" y="4261738"/>
            <a:ext cx="5222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3" y="4221088"/>
            <a:ext cx="151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4"/>
              </a:rPr>
              <a:t>Evaluación de Desempeño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1880" y="3731079"/>
            <a:ext cx="6480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91880" y="4153835"/>
            <a:ext cx="64807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7966" y="4653136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7966" y="5075892"/>
            <a:ext cx="6480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4158098" y="3713063"/>
            <a:ext cx="5222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80341" y="3713063"/>
            <a:ext cx="55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Right Brace 41"/>
          <p:cNvSpPr/>
          <p:nvPr/>
        </p:nvSpPr>
        <p:spPr>
          <a:xfrm>
            <a:off x="4172124" y="4145111"/>
            <a:ext cx="271946" cy="12587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73692" y="4633391"/>
            <a:ext cx="1150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5"/>
              </a:rPr>
              <a:t>Capacitación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16216" y="4725144"/>
            <a:ext cx="158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Puesto administrativo, no frente a grupo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Arrow: Left-Right 4"/>
          <p:cNvSpPr/>
          <p:nvPr/>
        </p:nvSpPr>
        <p:spPr>
          <a:xfrm>
            <a:off x="5076056" y="3713063"/>
            <a:ext cx="1728192" cy="9203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6703" y="3995772"/>
            <a:ext cx="100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4 años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11681" y="3615407"/>
            <a:ext cx="151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6"/>
              </a:rPr>
              <a:t>Evaluación de Desempeño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Arrow: Right 7"/>
          <p:cNvSpPr/>
          <p:nvPr/>
        </p:nvSpPr>
        <p:spPr>
          <a:xfrm>
            <a:off x="4373692" y="5067875"/>
            <a:ext cx="702364" cy="44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76056" y="5110320"/>
            <a:ext cx="6480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157192"/>
            <a:ext cx="62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 año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7" name="Arrow: Right 46"/>
          <p:cNvSpPr/>
          <p:nvPr/>
        </p:nvSpPr>
        <p:spPr>
          <a:xfrm>
            <a:off x="5741844" y="5067875"/>
            <a:ext cx="702364" cy="44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44208" y="5110320"/>
            <a:ext cx="6480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24128" y="5157192"/>
            <a:ext cx="62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 año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164288" y="5021657"/>
            <a:ext cx="251928" cy="4955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30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6" grpId="0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 animBg="1"/>
      <p:bldP spid="43" grpId="0"/>
      <p:bldP spid="44" grpId="0"/>
      <p:bldP spid="5" grpId="0" animBg="1"/>
      <p:bldP spid="6" grpId="0"/>
      <p:bldP spid="45" grpId="0"/>
      <p:bldP spid="8" grpId="0" animBg="1"/>
      <p:bldP spid="46" grpId="0" animBg="1"/>
      <p:bldP spid="9" grpId="0"/>
      <p:bldP spid="47" grpId="0" animBg="1"/>
      <p:bldP spid="48" grpId="0" animBg="1"/>
      <p:bldP spid="4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489EF9-FDCA-4B4A-9FCF-8A8A3D19CC2A}"/>
              </a:ext>
            </a:extLst>
          </p:cNvPr>
          <p:cNvPicPr/>
          <p:nvPr/>
        </p:nvPicPr>
        <p:blipFill>
          <a:blip r:embed="rId4"/>
          <a:srcRect l="35441" t="24124" r="24633" b="6481"/>
          <a:stretch/>
        </p:blipFill>
        <p:spPr>
          <a:xfrm>
            <a:off x="1556752" y="823320"/>
            <a:ext cx="6039584" cy="5702024"/>
          </a:xfrm>
          <a:prstGeom prst="rect">
            <a:avLst/>
          </a:prstGeom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8EB986A-99CF-41DE-9FC7-78F91C23A17E}"/>
              </a:ext>
            </a:extLst>
          </p:cNvPr>
          <p:cNvSpPr/>
          <p:nvPr/>
        </p:nvSpPr>
        <p:spPr>
          <a:xfrm rot="19164000">
            <a:off x="4163010" y="4149080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A69A747-3D90-4BD5-BDD6-7670B3001641}"/>
              </a:ext>
            </a:extLst>
          </p:cNvPr>
          <p:cNvSpPr/>
          <p:nvPr/>
        </p:nvSpPr>
        <p:spPr>
          <a:xfrm rot="3382922">
            <a:off x="4228432" y="2214663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50973D7-0E68-4174-AD16-79B482EF36BB}"/>
              </a:ext>
            </a:extLst>
          </p:cNvPr>
          <p:cNvSpPr/>
          <p:nvPr/>
        </p:nvSpPr>
        <p:spPr>
          <a:xfrm rot="2564868">
            <a:off x="2051646" y="4179298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5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567982"/>
            <a:ext cx="8316385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Extra Light" charset="0"/>
                <a:ea typeface="Gotham Extra Light" charset="0"/>
                <a:cs typeface="Gotham Extra Light" charset="0"/>
              </a:rPr>
              <a:t>¿Qué ha pasado con la capacidad del sistema educativo para</a:t>
            </a:r>
            <a:r>
              <a:rPr kumimoji="0" lang="es-MX" sz="3500" b="1" i="0" u="none" strike="noStrike" kern="1200" cap="none" spc="0" normalizeH="0" baseline="0" noProof="0" dirty="0">
                <a:ln>
                  <a:noFill/>
                </a:ln>
                <a:solidFill>
                  <a:srgbClr val="F58636"/>
                </a:solidFill>
                <a:effectLst/>
                <a:uLnTx/>
                <a:uFillTx/>
                <a:latin typeface="Gotham Extra Light" charset="0"/>
                <a:ea typeface="Gotham Extra Light" charset="0"/>
                <a:cs typeface="Gotham Extra Light" charset="0"/>
              </a:rPr>
              <a:t> atraer buenos candidatos a la docencia</a:t>
            </a:r>
            <a:r>
              <a:rPr kumimoji="0" lang="es-MX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Extra Light" charset="0"/>
                <a:ea typeface="Gotham Extra Light" charset="0"/>
                <a:cs typeface="Gotham Extra Light" charset="0"/>
              </a:rPr>
              <a:t> antes y después del SPD?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89303-A055-487A-9C79-186A7841E3B6}"/>
              </a:ext>
            </a:extLst>
          </p:cNvPr>
          <p:cNvSpPr txBox="1"/>
          <p:nvPr/>
        </p:nvSpPr>
        <p:spPr>
          <a:xfrm>
            <a:off x="395536" y="59492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 y Estrada (2018)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A66707-01E0-4C93-8467-2A4D7DD9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15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9" y="5575764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00" y="5795726"/>
            <a:ext cx="879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000" dirty="0">
                <a:solidFill>
                  <a:schemeClr val="bg1"/>
                </a:solidFill>
              </a:rPr>
              <a:t>¿Cómo medimos las habilidades cognitivas de los docentes antes y después del SPD?</a:t>
            </a:r>
            <a:endParaRPr lang="es-MX" sz="3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999066" y="1556792"/>
          <a:ext cx="3768081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027">
                  <a:extLst>
                    <a:ext uri="{9D8B030D-6E8A-4147-A177-3AD203B41FA5}">
                      <a16:colId xmlns:a16="http://schemas.microsoft.com/office/drawing/2014/main" val="3297138701"/>
                    </a:ext>
                  </a:extLst>
                </a:gridCol>
                <a:gridCol w="1256027">
                  <a:extLst>
                    <a:ext uri="{9D8B030D-6E8A-4147-A177-3AD203B41FA5}">
                      <a16:colId xmlns:a16="http://schemas.microsoft.com/office/drawing/2014/main" val="106985068"/>
                    </a:ext>
                  </a:extLst>
                </a:gridCol>
                <a:gridCol w="1256027">
                  <a:extLst>
                    <a:ext uri="{9D8B030D-6E8A-4147-A177-3AD203B41FA5}">
                      <a16:colId xmlns:a16="http://schemas.microsoft.com/office/drawing/2014/main" val="827740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CURP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AÑO DE ENTRADA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PRESENTÓ</a:t>
                      </a:r>
                      <a:r>
                        <a:rPr lang="es-MX" baseline="0" dirty="0"/>
                        <a:t> CONCURSO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05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42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80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5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03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9968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16016" y="980728"/>
            <a:ext cx="4283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Lista de docentes FONE, 2017</a:t>
            </a:r>
            <a:endParaRPr lang="en-US" sz="2600" dirty="0">
              <a:latin typeface="Garamond" panose="02020404030301010803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4530" y="1556792"/>
          <a:ext cx="3768081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027">
                  <a:extLst>
                    <a:ext uri="{9D8B030D-6E8A-4147-A177-3AD203B41FA5}">
                      <a16:colId xmlns:a16="http://schemas.microsoft.com/office/drawing/2014/main" val="3297138701"/>
                    </a:ext>
                  </a:extLst>
                </a:gridCol>
                <a:gridCol w="1256027">
                  <a:extLst>
                    <a:ext uri="{9D8B030D-6E8A-4147-A177-3AD203B41FA5}">
                      <a16:colId xmlns:a16="http://schemas.microsoft.com/office/drawing/2014/main" val="106985068"/>
                    </a:ext>
                  </a:extLst>
                </a:gridCol>
                <a:gridCol w="1256027">
                  <a:extLst>
                    <a:ext uri="{9D8B030D-6E8A-4147-A177-3AD203B41FA5}">
                      <a16:colId xmlns:a16="http://schemas.microsoft.com/office/drawing/2014/main" val="827740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PUNTAJE</a:t>
                      </a:r>
                      <a:r>
                        <a:rPr lang="es-MX" baseline="0" dirty="0"/>
                        <a:t> MATEMÁTICAS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PUNTAJE ESPAÑOL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CURP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05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42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80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5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03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9968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504" y="980728"/>
            <a:ext cx="3893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ENLACE EMS, 2008-12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000918" y="1556792"/>
            <a:ext cx="283050" cy="223224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0800000">
            <a:off x="4576982" y="1556792"/>
            <a:ext cx="283050" cy="223224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066794" cy="496855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407202" y="1108948"/>
            <a:ext cx="28894" cy="3328164"/>
          </a:xfrm>
          <a:prstGeom prst="line">
            <a:avLst/>
          </a:prstGeom>
          <a:ln w="317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ight Arrow 8"/>
          <p:cNvSpPr/>
          <p:nvPr/>
        </p:nvSpPr>
        <p:spPr>
          <a:xfrm>
            <a:off x="5508104" y="1124744"/>
            <a:ext cx="237626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Post </a:t>
            </a:r>
            <a:r>
              <a:rPr lang="en-US" b="1" dirty="0" err="1">
                <a:solidFill>
                  <a:schemeClr val="bg1"/>
                </a:solidFill>
              </a:rPr>
              <a:t>Reforma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" y="5575764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00" y="5795726"/>
            <a:ext cx="879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000" dirty="0">
                <a:solidFill>
                  <a:schemeClr val="bg1"/>
                </a:solidFill>
              </a:rPr>
              <a:t>¿Cómo medimos las habilidades cognitivas de los docentes antes y después del SPD?</a:t>
            </a:r>
            <a:endParaRPr lang="es-MX" sz="3000" dirty="0"/>
          </a:p>
        </p:txBody>
      </p:sp>
      <p:sp>
        <p:nvSpPr>
          <p:cNvPr id="8" name="Rectangle 7"/>
          <p:cNvSpPr/>
          <p:nvPr/>
        </p:nvSpPr>
        <p:spPr>
          <a:xfrm>
            <a:off x="1259632" y="3501008"/>
            <a:ext cx="26642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9" y="5602272"/>
            <a:ext cx="9144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800" dirty="0">
                <a:solidFill>
                  <a:schemeClr val="bg1"/>
                </a:solidFill>
              </a:rPr>
              <a:t>Los docentes en México tienen en promedio puntajes más altos en EMS que el resto de la población</a:t>
            </a:r>
            <a:endParaRPr lang="es-MX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6976" t="10370" r="26466" b="38836"/>
          <a:stretch/>
        </p:blipFill>
        <p:spPr>
          <a:xfrm>
            <a:off x="1115616" y="332656"/>
            <a:ext cx="6866471" cy="4933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836712"/>
            <a:ext cx="3059832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Los “futuros” docentes tienen más habilidades cognitivas que el promedio que concluye EMS (+0.25 DE).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80112" y="1412776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7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9" y="5602272"/>
            <a:ext cx="9144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800" dirty="0">
                <a:solidFill>
                  <a:schemeClr val="bg1"/>
                </a:solidFill>
              </a:rPr>
              <a:t>Estadísticamente, hay un cambio significativo antes y después del 2014 cuando entra en vigor el SPD</a:t>
            </a:r>
            <a:endParaRPr lang="es-MX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85" y="132060"/>
            <a:ext cx="7268123" cy="5241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836712"/>
            <a:ext cx="3059832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Los docentes que entraron al sistema después del SPD, son relativamente más calificados. 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80112" y="1412776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9" y="5602272"/>
            <a:ext cx="9144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800" dirty="0">
                <a:solidFill>
                  <a:schemeClr val="bg1"/>
                </a:solidFill>
              </a:rPr>
              <a:t>Estadísticamente, hay un cambio significativo antes y después del 2014 cuando entra en vigor el SPD</a:t>
            </a:r>
            <a:endParaRPr lang="es-MX" sz="28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043608" y="932145"/>
          <a:ext cx="6696744" cy="454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9632" y="11663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Percentil promedio en ENLACE EMS, de docentes que ingresaron antes y después de la Reforma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9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536" y="2567982"/>
            <a:ext cx="8316385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es-MX" sz="3500" dirty="0">
                <a:solidFill>
                  <a:schemeClr val="bg1"/>
                </a:solidFill>
                <a:latin typeface="Gotham Extra Light" charset="0"/>
                <a:ea typeface="Gotham Extra Light" charset="0"/>
                <a:cs typeface="Gotham Extra Light" charset="0"/>
              </a:rPr>
              <a:t>¿Qué ha pasado con la capacidad del sistema educativo para</a:t>
            </a:r>
            <a:r>
              <a:rPr lang="es-MX" sz="3500" b="1" dirty="0">
                <a:solidFill>
                  <a:srgbClr val="F58636"/>
                </a:solidFill>
                <a:latin typeface="Gotham Extra Light" charset="0"/>
                <a:ea typeface="Gotham Extra Light" charset="0"/>
                <a:cs typeface="Gotham Extra Light" charset="0"/>
              </a:rPr>
              <a:t> atraer buenos candidatos a la docencia</a:t>
            </a:r>
            <a:r>
              <a:rPr lang="es-MX" sz="3500" dirty="0">
                <a:latin typeface="Gotham Extra Light" charset="0"/>
                <a:ea typeface="Gotham Extra Light" charset="0"/>
                <a:cs typeface="Gotham Extra Light" charset="0"/>
              </a:rPr>
              <a:t> </a:t>
            </a:r>
            <a:r>
              <a:rPr lang="es-MX" sz="3500" dirty="0">
                <a:solidFill>
                  <a:schemeClr val="bg1"/>
                </a:solidFill>
                <a:latin typeface="Gotham Extra Light" charset="0"/>
                <a:ea typeface="Gotham Extra Light" charset="0"/>
                <a:cs typeface="Gotham Extra Light" charset="0"/>
              </a:rPr>
              <a:t>antes y después de la Reforma?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3501008"/>
            <a:ext cx="0" cy="57606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5856" y="4005064"/>
            <a:ext cx="27363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500" b="1" dirty="0">
                <a:solidFill>
                  <a:srgbClr val="FF0000"/>
                </a:solidFill>
                <a:latin typeface="Gotham Extra Light" charset="0"/>
              </a:rPr>
              <a:t>y seleccionar</a:t>
            </a:r>
            <a:endParaRPr lang="en-US" sz="3500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870E334-F057-48F1-87B6-74F57915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9" y="5602272"/>
            <a:ext cx="9144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800" dirty="0">
                <a:solidFill>
                  <a:schemeClr val="bg1"/>
                </a:solidFill>
              </a:rPr>
              <a:t>La idoneidad del concurso de oposición se correlaciona claramente con los puntajes de ENLACE EMS</a:t>
            </a:r>
            <a:endParaRPr lang="es-MX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96" y="44624"/>
            <a:ext cx="7596336" cy="54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567982"/>
            <a:ext cx="8316385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Extra Light" charset="0"/>
                <a:ea typeface="Gotham Extra Light" charset="0"/>
                <a:cs typeface="Gotham Extra Light" charset="0"/>
              </a:rPr>
              <a:t>¿Qué tan punitivo ha sido el SPD?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89303-A055-487A-9C79-186A7841E3B6}"/>
              </a:ext>
            </a:extLst>
          </p:cNvPr>
          <p:cNvSpPr txBox="1"/>
          <p:nvPr/>
        </p:nvSpPr>
        <p:spPr>
          <a:xfrm>
            <a:off x="395536" y="59492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 y Fernández (2019)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70F9848-5F6D-4804-8AB5-59E421EA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25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89303-A055-487A-9C79-186A7841E3B6}"/>
              </a:ext>
            </a:extLst>
          </p:cNvPr>
          <p:cNvSpPr txBox="1"/>
          <p:nvPr/>
        </p:nvSpPr>
        <p:spPr>
          <a:xfrm>
            <a:off x="395536" y="59492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 y Fernández (2019)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A41B27-1C89-4163-9341-401971A8D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980728"/>
            <a:ext cx="9001125" cy="47625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F6406B1-C1E2-4859-BCCF-774FD65FA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8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76056" y="1534726"/>
            <a:ext cx="2448272" cy="33843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23728" y="4919102"/>
            <a:ext cx="554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23728" y="1534726"/>
            <a:ext cx="0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6296" y="5135126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</a:t>
            </a:r>
            <a:r>
              <a:rPr lang="es-MX" sz="1500" b="1" dirty="0" err="1">
                <a:latin typeface="Garamond" panose="02020404030301010803" pitchFamily="18" charset="0"/>
              </a:rPr>
              <a:t>sumativa</a:t>
            </a:r>
            <a:r>
              <a:rPr lang="es-MX" sz="1500" b="1" dirty="0">
                <a:latin typeface="Garamond" panose="02020404030301010803" pitchFamily="18" charset="0"/>
              </a:rPr>
              <a:t> (rendición de cuentas)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12474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formativa (diagnóstico)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376697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EEUU (NCLB)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3893" y="231939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Holanda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62295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México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9194" y="399403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Argentina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6120172" y="3910990"/>
            <a:ext cx="360040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52120" y="5332566"/>
            <a:ext cx="13681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con repercusiones significativas 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3923928" y="4152278"/>
            <a:ext cx="360040" cy="1944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15816" y="5358408"/>
            <a:ext cx="2448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sin repercusiones pero resultados públicos y a cada escuela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1756421" y="2974886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3098576"/>
            <a:ext cx="17276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Entrega de resultados detallados a las escuelas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1763688" y="1898870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496" y="1959223"/>
            <a:ext cx="1727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Acompañamiento a escuelas para la interpretación y uso de los resultados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9560" y="2758862"/>
            <a:ext cx="1094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Colima - PAE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6526658">
            <a:off x="2419661" y="3646056"/>
            <a:ext cx="287937" cy="30166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31739" y="3345959"/>
            <a:ext cx="1044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La Rioja (T1)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3281" y="2786283"/>
            <a:ext cx="1044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La Rioja (T2)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6575010">
            <a:off x="2592737" y="3083592"/>
            <a:ext cx="327060" cy="27345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C18DFA4-AFFB-46B7-902C-2AC29E0A02BA}"/>
              </a:ext>
            </a:extLst>
          </p:cNvPr>
          <p:cNvSpPr/>
          <p:nvPr/>
        </p:nvSpPr>
        <p:spPr>
          <a:xfrm>
            <a:off x="-11840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</a:t>
            </a:r>
            <a:r>
              <a:rPr lang="es-MX" i="1" dirty="0" err="1">
                <a:latin typeface="Garamond" panose="02020404030301010803" pitchFamily="18" charset="0"/>
              </a:rPr>
              <a:t>Ganimian</a:t>
            </a:r>
            <a:r>
              <a:rPr lang="es-MX" i="1" dirty="0">
                <a:latin typeface="Garamond" panose="02020404030301010803" pitchFamily="18" charset="0"/>
              </a:rPr>
              <a:t> y </a:t>
            </a:r>
            <a:r>
              <a:rPr lang="es-MX" i="1" dirty="0" err="1">
                <a:latin typeface="Garamond" panose="02020404030301010803" pitchFamily="18" charset="0"/>
              </a:rPr>
              <a:t>Holland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C522F763-838E-4638-8BAE-59132FEC5D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65C2A0D0-DC84-4A5F-95CC-C4121E6152E4}"/>
              </a:ext>
            </a:extLst>
          </p:cNvPr>
          <p:cNvSpPr txBox="1"/>
          <p:nvPr/>
        </p:nvSpPr>
        <p:spPr>
          <a:xfrm>
            <a:off x="107504" y="12824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Resumen de la clase pasada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28B12194-5E2F-470A-9066-881765BE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38" name="Right Arrow 32">
            <a:extLst>
              <a:ext uri="{FF2B5EF4-FFF2-40B4-BE49-F238E27FC236}">
                <a16:creationId xmlns:a16="http://schemas.microsoft.com/office/drawing/2014/main" id="{CBC3C5EA-66F2-4B4B-9DB4-B36EE8D6206A}"/>
              </a:ext>
            </a:extLst>
          </p:cNvPr>
          <p:cNvSpPr/>
          <p:nvPr/>
        </p:nvSpPr>
        <p:spPr>
          <a:xfrm rot="16575010">
            <a:off x="4106738" y="3212198"/>
            <a:ext cx="498519" cy="21703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45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89303-A055-487A-9C79-186A7841E3B6}"/>
              </a:ext>
            </a:extLst>
          </p:cNvPr>
          <p:cNvSpPr txBox="1"/>
          <p:nvPr/>
        </p:nvSpPr>
        <p:spPr>
          <a:xfrm>
            <a:off x="395536" y="59492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 y Fernández (2019)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B643BA-04AF-498F-A3B6-E6C2CB876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357312"/>
            <a:ext cx="9096375" cy="414337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EC0EE29-0E03-491A-9AE2-5CEFBB435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874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339" y="1052736"/>
            <a:ext cx="8316385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Extra Light" charset="0"/>
                <a:ea typeface="Gotham Extra Light" charset="0"/>
                <a:cs typeface="Gotham Extra Light" charset="0"/>
              </a:rPr>
              <a:t>¿Porqué falló la Reforma de Peña (CCC)?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161CC5C-DAD2-45E6-8723-1A840FDD0FDA}"/>
              </a:ext>
            </a:extLst>
          </p:cNvPr>
          <p:cNvSpPr/>
          <p:nvPr/>
        </p:nvSpPr>
        <p:spPr>
          <a:xfrm>
            <a:off x="1043608" y="1916832"/>
            <a:ext cx="3378200" cy="3492500"/>
          </a:xfrm>
          <a:prstGeom prst="donut">
            <a:avLst>
              <a:gd name="adj" fmla="val 118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73221-244C-4AEF-9387-0F048DC2BD62}"/>
              </a:ext>
            </a:extLst>
          </p:cNvPr>
          <p:cNvSpPr txBox="1"/>
          <p:nvPr/>
        </p:nvSpPr>
        <p:spPr>
          <a:xfrm>
            <a:off x="1523496" y="2970584"/>
            <a:ext cx="2418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70C0"/>
                </a:solidFill>
              </a:rPr>
              <a:t>Coaliciones </a:t>
            </a:r>
          </a:p>
          <a:p>
            <a:pPr algn="ctr"/>
            <a:r>
              <a:rPr lang="es-MX" sz="2800" b="1" dirty="0">
                <a:solidFill>
                  <a:srgbClr val="0070C0"/>
                </a:solidFill>
              </a:rPr>
              <a:t>e</a:t>
            </a:r>
          </a:p>
          <a:p>
            <a:pPr algn="ctr"/>
            <a:r>
              <a:rPr lang="es-MX" sz="2800" b="1" dirty="0">
                <a:solidFill>
                  <a:srgbClr val="0070C0"/>
                </a:solidFill>
              </a:rPr>
              <a:t>incentivos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7F01A-2034-4084-9003-95A30E52C3E0}"/>
              </a:ext>
            </a:extLst>
          </p:cNvPr>
          <p:cNvSpPr txBox="1"/>
          <p:nvPr/>
        </p:nvSpPr>
        <p:spPr>
          <a:xfrm>
            <a:off x="2591780" y="568095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Continuidad</a:t>
            </a:r>
            <a:endParaRPr lang="en-US" sz="3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A351FB2F-2E47-4566-A818-547A94426C0F}"/>
              </a:ext>
            </a:extLst>
          </p:cNvPr>
          <p:cNvSpPr/>
          <p:nvPr/>
        </p:nvSpPr>
        <p:spPr>
          <a:xfrm>
            <a:off x="4722192" y="1916832"/>
            <a:ext cx="3378200" cy="3492500"/>
          </a:xfrm>
          <a:prstGeom prst="donut">
            <a:avLst>
              <a:gd name="adj" fmla="val 1183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65F21C-0351-47EA-9BB1-BD67FE076892}"/>
              </a:ext>
            </a:extLst>
          </p:cNvPr>
          <p:cNvSpPr/>
          <p:nvPr/>
        </p:nvSpPr>
        <p:spPr>
          <a:xfrm>
            <a:off x="4895091" y="2954582"/>
            <a:ext cx="31071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600" b="1" dirty="0">
                <a:solidFill>
                  <a:srgbClr val="5F9127"/>
                </a:solidFill>
              </a:rPr>
              <a:t>Comunicación</a:t>
            </a:r>
          </a:p>
          <a:p>
            <a:pPr lvl="0" algn="ctr"/>
            <a:r>
              <a:rPr lang="es-MX" sz="2600" b="1" dirty="0">
                <a:solidFill>
                  <a:srgbClr val="5F9127"/>
                </a:solidFill>
              </a:rPr>
              <a:t>y</a:t>
            </a:r>
          </a:p>
          <a:p>
            <a:pPr lvl="0" algn="ctr"/>
            <a:r>
              <a:rPr lang="es-MX" sz="2600" b="1" dirty="0">
                <a:solidFill>
                  <a:srgbClr val="5F9127"/>
                </a:solidFill>
              </a:rPr>
              <a:t>legitimidad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1C0E722-F2A3-4DA9-A1BC-32F55D636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2" grpId="0"/>
      <p:bldP spid="14" grpId="0" animBg="1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Reflexiones Finales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5D7FEE-53E6-4B5C-851E-D3D5891AF8B7}"/>
              </a:ext>
            </a:extLst>
          </p:cNvPr>
          <p:cNvSpPr txBox="1"/>
          <p:nvPr/>
        </p:nvSpPr>
        <p:spPr>
          <a:xfrm>
            <a:off x="804874" y="836712"/>
            <a:ext cx="772756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evidencia para países desarrollados muestra que las políticas de rendición de cuentas,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mejoran los aprendizajes</a:t>
            </a:r>
            <a:endParaRPr lang="es-MX" sz="3000" dirty="0">
              <a:latin typeface="Garamond" panose="02020404030301010803" pitchFamily="18" charset="0"/>
            </a:endParaRPr>
          </a:p>
          <a:p>
            <a:endParaRPr lang="es-MX" sz="3000" b="1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Sin embargo, estas políticas no son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políticamente plausibles ni necesariamente efectivas </a:t>
            </a:r>
            <a:r>
              <a:rPr lang="es-MX" sz="3000" dirty="0">
                <a:latin typeface="Garamond" panose="02020404030301010803" pitchFamily="18" charset="0"/>
              </a:rPr>
              <a:t>en países en vías de desarrollo con bajos niveles de gestión y mucha ideología. </a:t>
            </a:r>
          </a:p>
          <a:p>
            <a:endParaRPr lang="es-MX" sz="3000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Una estrategia más efectiva puede ser:</a:t>
            </a:r>
          </a:p>
          <a:p>
            <a:pPr marL="571500" indent="-571500">
              <a:buFont typeface="+mj-lt"/>
              <a:buAutoNum type="romanLcPeriod"/>
            </a:pP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Evaluar para diagnosticar</a:t>
            </a:r>
          </a:p>
          <a:p>
            <a:pPr marL="571500" indent="-571500">
              <a:buFont typeface="+mj-lt"/>
              <a:buAutoNum type="romanLcPeriod"/>
            </a:pP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Acompañar y no estigmatizar</a:t>
            </a:r>
          </a:p>
          <a:p>
            <a:pPr marL="571500" indent="-571500">
              <a:buFont typeface="+mj-lt"/>
              <a:buAutoNum type="romanLcPeriod"/>
            </a:pP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Focalizar para igualar</a:t>
            </a:r>
          </a:p>
        </p:txBody>
      </p:sp>
    </p:spTree>
    <p:extLst>
      <p:ext uri="{BB962C8B-B14F-4D97-AF65-F5344CB8AC3E}">
        <p14:creationId xmlns:p14="http://schemas.microsoft.com/office/powerpoint/2010/main" val="18392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626894"/>
            <a:ext cx="599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@</a:t>
            </a:r>
            <a:r>
              <a:rPr lang="en-US" sz="2600" dirty="0" err="1">
                <a:solidFill>
                  <a:schemeClr val="bg1"/>
                </a:solidFill>
              </a:rPr>
              <a:t>rafadehoyos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5565768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7076" y="119675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Gracias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489EF9-FDCA-4B4A-9FCF-8A8A3D19CC2A}"/>
              </a:ext>
            </a:extLst>
          </p:cNvPr>
          <p:cNvPicPr/>
          <p:nvPr/>
        </p:nvPicPr>
        <p:blipFill>
          <a:blip r:embed="rId4"/>
          <a:srcRect l="35441" t="24124" r="24633" b="6481"/>
          <a:stretch/>
        </p:blipFill>
        <p:spPr>
          <a:xfrm>
            <a:off x="1556752" y="823320"/>
            <a:ext cx="6039584" cy="5702024"/>
          </a:xfrm>
          <a:prstGeom prst="rect">
            <a:avLst/>
          </a:prstGeom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5DD78072-8F09-4595-B993-7A1AE25DBD6F}"/>
              </a:ext>
            </a:extLst>
          </p:cNvPr>
          <p:cNvSpPr/>
          <p:nvPr/>
        </p:nvSpPr>
        <p:spPr>
          <a:xfrm rot="7823973">
            <a:off x="1962467" y="2019202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46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593386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s-MX" sz="3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Mejorando la docencia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7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FC5DA2E-FDCE-4B63-9AB9-63EACF4EB212}"/>
              </a:ext>
            </a:extLst>
          </p:cNvPr>
          <p:cNvSpPr txBox="1"/>
          <p:nvPr/>
        </p:nvSpPr>
        <p:spPr>
          <a:xfrm>
            <a:off x="395536" y="1282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err="1">
                <a:latin typeface="Garamond" panose="02020404030301010803" pitchFamily="18" charset="0"/>
              </a:rPr>
              <a:t>Karthik</a:t>
            </a:r>
            <a:r>
              <a:rPr lang="es-MX" sz="2600" dirty="0">
                <a:latin typeface="Garamond" panose="02020404030301010803" pitchFamily="18" charset="0"/>
              </a:rPr>
              <a:t> </a:t>
            </a:r>
            <a:r>
              <a:rPr lang="es-MX" sz="2600" dirty="0" err="1">
                <a:latin typeface="Garamond" panose="02020404030301010803" pitchFamily="18" charset="0"/>
              </a:rPr>
              <a:t>Muralidharan</a:t>
            </a:r>
            <a:r>
              <a:rPr lang="es-MX" sz="2600" dirty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5033A78-CC23-4233-9375-107D19E8F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862012"/>
            <a:ext cx="67056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Docentes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179512" y="1280949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Es el insumo escolar más importante para generar aprendizajes con efectos positivos sobre el bienestar en el largo plazo. </a:t>
            </a:r>
          </a:p>
          <a:p>
            <a:pPr marL="514350" indent="-514350"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¿Cuáles son las características que hacen a un buen docente? </a:t>
            </a:r>
          </a:p>
          <a:p>
            <a:pPr marL="514350" indent="-514350"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¿Qué intervenciones pueden mejorar la calidad de la docencia?</a:t>
            </a:r>
            <a:endParaRPr lang="en-US" sz="32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B6372C-22A3-4928-B631-CA2BC8F8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medi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écnico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50507</TotalTime>
  <Words>1667</Words>
  <Application>Microsoft Office PowerPoint</Application>
  <PresentationFormat>Presentación en pantalla (4:3)</PresentationFormat>
  <Paragraphs>313</Paragraphs>
  <Slides>53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53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Garamond</vt:lpstr>
      <vt:lpstr>Gotham Extra Light</vt:lpstr>
      <vt:lpstr>Tw Cen MT</vt:lpstr>
      <vt:lpstr>Wingdings</vt:lpstr>
      <vt:lpstr>Wingdings 2</vt:lpstr>
      <vt:lpstr>Office Theme</vt:lpstr>
      <vt:lpstr>Intermedio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Reforma Constitucional del 2013</vt:lpstr>
      <vt:lpstr>Los 5 pilares del Nuevo Modelo, 2017</vt:lpstr>
      <vt:lpstr>Servicio Profesional Docente</vt:lpstr>
      <vt:lpstr>Servicio Profesional Docente (nuevo ingreso)</vt:lpstr>
      <vt:lpstr>Servicio Profesional Docente (docentes en servicio)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Rafael De Hoyos</cp:lastModifiedBy>
  <cp:revision>899</cp:revision>
  <cp:lastPrinted>2016-01-18T19:10:27Z</cp:lastPrinted>
  <dcterms:created xsi:type="dcterms:W3CDTF">2009-09-02T12:48:55Z</dcterms:created>
  <dcterms:modified xsi:type="dcterms:W3CDTF">2020-06-16T02:59:43Z</dcterms:modified>
</cp:coreProperties>
</file>