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43"/>
  </p:notesMasterIdLst>
  <p:handoutMasterIdLst>
    <p:handoutMasterId r:id="rId44"/>
  </p:handoutMasterIdLst>
  <p:sldIdLst>
    <p:sldId id="997" r:id="rId3"/>
    <p:sldId id="576" r:id="rId4"/>
    <p:sldId id="1027" r:id="rId5"/>
    <p:sldId id="1029" r:id="rId6"/>
    <p:sldId id="1037" r:id="rId7"/>
    <p:sldId id="1030" r:id="rId8"/>
    <p:sldId id="986" r:id="rId9"/>
    <p:sldId id="919" r:id="rId10"/>
    <p:sldId id="1031" r:id="rId11"/>
    <p:sldId id="1038" r:id="rId12"/>
    <p:sldId id="987" r:id="rId13"/>
    <p:sldId id="1039" r:id="rId14"/>
    <p:sldId id="1040" r:id="rId15"/>
    <p:sldId id="1041" r:id="rId16"/>
    <p:sldId id="1042" r:id="rId17"/>
    <p:sldId id="1044" r:id="rId18"/>
    <p:sldId id="1045" r:id="rId19"/>
    <p:sldId id="1046" r:id="rId20"/>
    <p:sldId id="1047" r:id="rId21"/>
    <p:sldId id="1048" r:id="rId22"/>
    <p:sldId id="1010" r:id="rId23"/>
    <p:sldId id="639" r:id="rId24"/>
    <p:sldId id="650" r:id="rId25"/>
    <p:sldId id="640" r:id="rId26"/>
    <p:sldId id="648" r:id="rId27"/>
    <p:sldId id="651" r:id="rId28"/>
    <p:sldId id="741" r:id="rId29"/>
    <p:sldId id="745" r:id="rId30"/>
    <p:sldId id="754" r:id="rId31"/>
    <p:sldId id="746" r:id="rId32"/>
    <p:sldId id="747" r:id="rId33"/>
    <p:sldId id="752" r:id="rId34"/>
    <p:sldId id="748" r:id="rId35"/>
    <p:sldId id="749" r:id="rId36"/>
    <p:sldId id="1018" r:id="rId37"/>
    <p:sldId id="1019" r:id="rId38"/>
    <p:sldId id="1020" r:id="rId39"/>
    <p:sldId id="1021" r:id="rId40"/>
    <p:sldId id="949" r:id="rId41"/>
    <p:sldId id="485" r:id="rId42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4660"/>
  </p:normalViewPr>
  <p:slideViewPr>
    <p:cSldViewPr>
      <p:cViewPr varScale="1">
        <p:scale>
          <a:sx n="75" d="100"/>
          <a:sy n="75" d="100"/>
        </p:scale>
        <p:origin x="53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Antes de la Reforma (2012,13)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F-43D1-9341-7D5EBFAE5C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Después de la Reforma (2015, 16)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F-43D1-9341-7D5EBFAE5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980592"/>
        <c:axId val="494824160"/>
      </c:barChart>
      <c:catAx>
        <c:axId val="5009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4824160"/>
        <c:crosses val="autoZero"/>
        <c:auto val="1"/>
        <c:lblAlgn val="ctr"/>
        <c:lblOffset val="100"/>
        <c:noMultiLvlLbl val="0"/>
      </c:catAx>
      <c:valAx>
        <c:axId val="494824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098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F64DF-E176-4E37-8CA8-AF0729F998B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51DF82-B4D0-4F1D-90D9-4546926BC770}">
      <dgm:prSet phldrT="[Text]" custT="1"/>
      <dgm:spPr/>
      <dgm:t>
        <a:bodyPr/>
        <a:lstStyle/>
        <a:p>
          <a:r>
            <a:rPr lang="es-MX" sz="1800" dirty="0"/>
            <a:t>Nuevo Currículo </a:t>
          </a:r>
          <a:endParaRPr lang="en-US" sz="1800" dirty="0"/>
        </a:p>
      </dgm:t>
    </dgm:pt>
    <dgm:pt modelId="{B5235D96-45F6-443C-AE9F-C2E4E5EB7319}" type="parTrans" cxnId="{C4FF20BB-EA3B-4560-99FD-1FCC7A008846}">
      <dgm:prSet/>
      <dgm:spPr/>
      <dgm:t>
        <a:bodyPr/>
        <a:lstStyle/>
        <a:p>
          <a:endParaRPr lang="en-US" sz="1800"/>
        </a:p>
      </dgm:t>
    </dgm:pt>
    <dgm:pt modelId="{902E95E9-68F9-41EC-A73D-E4688854039A}" type="sibTrans" cxnId="{C4FF20BB-EA3B-4560-99FD-1FCC7A008846}">
      <dgm:prSet custT="1"/>
      <dgm:spPr/>
      <dgm:t>
        <a:bodyPr/>
        <a:lstStyle/>
        <a:p>
          <a:endParaRPr lang="en-US" sz="1800"/>
        </a:p>
      </dgm:t>
    </dgm:pt>
    <dgm:pt modelId="{94281167-0BDE-48AA-9584-3FEBFF7C4C24}">
      <dgm:prSet phldrT="[Text]" custT="1"/>
      <dgm:spPr/>
      <dgm:t>
        <a:bodyPr/>
        <a:lstStyle/>
        <a:p>
          <a:r>
            <a:rPr lang="es-MX" sz="1800" dirty="0"/>
            <a:t>Servicio Profesional Docente</a:t>
          </a:r>
          <a:endParaRPr lang="en-US" sz="1800" dirty="0"/>
        </a:p>
      </dgm:t>
    </dgm:pt>
    <dgm:pt modelId="{DE9E4A58-10E7-4490-87D1-6E6CF54AB64D}" type="parTrans" cxnId="{1C4E3134-8CE2-4D2A-B020-7EE6CA8B803D}">
      <dgm:prSet/>
      <dgm:spPr/>
      <dgm:t>
        <a:bodyPr/>
        <a:lstStyle/>
        <a:p>
          <a:endParaRPr lang="en-US" sz="1800"/>
        </a:p>
      </dgm:t>
    </dgm:pt>
    <dgm:pt modelId="{5A68CC2D-9818-42EB-90B2-9ED34C6212F0}" type="sibTrans" cxnId="{1C4E3134-8CE2-4D2A-B020-7EE6CA8B803D}">
      <dgm:prSet custT="1"/>
      <dgm:spPr/>
      <dgm:t>
        <a:bodyPr/>
        <a:lstStyle/>
        <a:p>
          <a:endParaRPr lang="en-US" sz="1800"/>
        </a:p>
      </dgm:t>
    </dgm:pt>
    <dgm:pt modelId="{2413B60E-9C13-42D4-B30A-40AB1DBABD02}">
      <dgm:prSet phldrT="[Text]" custT="1"/>
      <dgm:spPr/>
      <dgm:t>
        <a:bodyPr/>
        <a:lstStyle/>
        <a:p>
          <a:r>
            <a:rPr lang="es-MX" sz="1800" dirty="0"/>
            <a:t>Escuela al Centro</a:t>
          </a:r>
          <a:endParaRPr lang="en-US" sz="1800" dirty="0"/>
        </a:p>
      </dgm:t>
    </dgm:pt>
    <dgm:pt modelId="{7268D57B-D3C1-43D9-B59E-52E1A834E3F4}" type="parTrans" cxnId="{D23397E4-0E96-42D6-B8A4-4B8E0955DC20}">
      <dgm:prSet/>
      <dgm:spPr/>
      <dgm:t>
        <a:bodyPr/>
        <a:lstStyle/>
        <a:p>
          <a:endParaRPr lang="en-US" sz="1800"/>
        </a:p>
      </dgm:t>
    </dgm:pt>
    <dgm:pt modelId="{4E0C8DA0-07C8-4C13-B49D-496A256695F2}" type="sibTrans" cxnId="{D23397E4-0E96-42D6-B8A4-4B8E0955DC20}">
      <dgm:prSet custT="1"/>
      <dgm:spPr/>
      <dgm:t>
        <a:bodyPr/>
        <a:lstStyle/>
        <a:p>
          <a:endParaRPr lang="en-US" sz="1800"/>
        </a:p>
      </dgm:t>
    </dgm:pt>
    <dgm:pt modelId="{EBC0F786-C2EE-4E6C-8B34-1EFC9269564C}">
      <dgm:prSet phldrT="[Text]" custT="1"/>
      <dgm:spPr/>
      <dgm:t>
        <a:bodyPr/>
        <a:lstStyle/>
        <a:p>
          <a:r>
            <a:rPr lang="es-MX" sz="1800" dirty="0"/>
            <a:t>Equidad </a:t>
          </a:r>
          <a:endParaRPr lang="en-US" sz="1800" dirty="0"/>
        </a:p>
      </dgm:t>
    </dgm:pt>
    <dgm:pt modelId="{7E96D877-BC77-4F8D-9CB8-E40C2F1EB393}" type="parTrans" cxnId="{882FBDFE-B2BB-4E0A-A392-A4D6AD2F6821}">
      <dgm:prSet/>
      <dgm:spPr/>
      <dgm:t>
        <a:bodyPr/>
        <a:lstStyle/>
        <a:p>
          <a:endParaRPr lang="en-US" sz="1800"/>
        </a:p>
      </dgm:t>
    </dgm:pt>
    <dgm:pt modelId="{D1F98AAC-4EE8-4A97-BD1B-097CC5CBE336}" type="sibTrans" cxnId="{882FBDFE-B2BB-4E0A-A392-A4D6AD2F6821}">
      <dgm:prSet custT="1"/>
      <dgm:spPr/>
      <dgm:t>
        <a:bodyPr/>
        <a:lstStyle/>
        <a:p>
          <a:endParaRPr lang="en-US" sz="1800"/>
        </a:p>
      </dgm:t>
    </dgm:pt>
    <dgm:pt modelId="{C83F6BE5-1982-4B12-A557-9902657262B1}">
      <dgm:prSet phldrT="[Text]" custT="1"/>
      <dgm:spPr/>
      <dgm:t>
        <a:bodyPr/>
        <a:lstStyle/>
        <a:p>
          <a:r>
            <a:rPr lang="es-MX" sz="1800" dirty="0"/>
            <a:t>Gobernanza </a:t>
          </a:r>
          <a:endParaRPr lang="en-US" sz="1800" dirty="0"/>
        </a:p>
      </dgm:t>
    </dgm:pt>
    <dgm:pt modelId="{4E9B2571-0A71-4232-9B00-456B7D492F13}" type="parTrans" cxnId="{1E520D98-063E-4F26-B244-B1C73BA8F938}">
      <dgm:prSet/>
      <dgm:spPr/>
      <dgm:t>
        <a:bodyPr/>
        <a:lstStyle/>
        <a:p>
          <a:endParaRPr lang="en-US" sz="1800"/>
        </a:p>
      </dgm:t>
    </dgm:pt>
    <dgm:pt modelId="{62374E3F-CB0B-4177-978F-A368492B65BA}" type="sibTrans" cxnId="{1E520D98-063E-4F26-B244-B1C73BA8F938}">
      <dgm:prSet custT="1"/>
      <dgm:spPr/>
      <dgm:t>
        <a:bodyPr/>
        <a:lstStyle/>
        <a:p>
          <a:endParaRPr lang="en-US" sz="1800"/>
        </a:p>
      </dgm:t>
    </dgm:pt>
    <dgm:pt modelId="{2D772D2E-51ED-46C9-9401-97AD495896EC}" type="pres">
      <dgm:prSet presAssocID="{114F64DF-E176-4E37-8CA8-AF0729F998BA}" presName="cycle" presStyleCnt="0">
        <dgm:presLayoutVars>
          <dgm:dir/>
          <dgm:resizeHandles val="exact"/>
        </dgm:presLayoutVars>
      </dgm:prSet>
      <dgm:spPr/>
    </dgm:pt>
    <dgm:pt modelId="{C96A7E7E-5080-4B24-A33E-06F748BAF443}" type="pres">
      <dgm:prSet presAssocID="{A751DF82-B4D0-4F1D-90D9-4546926BC770}" presName="node" presStyleLbl="node1" presStyleIdx="0" presStyleCnt="5">
        <dgm:presLayoutVars>
          <dgm:bulletEnabled val="1"/>
        </dgm:presLayoutVars>
      </dgm:prSet>
      <dgm:spPr/>
    </dgm:pt>
    <dgm:pt modelId="{9BCA7DFC-297E-4E8C-BB02-E4568D8AAA1B}" type="pres">
      <dgm:prSet presAssocID="{902E95E9-68F9-41EC-A73D-E4688854039A}" presName="sibTrans" presStyleLbl="sibTrans2D1" presStyleIdx="0" presStyleCnt="5"/>
      <dgm:spPr/>
    </dgm:pt>
    <dgm:pt modelId="{337EF844-4551-4C80-8AEA-45346F2FD328}" type="pres">
      <dgm:prSet presAssocID="{902E95E9-68F9-41EC-A73D-E4688854039A}" presName="connectorText" presStyleLbl="sibTrans2D1" presStyleIdx="0" presStyleCnt="5"/>
      <dgm:spPr/>
    </dgm:pt>
    <dgm:pt modelId="{071A66A3-757D-4EAA-9388-FB4DB5DF3543}" type="pres">
      <dgm:prSet presAssocID="{94281167-0BDE-48AA-9584-3FEBFF7C4C24}" presName="node" presStyleLbl="node1" presStyleIdx="1" presStyleCnt="5">
        <dgm:presLayoutVars>
          <dgm:bulletEnabled val="1"/>
        </dgm:presLayoutVars>
      </dgm:prSet>
      <dgm:spPr/>
    </dgm:pt>
    <dgm:pt modelId="{3EE57E91-25BC-4D8D-AE2D-1C4D6498AF8B}" type="pres">
      <dgm:prSet presAssocID="{5A68CC2D-9818-42EB-90B2-9ED34C6212F0}" presName="sibTrans" presStyleLbl="sibTrans2D1" presStyleIdx="1" presStyleCnt="5"/>
      <dgm:spPr/>
    </dgm:pt>
    <dgm:pt modelId="{9001FF92-7F42-42BF-9F00-3E80781D0423}" type="pres">
      <dgm:prSet presAssocID="{5A68CC2D-9818-42EB-90B2-9ED34C6212F0}" presName="connectorText" presStyleLbl="sibTrans2D1" presStyleIdx="1" presStyleCnt="5"/>
      <dgm:spPr/>
    </dgm:pt>
    <dgm:pt modelId="{026542BE-2DA6-4781-BEF6-9C92D6EFD4AA}" type="pres">
      <dgm:prSet presAssocID="{2413B60E-9C13-42D4-B30A-40AB1DBABD02}" presName="node" presStyleLbl="node1" presStyleIdx="2" presStyleCnt="5">
        <dgm:presLayoutVars>
          <dgm:bulletEnabled val="1"/>
        </dgm:presLayoutVars>
      </dgm:prSet>
      <dgm:spPr/>
    </dgm:pt>
    <dgm:pt modelId="{FCD6A6C9-3102-4605-AF37-9D43E212A7BA}" type="pres">
      <dgm:prSet presAssocID="{4E0C8DA0-07C8-4C13-B49D-496A256695F2}" presName="sibTrans" presStyleLbl="sibTrans2D1" presStyleIdx="2" presStyleCnt="5"/>
      <dgm:spPr/>
    </dgm:pt>
    <dgm:pt modelId="{D3CF58DD-FE29-4418-9B61-0459E1EAA1CC}" type="pres">
      <dgm:prSet presAssocID="{4E0C8DA0-07C8-4C13-B49D-496A256695F2}" presName="connectorText" presStyleLbl="sibTrans2D1" presStyleIdx="2" presStyleCnt="5"/>
      <dgm:spPr/>
    </dgm:pt>
    <dgm:pt modelId="{86DD32C4-26ED-4D8B-A4F2-CE2A3DAD9856}" type="pres">
      <dgm:prSet presAssocID="{EBC0F786-C2EE-4E6C-8B34-1EFC9269564C}" presName="node" presStyleLbl="node1" presStyleIdx="3" presStyleCnt="5">
        <dgm:presLayoutVars>
          <dgm:bulletEnabled val="1"/>
        </dgm:presLayoutVars>
      </dgm:prSet>
      <dgm:spPr/>
    </dgm:pt>
    <dgm:pt modelId="{07227053-C9A9-4B14-A0FA-2BEE634F8C8C}" type="pres">
      <dgm:prSet presAssocID="{D1F98AAC-4EE8-4A97-BD1B-097CC5CBE336}" presName="sibTrans" presStyleLbl="sibTrans2D1" presStyleIdx="3" presStyleCnt="5"/>
      <dgm:spPr/>
    </dgm:pt>
    <dgm:pt modelId="{3A4E1A0E-A7C9-4D06-8FB5-9CAB5D413BD0}" type="pres">
      <dgm:prSet presAssocID="{D1F98AAC-4EE8-4A97-BD1B-097CC5CBE336}" presName="connectorText" presStyleLbl="sibTrans2D1" presStyleIdx="3" presStyleCnt="5"/>
      <dgm:spPr/>
    </dgm:pt>
    <dgm:pt modelId="{3A8B23DD-4725-4083-810E-1871F854ED8F}" type="pres">
      <dgm:prSet presAssocID="{C83F6BE5-1982-4B12-A557-9902657262B1}" presName="node" presStyleLbl="node1" presStyleIdx="4" presStyleCnt="5" custScaleX="113144" custScaleY="100910">
        <dgm:presLayoutVars>
          <dgm:bulletEnabled val="1"/>
        </dgm:presLayoutVars>
      </dgm:prSet>
      <dgm:spPr/>
    </dgm:pt>
    <dgm:pt modelId="{F6E2C13D-BB72-4F4D-B7B6-1CBA4A1EE514}" type="pres">
      <dgm:prSet presAssocID="{62374E3F-CB0B-4177-978F-A368492B65BA}" presName="sibTrans" presStyleLbl="sibTrans2D1" presStyleIdx="4" presStyleCnt="5"/>
      <dgm:spPr/>
    </dgm:pt>
    <dgm:pt modelId="{D5B358A6-5A9F-4126-8494-17BA0C5988FF}" type="pres">
      <dgm:prSet presAssocID="{62374E3F-CB0B-4177-978F-A368492B65BA}" presName="connectorText" presStyleLbl="sibTrans2D1" presStyleIdx="4" presStyleCnt="5"/>
      <dgm:spPr/>
    </dgm:pt>
  </dgm:ptLst>
  <dgm:cxnLst>
    <dgm:cxn modelId="{0DDB9006-7973-4779-B16A-5EC5EC019A03}" type="presOf" srcId="{5A68CC2D-9818-42EB-90B2-9ED34C6212F0}" destId="{3EE57E91-25BC-4D8D-AE2D-1C4D6498AF8B}" srcOrd="0" destOrd="0" presId="urn:microsoft.com/office/officeart/2005/8/layout/cycle2"/>
    <dgm:cxn modelId="{06B9871A-D5A8-4FF2-9600-8860C6D098D2}" type="presOf" srcId="{902E95E9-68F9-41EC-A73D-E4688854039A}" destId="{9BCA7DFC-297E-4E8C-BB02-E4568D8AAA1B}" srcOrd="0" destOrd="0" presId="urn:microsoft.com/office/officeart/2005/8/layout/cycle2"/>
    <dgm:cxn modelId="{8612E61C-9DFE-45E7-860B-1E14999AB6B0}" type="presOf" srcId="{4E0C8DA0-07C8-4C13-B49D-496A256695F2}" destId="{FCD6A6C9-3102-4605-AF37-9D43E212A7BA}" srcOrd="0" destOrd="0" presId="urn:microsoft.com/office/officeart/2005/8/layout/cycle2"/>
    <dgm:cxn modelId="{BC573929-516E-4122-870F-54540D91D2DD}" type="presOf" srcId="{D1F98AAC-4EE8-4A97-BD1B-097CC5CBE336}" destId="{07227053-C9A9-4B14-A0FA-2BEE634F8C8C}" srcOrd="0" destOrd="0" presId="urn:microsoft.com/office/officeart/2005/8/layout/cycle2"/>
    <dgm:cxn modelId="{1C4E3134-8CE2-4D2A-B020-7EE6CA8B803D}" srcId="{114F64DF-E176-4E37-8CA8-AF0729F998BA}" destId="{94281167-0BDE-48AA-9584-3FEBFF7C4C24}" srcOrd="1" destOrd="0" parTransId="{DE9E4A58-10E7-4490-87D1-6E6CF54AB64D}" sibTransId="{5A68CC2D-9818-42EB-90B2-9ED34C6212F0}"/>
    <dgm:cxn modelId="{99EE2C40-29F3-406B-A376-3561448BBE63}" type="presOf" srcId="{5A68CC2D-9818-42EB-90B2-9ED34C6212F0}" destId="{9001FF92-7F42-42BF-9F00-3E80781D0423}" srcOrd="1" destOrd="0" presId="urn:microsoft.com/office/officeart/2005/8/layout/cycle2"/>
    <dgm:cxn modelId="{53AA1D4E-8C9F-4D28-9B81-D7126A7F3240}" type="presOf" srcId="{D1F98AAC-4EE8-4A97-BD1B-097CC5CBE336}" destId="{3A4E1A0E-A7C9-4D06-8FB5-9CAB5D413BD0}" srcOrd="1" destOrd="0" presId="urn:microsoft.com/office/officeart/2005/8/layout/cycle2"/>
    <dgm:cxn modelId="{F9807973-1431-40ED-9D0D-A44A216B360A}" type="presOf" srcId="{62374E3F-CB0B-4177-978F-A368492B65BA}" destId="{D5B358A6-5A9F-4126-8494-17BA0C5988FF}" srcOrd="1" destOrd="0" presId="urn:microsoft.com/office/officeart/2005/8/layout/cycle2"/>
    <dgm:cxn modelId="{9CE4B879-7BCC-466D-A2C3-F77A6F143C06}" type="presOf" srcId="{114F64DF-E176-4E37-8CA8-AF0729F998BA}" destId="{2D772D2E-51ED-46C9-9401-97AD495896EC}" srcOrd="0" destOrd="0" presId="urn:microsoft.com/office/officeart/2005/8/layout/cycle2"/>
    <dgm:cxn modelId="{96B19482-0AEE-4D9A-81AF-1C57E9F69B42}" type="presOf" srcId="{902E95E9-68F9-41EC-A73D-E4688854039A}" destId="{337EF844-4551-4C80-8AEA-45346F2FD328}" srcOrd="1" destOrd="0" presId="urn:microsoft.com/office/officeart/2005/8/layout/cycle2"/>
    <dgm:cxn modelId="{A1A1378C-968F-4643-A974-295D00825A7A}" type="presOf" srcId="{EBC0F786-C2EE-4E6C-8B34-1EFC9269564C}" destId="{86DD32C4-26ED-4D8B-A4F2-CE2A3DAD9856}" srcOrd="0" destOrd="0" presId="urn:microsoft.com/office/officeart/2005/8/layout/cycle2"/>
    <dgm:cxn modelId="{06E4C091-8D4F-41C9-A6A7-BFFDF9DAB78C}" type="presOf" srcId="{4E0C8DA0-07C8-4C13-B49D-496A256695F2}" destId="{D3CF58DD-FE29-4418-9B61-0459E1EAA1CC}" srcOrd="1" destOrd="0" presId="urn:microsoft.com/office/officeart/2005/8/layout/cycle2"/>
    <dgm:cxn modelId="{1E520D98-063E-4F26-B244-B1C73BA8F938}" srcId="{114F64DF-E176-4E37-8CA8-AF0729F998BA}" destId="{C83F6BE5-1982-4B12-A557-9902657262B1}" srcOrd="4" destOrd="0" parTransId="{4E9B2571-0A71-4232-9B00-456B7D492F13}" sibTransId="{62374E3F-CB0B-4177-978F-A368492B65BA}"/>
    <dgm:cxn modelId="{ABA07F99-7818-47AD-B99D-EB1B6EA6F35E}" type="presOf" srcId="{94281167-0BDE-48AA-9584-3FEBFF7C4C24}" destId="{071A66A3-757D-4EAA-9388-FB4DB5DF3543}" srcOrd="0" destOrd="0" presId="urn:microsoft.com/office/officeart/2005/8/layout/cycle2"/>
    <dgm:cxn modelId="{68813AA5-84FF-4E0C-8B6E-C4ADB621D8FB}" type="presOf" srcId="{62374E3F-CB0B-4177-978F-A368492B65BA}" destId="{F6E2C13D-BB72-4F4D-B7B6-1CBA4A1EE514}" srcOrd="0" destOrd="0" presId="urn:microsoft.com/office/officeart/2005/8/layout/cycle2"/>
    <dgm:cxn modelId="{6E00D1B4-129E-4412-AC72-5DC000D25DA1}" type="presOf" srcId="{A751DF82-B4D0-4F1D-90D9-4546926BC770}" destId="{C96A7E7E-5080-4B24-A33E-06F748BAF443}" srcOrd="0" destOrd="0" presId="urn:microsoft.com/office/officeart/2005/8/layout/cycle2"/>
    <dgm:cxn modelId="{027F5CB9-D29C-4A5B-B8AD-03FC7E5E8D4B}" type="presOf" srcId="{2413B60E-9C13-42D4-B30A-40AB1DBABD02}" destId="{026542BE-2DA6-4781-BEF6-9C92D6EFD4AA}" srcOrd="0" destOrd="0" presId="urn:microsoft.com/office/officeart/2005/8/layout/cycle2"/>
    <dgm:cxn modelId="{C4FF20BB-EA3B-4560-99FD-1FCC7A008846}" srcId="{114F64DF-E176-4E37-8CA8-AF0729F998BA}" destId="{A751DF82-B4D0-4F1D-90D9-4546926BC770}" srcOrd="0" destOrd="0" parTransId="{B5235D96-45F6-443C-AE9F-C2E4E5EB7319}" sibTransId="{902E95E9-68F9-41EC-A73D-E4688854039A}"/>
    <dgm:cxn modelId="{CD6E9DCD-CAF4-4C4E-B194-85D63BB71049}" type="presOf" srcId="{C83F6BE5-1982-4B12-A557-9902657262B1}" destId="{3A8B23DD-4725-4083-810E-1871F854ED8F}" srcOrd="0" destOrd="0" presId="urn:microsoft.com/office/officeart/2005/8/layout/cycle2"/>
    <dgm:cxn modelId="{D23397E4-0E96-42D6-B8A4-4B8E0955DC20}" srcId="{114F64DF-E176-4E37-8CA8-AF0729F998BA}" destId="{2413B60E-9C13-42D4-B30A-40AB1DBABD02}" srcOrd="2" destOrd="0" parTransId="{7268D57B-D3C1-43D9-B59E-52E1A834E3F4}" sibTransId="{4E0C8DA0-07C8-4C13-B49D-496A256695F2}"/>
    <dgm:cxn modelId="{882FBDFE-B2BB-4E0A-A392-A4D6AD2F6821}" srcId="{114F64DF-E176-4E37-8CA8-AF0729F998BA}" destId="{EBC0F786-C2EE-4E6C-8B34-1EFC9269564C}" srcOrd="3" destOrd="0" parTransId="{7E96D877-BC77-4F8D-9CB8-E40C2F1EB393}" sibTransId="{D1F98AAC-4EE8-4A97-BD1B-097CC5CBE336}"/>
    <dgm:cxn modelId="{DD30ED0B-F5AE-4661-AAFF-40B3FE583A58}" type="presParOf" srcId="{2D772D2E-51ED-46C9-9401-97AD495896EC}" destId="{C96A7E7E-5080-4B24-A33E-06F748BAF443}" srcOrd="0" destOrd="0" presId="urn:microsoft.com/office/officeart/2005/8/layout/cycle2"/>
    <dgm:cxn modelId="{E008E42A-1562-417E-BC34-2F306B5C07C3}" type="presParOf" srcId="{2D772D2E-51ED-46C9-9401-97AD495896EC}" destId="{9BCA7DFC-297E-4E8C-BB02-E4568D8AAA1B}" srcOrd="1" destOrd="0" presId="urn:microsoft.com/office/officeart/2005/8/layout/cycle2"/>
    <dgm:cxn modelId="{52C55A45-DAD2-4FE5-80D4-A1692F5B2122}" type="presParOf" srcId="{9BCA7DFC-297E-4E8C-BB02-E4568D8AAA1B}" destId="{337EF844-4551-4C80-8AEA-45346F2FD328}" srcOrd="0" destOrd="0" presId="urn:microsoft.com/office/officeart/2005/8/layout/cycle2"/>
    <dgm:cxn modelId="{2A11B61A-5E64-4173-9F6E-EAEA57BCCD98}" type="presParOf" srcId="{2D772D2E-51ED-46C9-9401-97AD495896EC}" destId="{071A66A3-757D-4EAA-9388-FB4DB5DF3543}" srcOrd="2" destOrd="0" presId="urn:microsoft.com/office/officeart/2005/8/layout/cycle2"/>
    <dgm:cxn modelId="{CA87D4E0-AEDB-4AB9-B287-04DB381A2671}" type="presParOf" srcId="{2D772D2E-51ED-46C9-9401-97AD495896EC}" destId="{3EE57E91-25BC-4D8D-AE2D-1C4D6498AF8B}" srcOrd="3" destOrd="0" presId="urn:microsoft.com/office/officeart/2005/8/layout/cycle2"/>
    <dgm:cxn modelId="{8C827436-D7AB-4B34-ACB6-F3C5E2EB8A19}" type="presParOf" srcId="{3EE57E91-25BC-4D8D-AE2D-1C4D6498AF8B}" destId="{9001FF92-7F42-42BF-9F00-3E80781D0423}" srcOrd="0" destOrd="0" presId="urn:microsoft.com/office/officeart/2005/8/layout/cycle2"/>
    <dgm:cxn modelId="{CC13AED6-A588-4B2B-A6F9-CFD57A90CBFB}" type="presParOf" srcId="{2D772D2E-51ED-46C9-9401-97AD495896EC}" destId="{026542BE-2DA6-4781-BEF6-9C92D6EFD4AA}" srcOrd="4" destOrd="0" presId="urn:microsoft.com/office/officeart/2005/8/layout/cycle2"/>
    <dgm:cxn modelId="{EF3C2B32-240F-4384-83CF-E0F8AB8FF54B}" type="presParOf" srcId="{2D772D2E-51ED-46C9-9401-97AD495896EC}" destId="{FCD6A6C9-3102-4605-AF37-9D43E212A7BA}" srcOrd="5" destOrd="0" presId="urn:microsoft.com/office/officeart/2005/8/layout/cycle2"/>
    <dgm:cxn modelId="{C0CC40AD-C8D9-4963-9262-072C2753B801}" type="presParOf" srcId="{FCD6A6C9-3102-4605-AF37-9D43E212A7BA}" destId="{D3CF58DD-FE29-4418-9B61-0459E1EAA1CC}" srcOrd="0" destOrd="0" presId="urn:microsoft.com/office/officeart/2005/8/layout/cycle2"/>
    <dgm:cxn modelId="{1B0E560E-4208-4C63-914E-DC9CD552C57B}" type="presParOf" srcId="{2D772D2E-51ED-46C9-9401-97AD495896EC}" destId="{86DD32C4-26ED-4D8B-A4F2-CE2A3DAD9856}" srcOrd="6" destOrd="0" presId="urn:microsoft.com/office/officeart/2005/8/layout/cycle2"/>
    <dgm:cxn modelId="{159DD127-B670-4B40-BF1B-B0079D904923}" type="presParOf" srcId="{2D772D2E-51ED-46C9-9401-97AD495896EC}" destId="{07227053-C9A9-4B14-A0FA-2BEE634F8C8C}" srcOrd="7" destOrd="0" presId="urn:microsoft.com/office/officeart/2005/8/layout/cycle2"/>
    <dgm:cxn modelId="{38DAA693-77EC-4F72-90D7-CAF9DE6AA62D}" type="presParOf" srcId="{07227053-C9A9-4B14-A0FA-2BEE634F8C8C}" destId="{3A4E1A0E-A7C9-4D06-8FB5-9CAB5D413BD0}" srcOrd="0" destOrd="0" presId="urn:microsoft.com/office/officeart/2005/8/layout/cycle2"/>
    <dgm:cxn modelId="{B7782C2A-921A-4BC7-A342-05104993B020}" type="presParOf" srcId="{2D772D2E-51ED-46C9-9401-97AD495896EC}" destId="{3A8B23DD-4725-4083-810E-1871F854ED8F}" srcOrd="8" destOrd="0" presId="urn:microsoft.com/office/officeart/2005/8/layout/cycle2"/>
    <dgm:cxn modelId="{1EA2A1AF-2BD3-4C63-A4BC-8757A2932DDB}" type="presParOf" srcId="{2D772D2E-51ED-46C9-9401-97AD495896EC}" destId="{F6E2C13D-BB72-4F4D-B7B6-1CBA4A1EE514}" srcOrd="9" destOrd="0" presId="urn:microsoft.com/office/officeart/2005/8/layout/cycle2"/>
    <dgm:cxn modelId="{47EFB276-523D-4403-95EF-45EA0E318DF7}" type="presParOf" srcId="{F6E2C13D-BB72-4F4D-B7B6-1CBA4A1EE514}" destId="{D5B358A6-5A9F-4126-8494-17BA0C5988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7E7E-5080-4B24-A33E-06F748BAF443}">
      <dsp:nvSpPr>
        <dsp:cNvPr id="0" name=""/>
        <dsp:cNvSpPr/>
      </dsp:nvSpPr>
      <dsp:spPr>
        <a:xfrm>
          <a:off x="3124845" y="1212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Nuevo Currículo </a:t>
          </a:r>
          <a:endParaRPr lang="en-US" sz="1800" kern="1200" dirty="0"/>
        </a:p>
      </dsp:txBody>
      <dsp:txXfrm>
        <a:off x="3352939" y="229306"/>
        <a:ext cx="1101336" cy="1101336"/>
      </dsp:txXfrm>
    </dsp:sp>
    <dsp:sp modelId="{9BCA7DFC-297E-4E8C-BB02-E4568D8AAA1B}">
      <dsp:nvSpPr>
        <dsp:cNvPr id="0" name=""/>
        <dsp:cNvSpPr/>
      </dsp:nvSpPr>
      <dsp:spPr>
        <a:xfrm rot="2160000">
          <a:off x="4633004" y="1197276"/>
          <a:ext cx="413455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44848" y="1265956"/>
        <a:ext cx="289419" cy="315398"/>
      </dsp:txXfrm>
    </dsp:sp>
    <dsp:sp modelId="{071A66A3-757D-4EAA-9388-FB4DB5DF3543}">
      <dsp:nvSpPr>
        <dsp:cNvPr id="0" name=""/>
        <dsp:cNvSpPr/>
      </dsp:nvSpPr>
      <dsp:spPr>
        <a:xfrm>
          <a:off x="5016027" y="1375236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Servicio Profesional Docente</a:t>
          </a:r>
          <a:endParaRPr lang="en-US" sz="1800" kern="1200" dirty="0"/>
        </a:p>
      </dsp:txBody>
      <dsp:txXfrm>
        <a:off x="5244121" y="1603330"/>
        <a:ext cx="1101336" cy="1101336"/>
      </dsp:txXfrm>
    </dsp:sp>
    <dsp:sp modelId="{3EE57E91-25BC-4D8D-AE2D-1C4D6498AF8B}">
      <dsp:nvSpPr>
        <dsp:cNvPr id="0" name=""/>
        <dsp:cNvSpPr/>
      </dsp:nvSpPr>
      <dsp:spPr>
        <a:xfrm rot="6480000">
          <a:off x="5230494" y="2991646"/>
          <a:ext cx="413455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311677" y="3037796"/>
        <a:ext cx="289419" cy="315398"/>
      </dsp:txXfrm>
    </dsp:sp>
    <dsp:sp modelId="{026542BE-2DA6-4781-BEF6-9C92D6EFD4AA}">
      <dsp:nvSpPr>
        <dsp:cNvPr id="0" name=""/>
        <dsp:cNvSpPr/>
      </dsp:nvSpPr>
      <dsp:spPr>
        <a:xfrm>
          <a:off x="4293660" y="3598454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Escuela al Centro</a:t>
          </a:r>
          <a:endParaRPr lang="en-US" sz="1800" kern="1200" dirty="0"/>
        </a:p>
      </dsp:txBody>
      <dsp:txXfrm>
        <a:off x="4521754" y="3826548"/>
        <a:ext cx="1101336" cy="1101336"/>
      </dsp:txXfrm>
    </dsp:sp>
    <dsp:sp modelId="{FCD6A6C9-3102-4605-AF37-9D43E212A7BA}">
      <dsp:nvSpPr>
        <dsp:cNvPr id="0" name=""/>
        <dsp:cNvSpPr/>
      </dsp:nvSpPr>
      <dsp:spPr>
        <a:xfrm rot="10800000">
          <a:off x="3708582" y="4114384"/>
          <a:ext cx="413455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832618" y="4219517"/>
        <a:ext cx="289419" cy="315398"/>
      </dsp:txXfrm>
    </dsp:sp>
    <dsp:sp modelId="{86DD32C4-26ED-4D8B-A4F2-CE2A3DAD9856}">
      <dsp:nvSpPr>
        <dsp:cNvPr id="0" name=""/>
        <dsp:cNvSpPr/>
      </dsp:nvSpPr>
      <dsp:spPr>
        <a:xfrm>
          <a:off x="1956031" y="3598454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Equidad </a:t>
          </a:r>
          <a:endParaRPr lang="en-US" sz="1800" kern="1200" dirty="0"/>
        </a:p>
      </dsp:txBody>
      <dsp:txXfrm>
        <a:off x="2184125" y="3826548"/>
        <a:ext cx="1101336" cy="1101336"/>
      </dsp:txXfrm>
    </dsp:sp>
    <dsp:sp modelId="{07227053-C9A9-4B14-A0FA-2BEE634F8C8C}">
      <dsp:nvSpPr>
        <dsp:cNvPr id="0" name=""/>
        <dsp:cNvSpPr/>
      </dsp:nvSpPr>
      <dsp:spPr>
        <a:xfrm rot="15120000">
          <a:off x="2176670" y="3020766"/>
          <a:ext cx="405570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256305" y="3183757"/>
        <a:ext cx="283899" cy="315398"/>
      </dsp:txXfrm>
    </dsp:sp>
    <dsp:sp modelId="{3A8B23DD-4725-4083-810E-1871F854ED8F}">
      <dsp:nvSpPr>
        <dsp:cNvPr id="0" name=""/>
        <dsp:cNvSpPr/>
      </dsp:nvSpPr>
      <dsp:spPr>
        <a:xfrm>
          <a:off x="1131303" y="1368150"/>
          <a:ext cx="1762245" cy="1571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Gobernanza </a:t>
          </a:r>
          <a:endParaRPr lang="en-US" sz="1800" kern="1200" dirty="0"/>
        </a:p>
      </dsp:txBody>
      <dsp:txXfrm>
        <a:off x="1389378" y="1598320"/>
        <a:ext cx="1246095" cy="1111358"/>
      </dsp:txXfrm>
    </dsp:sp>
    <dsp:sp modelId="{F6E2C13D-BB72-4F4D-B7B6-1CBA4A1EE514}">
      <dsp:nvSpPr>
        <dsp:cNvPr id="0" name=""/>
        <dsp:cNvSpPr/>
      </dsp:nvSpPr>
      <dsp:spPr>
        <a:xfrm rot="19440000">
          <a:off x="2786569" y="1191161"/>
          <a:ext cx="378663" cy="52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97417" y="1329680"/>
        <a:ext cx="265064" cy="31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28/04/2020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8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9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5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7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2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2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2DC95-8FDA-45C9-8387-27BE36E4269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39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2DC95-8FDA-45C9-8387-27BE36E4269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87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12DC95-8FDA-45C9-8387-27BE36E4269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33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6AAC1D-DF0A-4553-B66C-FBBC01F905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69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4A95-6097-450A-95A0-4285F08E54F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5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01352B-4790-4FF1-A0F9-1E8676114C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7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94868-CF2D-401C-8158-83E9D64F9A0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63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615847-B130-474B-BAC5-DB63DB72A4B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963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A8AB-FE32-423D-B419-656D2CC949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3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78087C-9DC9-487D-B3F9-E19D6BBE0E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F073-CB20-4BE4-8332-8EA27F64C3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9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0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0961112-3754-4C13-B7F1-38C7E38CBC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86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9885-4DF3-422A-83FF-1C98733ABF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5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966B-94F3-475E-BB0B-50D15C1366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9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14C-71C8-4374-9459-8ED39C8A57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51B9-54F1-4953-90A3-32D89618AEB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5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F501A0-46D1-40C0-8552-167897F5B9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D89A4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4856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e.edu.mx/index.php/servicio-profesional-docente" TargetMode="External"/><Relationship Id="rId2" Type="http://schemas.openxmlformats.org/officeDocument/2006/relationships/hyperlink" Target="http://servicioprofesionaldocente.sep.gob.mx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gob.mx/sep/documentos/nuevo-modelo-educativo-99339" TargetMode="Externa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e.edu.mx/images/stories/2014/Normateca/LINEE-11-2017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hyperlink" Target="http://www.inee.edu.mx/index.php/servicio-profesional-docente/protocolos-e-informes-tecnicos-de-validacion-de-los-componentes-de-las-evaluaciones-del-spd/582-servicio-profesional-docente/2938-informes-2017-educacion-basica-promocion" TargetMode="External"/><Relationship Id="rId4" Type="http://schemas.openxmlformats.org/officeDocument/2006/relationships/hyperlink" Target="http://www.inee.edu.mx/images/stories/2014/Normateca/LINEE-03-2017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ee.edu.mx/images/stories/2014/Normateca/LINEE-10-2017.pdf" TargetMode="External"/><Relationship Id="rId5" Type="http://schemas.openxmlformats.org/officeDocument/2006/relationships/hyperlink" Target="http://www.inee.edu.mx/images/stories/2017/informes-protocolos/11._IT_EB_DIA_D_TD_EAMI.pdf" TargetMode="External"/><Relationship Id="rId4" Type="http://schemas.openxmlformats.org/officeDocument/2006/relationships/hyperlink" Target="http://www.inee.edu.mx/images/stories/2014/Normateca/CRITERIOS_TECNICOS_ING_EB_EM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ee.edu.mx/images/stories/2014/Normateca/CRIT_DESMP_DOC_EB.pdf" TargetMode="External"/><Relationship Id="rId5" Type="http://schemas.openxmlformats.org/officeDocument/2006/relationships/hyperlink" Target="http://www.inee.edu.mx/images/stories/2014/Normateca/LINEE-12-2017.pdf" TargetMode="External"/><Relationship Id="rId4" Type="http://schemas.openxmlformats.org/officeDocument/2006/relationships/hyperlink" Target="http://www.inee.edu.mx/index.php/servicio-profesional-docente/protocolos-e-informes-tecnicos-de-validacion-de-los-componentes-de-las-evaluaciones-del-spd/582-servicio-profesional-docente/2939-informes-2017-educacion-basica-desempen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211960" y="548680"/>
            <a:ext cx="44131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12: Mejorando la docencia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64904"/>
            <a:ext cx="8999984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¿Es buena idea evaluar a los docentes en base a los aprendizajes de los alumnos?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9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107504" y="59045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Un estimador insesgado de la evaluación docente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99515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Chetty</a:t>
            </a:r>
            <a:r>
              <a:rPr lang="es-MX" sz="2400" dirty="0">
                <a:latin typeface="Garamond" panose="02020404030301010803" pitchFamily="18" charset="0"/>
              </a:rPr>
              <a:t> et al (2014)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DD6099-1104-410F-8129-466D65989CBE}"/>
                  </a:ext>
                </a:extLst>
              </p:cNvPr>
              <p:cNvSpPr/>
              <p:nvPr/>
            </p:nvSpPr>
            <p:spPr>
              <a:xfrm>
                <a:off x="1259632" y="1589370"/>
                <a:ext cx="5760640" cy="523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DD6099-1104-410F-8129-466D65989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89370"/>
                <a:ext cx="5760640" cy="523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85811C44-6C3E-460F-A7F8-DDC4AA75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A8DBFB17-2566-4B84-B9D5-0ACD003CC9E1}"/>
              </a:ext>
            </a:extLst>
          </p:cNvPr>
          <p:cNvSpPr txBox="1"/>
          <p:nvPr/>
        </p:nvSpPr>
        <p:spPr>
          <a:xfrm>
            <a:off x="2123728" y="250253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Aprendizajes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FBED694-A0A1-42C9-B9B3-B40D230AF41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023828" y="2102200"/>
            <a:ext cx="69985" cy="40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>
            <a:extLst>
              <a:ext uri="{FF2B5EF4-FFF2-40B4-BE49-F238E27FC236}">
                <a16:creationId xmlns:a16="http://schemas.microsoft.com/office/drawing/2014/main" id="{5836B4F1-34F8-4C22-B22B-E952DC98BC96}"/>
              </a:ext>
            </a:extLst>
          </p:cNvPr>
          <p:cNvSpPr txBox="1"/>
          <p:nvPr/>
        </p:nvSpPr>
        <p:spPr>
          <a:xfrm>
            <a:off x="3995936" y="247561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Incluye F() y Aprendizajes el periodo anterior</a:t>
            </a:r>
            <a:endParaRPr lang="en-US" sz="2400" dirty="0">
              <a:latin typeface="Garamond" panose="02020404030301010803" pitchFamily="18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F9DD371-673A-45ED-8E8E-0F19FB109911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2102201"/>
            <a:ext cx="69985" cy="37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A3B87465-FF08-4FB9-B75D-A787D6A51008}"/>
                  </a:ext>
                </a:extLst>
              </p:cNvPr>
              <p:cNvSpPr/>
              <p:nvPr/>
            </p:nvSpPr>
            <p:spPr>
              <a:xfrm>
                <a:off x="1259632" y="3640027"/>
                <a:ext cx="576064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A3B87465-FF08-4FB9-B75D-A787D6A51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40027"/>
                <a:ext cx="5760640" cy="557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7">
                <a:extLst>
                  <a:ext uri="{FF2B5EF4-FFF2-40B4-BE49-F238E27FC236}">
                    <a16:creationId xmlns:a16="http://schemas.microsoft.com/office/drawing/2014/main" id="{112D4DA9-0E61-4886-9079-E8E0A902E2A2}"/>
                  </a:ext>
                </a:extLst>
              </p:cNvPr>
              <p:cNvSpPr/>
              <p:nvPr/>
            </p:nvSpPr>
            <p:spPr>
              <a:xfrm>
                <a:off x="1259632" y="4595552"/>
                <a:ext cx="5760640" cy="523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Rectangle 7">
                <a:extLst>
                  <a:ext uri="{FF2B5EF4-FFF2-40B4-BE49-F238E27FC236}">
                    <a16:creationId xmlns:a16="http://schemas.microsoft.com/office/drawing/2014/main" id="{112D4DA9-0E61-4886-9079-E8E0A902E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95552"/>
                <a:ext cx="5760640" cy="523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FAA4D9CA-AB77-475B-9474-F79EADDFF4C6}"/>
              </a:ext>
            </a:extLst>
          </p:cNvPr>
          <p:cNvSpPr/>
          <p:nvPr/>
        </p:nvSpPr>
        <p:spPr>
          <a:xfrm>
            <a:off x="3851920" y="3640027"/>
            <a:ext cx="574041" cy="6853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191AC8DA-7E28-4FC2-87D1-200FD6516754}"/>
                  </a:ext>
                </a:extLst>
              </p:cNvPr>
              <p:cNvSpPr/>
              <p:nvPr/>
            </p:nvSpPr>
            <p:spPr>
              <a:xfrm>
                <a:off x="1619672" y="5428946"/>
                <a:ext cx="7056784" cy="59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800" dirty="0"/>
                  <a:t>;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191AC8DA-7E28-4FC2-87D1-200FD6516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428946"/>
                <a:ext cx="7056784" cy="592342"/>
              </a:xfrm>
              <a:prstGeom prst="rect">
                <a:avLst/>
              </a:prstGeom>
              <a:blipFill>
                <a:blip r:embed="rId7"/>
                <a:stretch>
                  <a:fillRect t="-9278" b="-185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3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  <p:bldP spid="24" grpId="0"/>
      <p:bldP spid="25" grpId="0"/>
      <p:bldP spid="7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incentivos genera este estimador?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98072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Prepararse para la prueba, no necesariamente mejorar los aprendizajes. (IRT)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Inflación de resultados si agencia evaluadora no tiene solvencia técnica y autonomía política. </a:t>
            </a:r>
          </a:p>
          <a:p>
            <a:pPr marL="514350" indent="-514350">
              <a:buFontTx/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Copia, mercado de pruebas, colusión para hacer trampa, entre otros.</a:t>
            </a:r>
          </a:p>
          <a:p>
            <a:endParaRPr lang="es-MX" sz="3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podemos hacer?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7">
                <a:extLst>
                  <a:ext uri="{FF2B5EF4-FFF2-40B4-BE49-F238E27FC236}">
                    <a16:creationId xmlns:a16="http://schemas.microsoft.com/office/drawing/2014/main" id="{1079ABC9-3246-4349-A0B6-9B9CBBB41652}"/>
                  </a:ext>
                </a:extLst>
              </p:cNvPr>
              <p:cNvSpPr/>
              <p:nvPr/>
            </p:nvSpPr>
            <p:spPr>
              <a:xfrm>
                <a:off x="1259632" y="1589370"/>
                <a:ext cx="5760640" cy="523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{1…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7">
                <a:extLst>
                  <a:ext uri="{FF2B5EF4-FFF2-40B4-BE49-F238E27FC236}">
                    <a16:creationId xmlns:a16="http://schemas.microsoft.com/office/drawing/2014/main" id="{1079ABC9-3246-4349-A0B6-9B9CBBB41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89370"/>
                <a:ext cx="5760640" cy="5234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0FEFF3FF-72B9-447B-BF79-70D205BBA6D7}"/>
                  </a:ext>
                </a:extLst>
              </p:cNvPr>
              <p:cNvSpPr/>
              <p:nvPr/>
            </p:nvSpPr>
            <p:spPr>
              <a:xfrm>
                <a:off x="1259632" y="2257451"/>
                <a:ext cx="5760640" cy="523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{1…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0FEFF3FF-72B9-447B-BF79-70D205BBA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57451"/>
                <a:ext cx="5760640" cy="523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F620B22-772A-421C-9E36-DAFDA97D3AEE}"/>
              </a:ext>
            </a:extLst>
          </p:cNvPr>
          <p:cNvSpPr txBox="1"/>
          <p:nvPr/>
        </p:nvSpPr>
        <p:spPr>
          <a:xfrm>
            <a:off x="5580112" y="162043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Maestros y salones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D4B3E5-CA48-4ED8-96A1-FD651E31E4C3}"/>
              </a:ext>
            </a:extLst>
          </p:cNvPr>
          <p:cNvSpPr txBox="1"/>
          <p:nvPr/>
        </p:nvSpPr>
        <p:spPr>
          <a:xfrm>
            <a:off x="5580112" y="224725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Estudiantes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/>
              <p:nvPr/>
            </p:nvSpPr>
            <p:spPr>
              <a:xfrm>
                <a:off x="1412032" y="4201667"/>
                <a:ext cx="576064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2" y="4201667"/>
                <a:ext cx="5760640" cy="557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827584" y="337476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Función de producción del capital humano “a”: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D39CD963-F7A4-48B8-B22D-357E7A88DBFB}"/>
              </a:ext>
            </a:extLst>
          </p:cNvPr>
          <p:cNvSpPr/>
          <p:nvPr/>
        </p:nvSpPr>
        <p:spPr>
          <a:xfrm rot="16200000">
            <a:off x="4762719" y="4195783"/>
            <a:ext cx="347025" cy="1287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7C99092A-C4A1-4A22-8327-46E706FC2B8E}"/>
              </a:ext>
            </a:extLst>
          </p:cNvPr>
          <p:cNvSpPr txBox="1"/>
          <p:nvPr/>
        </p:nvSpPr>
        <p:spPr>
          <a:xfrm>
            <a:off x="2915816" y="508018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Esfuerzo de los maestros,</a:t>
            </a: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“t” colectivo, “e” individualizado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¿Qué podemos hacer?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/>
              <p:nvPr/>
            </p:nvSpPr>
            <p:spPr>
              <a:xfrm>
                <a:off x="1412032" y="1879642"/>
                <a:ext cx="576064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2" y="1879642"/>
                <a:ext cx="5760640" cy="557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827584" y="105273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Función de utilidad de los maestros: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4C5A29F6-229D-4633-A3B0-EC5A46FAC0E9}"/>
                  </a:ext>
                </a:extLst>
              </p:cNvPr>
              <p:cNvSpPr/>
              <p:nvPr/>
            </p:nvSpPr>
            <p:spPr>
              <a:xfrm>
                <a:off x="179512" y="3663178"/>
                <a:ext cx="8864181" cy="984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MX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26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s-MX" sz="2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MX" sz="2600" i="1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MX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4C5A29F6-229D-4633-A3B0-EC5A46FAC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63178"/>
                <a:ext cx="8864181" cy="984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">
            <a:extLst>
              <a:ext uri="{FF2B5EF4-FFF2-40B4-BE49-F238E27FC236}">
                <a16:creationId xmlns:a16="http://schemas.microsoft.com/office/drawing/2014/main" id="{05A7A9DC-5937-4214-8CC7-A217FF7340E5}"/>
              </a:ext>
            </a:extLst>
          </p:cNvPr>
          <p:cNvSpPr txBox="1"/>
          <p:nvPr/>
        </p:nvSpPr>
        <p:spPr>
          <a:xfrm>
            <a:off x="827584" y="28362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Función social: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14E15F61-D712-4D73-A5C9-A7504C452812}"/>
              </a:ext>
            </a:extLst>
          </p:cNvPr>
          <p:cNvSpPr/>
          <p:nvPr/>
        </p:nvSpPr>
        <p:spPr>
          <a:xfrm rot="16200000">
            <a:off x="4236583" y="3165591"/>
            <a:ext cx="598828" cy="30963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2A24D7BA-7BA0-42CC-8C66-824A283D6607}"/>
              </a:ext>
            </a:extLst>
          </p:cNvPr>
          <p:cNvSpPr txBox="1"/>
          <p:nvPr/>
        </p:nvSpPr>
        <p:spPr>
          <a:xfrm>
            <a:off x="3203849" y="49375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Capital Humano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D8926904-BBD9-4568-9C44-1D29125AC29B}"/>
              </a:ext>
            </a:extLst>
          </p:cNvPr>
          <p:cNvSpPr/>
          <p:nvPr/>
        </p:nvSpPr>
        <p:spPr>
          <a:xfrm rot="16200000">
            <a:off x="7327952" y="3540594"/>
            <a:ext cx="808527" cy="22879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7C9609AC-3BB2-4654-9102-458941696248}"/>
              </a:ext>
            </a:extLst>
          </p:cNvPr>
          <p:cNvSpPr txBox="1"/>
          <p:nvPr/>
        </p:nvSpPr>
        <p:spPr>
          <a:xfrm>
            <a:off x="7020271" y="5013176"/>
            <a:ext cx="163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Costo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04A623E-E615-4360-8D44-7EACE46E210E}"/>
              </a:ext>
            </a:extLst>
          </p:cNvPr>
          <p:cNvSpPr/>
          <p:nvPr/>
        </p:nvSpPr>
        <p:spPr>
          <a:xfrm>
            <a:off x="1691680" y="3861048"/>
            <a:ext cx="360040" cy="6625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EDE9694C-6B82-4A96-95DE-A955FEFB3206}"/>
              </a:ext>
            </a:extLst>
          </p:cNvPr>
          <p:cNvSpPr txBox="1"/>
          <p:nvPr/>
        </p:nvSpPr>
        <p:spPr>
          <a:xfrm>
            <a:off x="107504" y="46531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Valoración social 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 animBg="1"/>
      <p:bldP spid="19" grpId="0"/>
      <p:bldP spid="20" grpId="0" animBg="1"/>
      <p:bldP spid="21" grpId="0"/>
      <p:bldP spid="2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Alternativas de esquemas de incentivos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/>
              <p:nvPr/>
            </p:nvSpPr>
            <p:spPr>
              <a:xfrm>
                <a:off x="1259632" y="3553852"/>
                <a:ext cx="57606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53852"/>
                <a:ext cx="57606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827584" y="261629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Suponga que autoridad infiere “a” del resultado de una prueba estandarizada “s”: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/>
              <p:nvPr/>
            </p:nvSpPr>
            <p:spPr>
              <a:xfrm>
                <a:off x="827584" y="1629126"/>
                <a:ext cx="6048672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Esquema de incentivos I: </a:t>
                </a:r>
                <a14:m>
                  <m:oMath xmlns:m="http://schemas.openxmlformats.org/officeDocument/2006/math">
                    <m:r>
                      <a:rPr lang="es-MX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sSubSup>
                      <m:sSubSupPr>
                        <m:ctrlPr>
                          <a:rPr lang="es-MX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s-MX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𝒊𝒕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629126"/>
                <a:ext cx="6048672" cy="461921"/>
              </a:xfrm>
              <a:prstGeom prst="rect">
                <a:avLst/>
              </a:prstGeom>
              <a:blipFill>
                <a:blip r:embed="rId5"/>
                <a:stretch>
                  <a:fillRect l="-1613" t="-10526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53B0DAF1-7533-4C24-8C1B-39851E2DC708}"/>
                  </a:ext>
                </a:extLst>
              </p:cNvPr>
              <p:cNvSpPr txBox="1"/>
              <p:nvPr/>
            </p:nvSpPr>
            <p:spPr>
              <a:xfrm>
                <a:off x="827584" y="4326195"/>
                <a:ext cx="6840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Bajo este esquema estaría pagando por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MX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Garamond" panose="02020404030301010803" pitchFamily="18" charset="0"/>
                  </a:rPr>
                  <a:t> lo </a:t>
                </a:r>
                <a:r>
                  <a:rPr lang="en-US" sz="2400" dirty="0" err="1">
                    <a:latin typeface="Garamond" panose="02020404030301010803" pitchFamily="18" charset="0"/>
                  </a:rPr>
                  <a:t>cual</a:t>
                </a:r>
                <a:r>
                  <a:rPr lang="en-US" sz="2400" dirty="0">
                    <a:latin typeface="Garamond" panose="02020404030301010803" pitchFamily="18" charset="0"/>
                  </a:rPr>
                  <a:t> es </a:t>
                </a:r>
                <a:r>
                  <a:rPr lang="en-US" sz="2400" dirty="0" err="1">
                    <a:latin typeface="Garamond" panose="02020404030301010803" pitchFamily="18" charset="0"/>
                  </a:rPr>
                  <a:t>ineficiente</a:t>
                </a:r>
                <a:r>
                  <a:rPr lang="en-US" sz="24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53B0DAF1-7533-4C24-8C1B-39851E2D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26195"/>
                <a:ext cx="6840760" cy="830997"/>
              </a:xfrm>
              <a:prstGeom prst="rect">
                <a:avLst/>
              </a:prstGeom>
              <a:blipFill>
                <a:blip r:embed="rId6"/>
                <a:stretch>
                  <a:fillRect l="-1426" t="-5882" r="-357" b="-1617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8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Alternativas de esquemas de incentivos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/>
              <p:nvPr/>
            </p:nvSpPr>
            <p:spPr>
              <a:xfrm>
                <a:off x="1259632" y="2905454"/>
                <a:ext cx="5760640" cy="564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905454"/>
                <a:ext cx="5760640" cy="56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827584" y="196790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Suponga que autoridad conoce g(.) a través de una prueba estandarizada previa: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/>
              <p:nvPr/>
            </p:nvSpPr>
            <p:spPr>
              <a:xfrm>
                <a:off x="827584" y="980728"/>
                <a:ext cx="6048672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Esquema de incentivos II: </a:t>
                </a:r>
                <a14:m>
                  <m:oMath xmlns:m="http://schemas.openxmlformats.org/officeDocument/2006/math">
                    <m:r>
                      <a:rPr lang="es-MX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s-MX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s-MX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80728"/>
                <a:ext cx="6048672" cy="496674"/>
              </a:xfrm>
              <a:prstGeom prst="rect">
                <a:avLst/>
              </a:prstGeom>
              <a:blipFill>
                <a:blip r:embed="rId5"/>
                <a:stretch>
                  <a:fillRect l="-1613" t="-7407" b="-234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">
            <a:extLst>
              <a:ext uri="{FF2B5EF4-FFF2-40B4-BE49-F238E27FC236}">
                <a16:creationId xmlns:a16="http://schemas.microsoft.com/office/drawing/2014/main" id="{53B0DAF1-7533-4C24-8C1B-39851E2DC708}"/>
              </a:ext>
            </a:extLst>
          </p:cNvPr>
          <p:cNvSpPr txBox="1"/>
          <p:nvPr/>
        </p:nvSpPr>
        <p:spPr>
          <a:xfrm>
            <a:off x="812880" y="4470211"/>
            <a:ext cx="7647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Este esquema es similar a la estimación de </a:t>
            </a:r>
            <a:r>
              <a:rPr lang="es-MX" sz="2400" dirty="0" err="1">
                <a:latin typeface="Garamond" panose="02020404030301010803" pitchFamily="18" charset="0"/>
              </a:rPr>
              <a:t>Chetty</a:t>
            </a:r>
            <a:r>
              <a:rPr lang="es-MX" sz="2400" dirty="0">
                <a:latin typeface="Garamond" panose="02020404030301010803" pitchFamily="18" charset="0"/>
              </a:rPr>
              <a:t> et al (2014) y es un estimador insesgado del valor agregado del docente pero no aborda el problema de incentivos perversos. 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224A6BE5-77FA-4708-B2D3-748159AFB8AA}"/>
                  </a:ext>
                </a:extLst>
              </p:cNvPr>
              <p:cNvSpPr/>
              <p:nvPr/>
            </p:nvSpPr>
            <p:spPr>
              <a:xfrm>
                <a:off x="1259632" y="3573016"/>
                <a:ext cx="5760640" cy="633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MX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/>
                          </m:sSubSup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224A6BE5-77FA-4708-B2D3-748159AFB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73016"/>
                <a:ext cx="5760640" cy="633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Alternativas de esquemas de incentivos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/>
              <p:nvPr/>
            </p:nvSpPr>
            <p:spPr>
              <a:xfrm>
                <a:off x="935596" y="2020329"/>
                <a:ext cx="5760640" cy="1060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Sup>
                            <m:sSub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78CA6A91-7BE0-412F-BE84-B3C19C781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020329"/>
                <a:ext cx="5760640" cy="1060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827584" y="225593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En donde: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/>
              <p:nvPr/>
            </p:nvSpPr>
            <p:spPr>
              <a:xfrm>
                <a:off x="827584" y="1268760"/>
                <a:ext cx="6048672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Esquema de incentivos III: </a:t>
                </a:r>
                <a14:m>
                  <m:oMath xmlns:m="http://schemas.openxmlformats.org/officeDocument/2006/math">
                    <m:r>
                      <a:rPr lang="es-MX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MX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s-MX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68760"/>
                <a:ext cx="6048672" cy="461921"/>
              </a:xfrm>
              <a:prstGeom prst="rect">
                <a:avLst/>
              </a:prstGeom>
              <a:blipFill>
                <a:blip r:embed="rId5"/>
                <a:stretch>
                  <a:fillRect l="-1613" t="-10526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">
            <a:extLst>
              <a:ext uri="{FF2B5EF4-FFF2-40B4-BE49-F238E27FC236}">
                <a16:creationId xmlns:a16="http://schemas.microsoft.com/office/drawing/2014/main" id="{53B0DAF1-7533-4C24-8C1B-39851E2DC708}"/>
              </a:ext>
            </a:extLst>
          </p:cNvPr>
          <p:cNvSpPr txBox="1"/>
          <p:nvPr/>
        </p:nvSpPr>
        <p:spPr>
          <a:xfrm>
            <a:off x="827584" y="354597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En equilibrio: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FF8185E-3950-42CC-92BE-CF35625470DC}"/>
                  </a:ext>
                </a:extLst>
              </p:cNvPr>
              <p:cNvSpPr/>
              <p:nvPr/>
            </p:nvSpPr>
            <p:spPr>
              <a:xfrm>
                <a:off x="2914040" y="3489134"/>
                <a:ext cx="1718227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MX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FF8185E-3950-42CC-92BE-CF3562547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040" y="3489134"/>
                <a:ext cx="1718227" cy="5722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A18C8DD9-5606-49F9-BB14-75D7631F8629}"/>
                  </a:ext>
                </a:extLst>
              </p:cNvPr>
              <p:cNvSpPr/>
              <p:nvPr/>
            </p:nvSpPr>
            <p:spPr>
              <a:xfrm>
                <a:off x="3059832" y="4688586"/>
                <a:ext cx="1755545" cy="523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MX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A18C8DD9-5606-49F9-BB14-75D7631F8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88586"/>
                <a:ext cx="1755545" cy="5234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">
            <a:extLst>
              <a:ext uri="{FF2B5EF4-FFF2-40B4-BE49-F238E27FC236}">
                <a16:creationId xmlns:a16="http://schemas.microsoft.com/office/drawing/2014/main" id="{6EBF4388-F7EB-4D5D-B63F-E98119C5B904}"/>
              </a:ext>
            </a:extLst>
          </p:cNvPr>
          <p:cNvSpPr txBox="1"/>
          <p:nvPr/>
        </p:nvSpPr>
        <p:spPr>
          <a:xfrm>
            <a:off x="5076056" y="461422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No depende de g(), no hay ineficiencia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27C0CBCA-B5F2-47B2-9821-9C704D49BB16}"/>
              </a:ext>
            </a:extLst>
          </p:cNvPr>
          <p:cNvSpPr txBox="1"/>
          <p:nvPr/>
        </p:nvSpPr>
        <p:spPr>
          <a:xfrm>
            <a:off x="5076056" y="342900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Obtenemos resultado optimo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4" grpId="0"/>
      <p:bldP spid="2" grpId="0"/>
      <p:bldP spid="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Alternativas de esquemas de incentivos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827584" y="126868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Los resultados de las pruebas estandarizadas tienen que ser ortogonales a la media. Orden de prelación ordinal.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/>
              <p:nvPr/>
            </p:nvSpPr>
            <p:spPr>
              <a:xfrm>
                <a:off x="827584" y="836712"/>
                <a:ext cx="6048672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latin typeface="Garamond" panose="02020404030301010803" pitchFamily="18" charset="0"/>
                  </a:rPr>
                  <a:t>Esquema de incentivos III: </a:t>
                </a:r>
                <a14:m>
                  <m:oMath xmlns:m="http://schemas.openxmlformats.org/officeDocument/2006/math">
                    <m:r>
                      <a:rPr lang="es-MX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MX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s-MX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823F6A2D-825B-4D48-8129-EF1FF712D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6048672" cy="461921"/>
              </a:xfrm>
              <a:prstGeom prst="rect">
                <a:avLst/>
              </a:prstGeom>
              <a:blipFill>
                <a:blip r:embed="rId4"/>
                <a:stretch>
                  <a:fillRect l="-1613" t="-10526" b="-289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">
            <a:extLst>
              <a:ext uri="{FF2B5EF4-FFF2-40B4-BE49-F238E27FC236}">
                <a16:creationId xmlns:a16="http://schemas.microsoft.com/office/drawing/2014/main" id="{53B0DAF1-7533-4C24-8C1B-39851E2DC708}"/>
              </a:ext>
            </a:extLst>
          </p:cNvPr>
          <p:cNvSpPr txBox="1"/>
          <p:nvPr/>
        </p:nvSpPr>
        <p:spPr>
          <a:xfrm>
            <a:off x="852736" y="2444119"/>
            <a:ext cx="400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Los docentes maximizan: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55B90BF8-D013-4B45-BEB5-106FD88E4FCE}"/>
                  </a:ext>
                </a:extLst>
              </p:cNvPr>
              <p:cNvSpPr/>
              <p:nvPr/>
            </p:nvSpPr>
            <p:spPr>
              <a:xfrm>
                <a:off x="395536" y="2996952"/>
                <a:ext cx="8136904" cy="1710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MX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MX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s-MX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MX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MX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MX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MX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s-MX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s-MX" sz="2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MX" sz="2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600" i="1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𝑁𝑗</m:t>
                          </m:r>
                        </m:sub>
                      </m:sSub>
                      <m:r>
                        <a:rPr lang="es-MX" sz="2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MX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MX" sz="2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55B90BF8-D013-4B45-BEB5-106FD88E4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96952"/>
                <a:ext cx="8136904" cy="1710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brir llave 17">
            <a:extLst>
              <a:ext uri="{FF2B5EF4-FFF2-40B4-BE49-F238E27FC236}">
                <a16:creationId xmlns:a16="http://schemas.microsoft.com/office/drawing/2014/main" id="{07B9572F-1A45-4919-9C6B-2E5007F43DC4}"/>
              </a:ext>
            </a:extLst>
          </p:cNvPr>
          <p:cNvSpPr/>
          <p:nvPr/>
        </p:nvSpPr>
        <p:spPr>
          <a:xfrm rot="16200000">
            <a:off x="4253636" y="4123998"/>
            <a:ext cx="347025" cy="1287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A1581F8-93A5-43E2-9E73-BD66ECEBE2CC}"/>
              </a:ext>
            </a:extLst>
          </p:cNvPr>
          <p:cNvSpPr txBox="1"/>
          <p:nvPr/>
        </p:nvSpPr>
        <p:spPr>
          <a:xfrm>
            <a:off x="2411760" y="50434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Pago por ganar un “torneo” 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Alternativas de esquemas de incentivos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CC8B55E-B2EE-40C2-8EF3-F6953B4C1AE7}"/>
              </a:ext>
            </a:extLst>
          </p:cNvPr>
          <p:cNvSpPr txBox="1"/>
          <p:nvPr/>
        </p:nvSpPr>
        <p:spPr>
          <a:xfrm>
            <a:off x="251520" y="620769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Garamond" panose="02020404030301010803" pitchFamily="18" charset="0"/>
              </a:rPr>
              <a:t>Barlevy</a:t>
            </a:r>
            <a:r>
              <a:rPr lang="es-MX" sz="2400" dirty="0">
                <a:latin typeface="Garamond" panose="02020404030301010803" pitchFamily="18" charset="0"/>
              </a:rPr>
              <a:t> y Neal (2012)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B8E71471-D77B-4332-B334-043FBC944CD3}"/>
              </a:ext>
            </a:extLst>
          </p:cNvPr>
          <p:cNvSpPr txBox="1"/>
          <p:nvPr/>
        </p:nvSpPr>
        <p:spPr>
          <a:xfrm>
            <a:off x="1187624" y="1484784"/>
            <a:ext cx="6552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“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pays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eithin-comparison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percentiles scores,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elicits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MX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s-MX" sz="2600" dirty="0">
                <a:latin typeface="Garamond" panose="02020404030301010803" pitchFamily="18" charset="0"/>
              </a:rPr>
              <a:t>”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FD86A52-8B71-471A-ACA1-179E50CEFD7F}"/>
              </a:ext>
            </a:extLst>
          </p:cNvPr>
          <p:cNvSpPr txBox="1"/>
          <p:nvPr/>
        </p:nvSpPr>
        <p:spPr>
          <a:xfrm>
            <a:off x="1187624" y="3144450"/>
            <a:ext cx="65527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Lo anterior es cierto, inclusive en la presencia de:</a:t>
            </a:r>
          </a:p>
          <a:p>
            <a:endParaRPr lang="es-MX" sz="2600" dirty="0">
              <a:latin typeface="Garamond" panose="02020404030301010803" pitchFamily="18" charset="0"/>
            </a:endParaRPr>
          </a:p>
          <a:p>
            <a:pPr marL="514350" indent="-514350">
              <a:buAutoNum type="arabicParenR"/>
            </a:pPr>
            <a:r>
              <a:rPr lang="es-MX" sz="2600" dirty="0">
                <a:latin typeface="Garamond" panose="02020404030301010803" pitchFamily="18" charset="0"/>
              </a:rPr>
              <a:t>Efecto entre pares.</a:t>
            </a:r>
          </a:p>
          <a:p>
            <a:pPr marL="514350" indent="-514350">
              <a:buAutoNum type="arabicParenR"/>
            </a:pPr>
            <a:r>
              <a:rPr lang="es-MX" sz="2600" dirty="0">
                <a:latin typeface="Garamond" panose="02020404030301010803" pitchFamily="18" charset="0"/>
              </a:rPr>
              <a:t>Externalidades dentro del salón de clases.</a:t>
            </a:r>
          </a:p>
          <a:p>
            <a:pPr marL="514350" indent="-514350">
              <a:buAutoNum type="arabicParenR"/>
            </a:pPr>
            <a:r>
              <a:rPr lang="es-MX" sz="2600" dirty="0">
                <a:latin typeface="Garamond" panose="02020404030301010803" pitchFamily="18" charset="0"/>
              </a:rPr>
              <a:t>Diferencias en recursos entre salones de clases. </a:t>
            </a:r>
            <a:endParaRPr lang="en-US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Discusión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0389" y="1556792"/>
            <a:ext cx="7727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¿Podemos implementar un esquema así para México? ¿Cuáles serían las dificultades?</a:t>
            </a:r>
          </a:p>
          <a:p>
            <a:endParaRPr lang="es-MX" sz="3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¿Qué alternativas tenemos?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780928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El Servicio Profesional Docente</a:t>
            </a: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en México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/>
          <a:lstStyle/>
          <a:p>
            <a:r>
              <a:rPr lang="es-MX" sz="4200" dirty="0"/>
              <a:t>La Reforma Constitucional del 2013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39472" cy="4846776"/>
          </a:xfrm>
        </p:spPr>
        <p:txBody>
          <a:bodyPr/>
          <a:lstStyle/>
          <a:p>
            <a:endParaRPr lang="es-MX" dirty="0"/>
          </a:p>
          <a:p>
            <a:r>
              <a:rPr lang="es-MX" dirty="0">
                <a:hlinkClick r:id="rId2"/>
              </a:rPr>
              <a:t>El mérito como criterio de profesionalización docente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>
                <a:hlinkClick r:id="rId3"/>
              </a:rPr>
              <a:t>Autonomía al INEE</a:t>
            </a:r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Fortalecimiento de la autonomía escolar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509" y="1785331"/>
            <a:ext cx="2080422" cy="1305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968" y="5229200"/>
            <a:ext cx="1473504" cy="1459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07" y="3573016"/>
            <a:ext cx="1751626" cy="11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/>
          <a:lstStyle/>
          <a:p>
            <a:r>
              <a:rPr lang="es-MX" sz="4200" dirty="0"/>
              <a:t>Los 5 pilares del </a:t>
            </a:r>
            <a:r>
              <a:rPr lang="es-MX" sz="4200" dirty="0">
                <a:hlinkClick r:id="rId2"/>
              </a:rPr>
              <a:t>Nuevo Modelo</a:t>
            </a:r>
            <a:r>
              <a:rPr lang="es-MX" sz="4200" dirty="0"/>
              <a:t>, 2017</a:t>
            </a:r>
            <a:endParaRPr lang="en-US" sz="42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83568" y="1556792"/>
          <a:ext cx="770485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3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200" dirty="0"/>
              <a:t>Servicio Profesional Docente</a:t>
            </a:r>
            <a:endParaRPr lang="en-US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6306725"/>
              </p:ext>
            </p:extLst>
          </p:nvPr>
        </p:nvGraphicFramePr>
        <p:xfrm>
          <a:off x="955104" y="3206081"/>
          <a:ext cx="792041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Docentes /</a:t>
                      </a:r>
                    </a:p>
                    <a:p>
                      <a:r>
                        <a:rPr lang="es-MX" dirty="0"/>
                        <a:t>Técnico</a:t>
                      </a:r>
                      <a:r>
                        <a:rPr lang="es-MX" baseline="0" dirty="0"/>
                        <a:t> Docente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ATP /</a:t>
                      </a:r>
                    </a:p>
                    <a:p>
                      <a:r>
                        <a:rPr lang="es-MX" dirty="0"/>
                        <a:t>Tutor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Supervisor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hlinkClick r:id="rId4"/>
                        </a:rPr>
                        <a:t>Ingreso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Permanencia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9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hlinkClick r:id="rId5"/>
                        </a:rPr>
                        <a:t>Promoción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Desempeño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0200" y="2780928"/>
            <a:ext cx="64983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664966" y="4399910"/>
            <a:ext cx="2743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Evaluación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258272" y="4269095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258272" y="5589239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17488" y="5176528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923792" y="5172643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3258272" y="4725142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455186" y="5589238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217488" y="5589240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59" y="1628800"/>
            <a:ext cx="2409217" cy="1512168"/>
          </a:xfrm>
          <a:prstGeom prst="rect">
            <a:avLst/>
          </a:prstGeom>
        </p:spPr>
      </p:pic>
      <p:sp>
        <p:nvSpPr>
          <p:cNvPr id="18" name="5-Point Star 8"/>
          <p:cNvSpPr/>
          <p:nvPr/>
        </p:nvSpPr>
        <p:spPr>
          <a:xfrm>
            <a:off x="4923792" y="5589239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5-Point Star 8">
            <a:extLst>
              <a:ext uri="{FF2B5EF4-FFF2-40B4-BE49-F238E27FC236}">
                <a16:creationId xmlns:a16="http://schemas.microsoft.com/office/drawing/2014/main" id="{78A4F863-BF16-446A-B5D7-ECCE29AB992B}"/>
              </a:ext>
            </a:extLst>
          </p:cNvPr>
          <p:cNvSpPr/>
          <p:nvPr/>
        </p:nvSpPr>
        <p:spPr>
          <a:xfrm>
            <a:off x="6444208" y="5172643"/>
            <a:ext cx="216024" cy="16801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44" y="228600"/>
            <a:ext cx="8658544" cy="990600"/>
          </a:xfrm>
        </p:spPr>
        <p:txBody>
          <a:bodyPr/>
          <a:lstStyle/>
          <a:p>
            <a:pPr algn="ctr"/>
            <a:r>
              <a:rPr lang="es-MX" sz="3800" dirty="0"/>
              <a:t>Servicio Profesional Docente (nuevo ingreso)</a:t>
            </a:r>
            <a:endParaRPr lang="en-US" sz="3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34041"/>
            <a:ext cx="2409217" cy="15121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27784" y="220486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1916832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Carrera con una secuencia lógica y no sólo un filtro que separa a los aptos y no aptos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4293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Candidatos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313453" y="4261738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42210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4"/>
              </a:rPr>
              <a:t>Evaluación de Ingreso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Curved Left Arrow 26"/>
          <p:cNvSpPr/>
          <p:nvPr/>
        </p:nvSpPr>
        <p:spPr>
          <a:xfrm rot="5400000">
            <a:off x="1655349" y="3752710"/>
            <a:ext cx="649813" cy="2879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4077072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4499828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5796" y="53528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Horas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849819" y="4067780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2062" y="4016097"/>
            <a:ext cx="113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Inducción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(2 años)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417909" y="4077072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4016097"/>
            <a:ext cx="11360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5"/>
              </a:rPr>
              <a:t>Evaluación de Permanencia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0210" y="3501008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0210" y="3923764"/>
            <a:ext cx="6480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4423065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4845821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886428" y="3482992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0" name="Curved Left Arrow 39"/>
          <p:cNvSpPr/>
          <p:nvPr/>
        </p:nvSpPr>
        <p:spPr>
          <a:xfrm rot="5400000">
            <a:off x="3494748" y="2353377"/>
            <a:ext cx="1217858" cy="71260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08671" y="3482992"/>
            <a:ext cx="55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7941566" y="3915040"/>
            <a:ext cx="230834" cy="8773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02022" y="4201343"/>
            <a:ext cx="1150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Capacitación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7" y="5767878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Queda inhabilitado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4611924" y="4357354"/>
            <a:ext cx="399183" cy="8467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4328" y="4980312"/>
            <a:ext cx="102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6"/>
              </a:rPr>
              <a:t>Tutor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4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4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  <p:bldP spid="44" grpId="0"/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856984" cy="990600"/>
          </a:xfrm>
        </p:spPr>
        <p:txBody>
          <a:bodyPr/>
          <a:lstStyle/>
          <a:p>
            <a:pPr algn="ctr"/>
            <a:r>
              <a:rPr lang="es-MX" sz="3200" dirty="0"/>
              <a:t>Servicio Profesional Docente (docentes en servicio)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34041"/>
            <a:ext cx="2409217" cy="15121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27784" y="220486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1916832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Carrera con una secuencia lógica y no sólo un filtro que separa a los aptos y no aptos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41490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Docentes en servicio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313453" y="4261738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3" y="4221088"/>
            <a:ext cx="151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4"/>
              </a:rPr>
              <a:t>Evaluación de Desempeño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1880" y="3731079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1880" y="4153835"/>
            <a:ext cx="6480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7966" y="4653136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7966" y="5075892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158098" y="3713063"/>
            <a:ext cx="52224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0341" y="3713063"/>
            <a:ext cx="55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4172124" y="4145111"/>
            <a:ext cx="271946" cy="12587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3692" y="4633391"/>
            <a:ext cx="1150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5"/>
              </a:rPr>
              <a:t>Capacitación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16216" y="4725144"/>
            <a:ext cx="158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Puesto administrativo, no frente a grupo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Arrow: Left-Right 4"/>
          <p:cNvSpPr/>
          <p:nvPr/>
        </p:nvSpPr>
        <p:spPr>
          <a:xfrm>
            <a:off x="5076056" y="3713063"/>
            <a:ext cx="1728192" cy="9203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6703" y="3995772"/>
            <a:ext cx="10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 años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11681" y="3615407"/>
            <a:ext cx="151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6"/>
              </a:rPr>
              <a:t>Evaluación de Desempeño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4373692" y="5067875"/>
            <a:ext cx="702364" cy="44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6056" y="5110320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157192"/>
            <a:ext cx="62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 año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7" name="Arrow: Right 46"/>
          <p:cNvSpPr/>
          <p:nvPr/>
        </p:nvSpPr>
        <p:spPr>
          <a:xfrm>
            <a:off x="5741844" y="5067875"/>
            <a:ext cx="702364" cy="44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4208" y="5110320"/>
            <a:ext cx="6480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4128" y="5157192"/>
            <a:ext cx="62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 año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164288" y="5021657"/>
            <a:ext cx="251928" cy="4955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6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 animBg="1"/>
      <p:bldP spid="43" grpId="0"/>
      <p:bldP spid="44" grpId="0"/>
      <p:bldP spid="5" grpId="0" animBg="1"/>
      <p:bldP spid="6" grpId="0"/>
      <p:bldP spid="45" grpId="0"/>
      <p:bldP spid="8" grpId="0" animBg="1"/>
      <p:bldP spid="46" grpId="0" animBg="1"/>
      <p:bldP spid="9" grpId="0"/>
      <p:bldP spid="47" grpId="0" animBg="1"/>
      <p:bldP spid="48" grpId="0" animBg="1"/>
      <p:bldP spid="4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567982"/>
            <a:ext cx="831638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¿Qué ha pasado con la capacidad del sistema educativo para</a:t>
            </a:r>
            <a:r>
              <a:rPr kumimoji="0" lang="es-MX" sz="3500" b="1" i="0" u="none" strike="noStrike" kern="1200" cap="none" spc="0" normalizeH="0" baseline="0" noProof="0" dirty="0">
                <a:ln>
                  <a:noFill/>
                </a:ln>
                <a:solidFill>
                  <a:srgbClr val="F58636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 atraer buenos candidatos a la docencia</a:t>
            </a: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 antes y después del SPD?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Estrada (2018)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A66707-01E0-4C93-8467-2A4D7DD9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75764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0" y="5795726"/>
            <a:ext cx="87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¿Cómo medimos las habilidades cognitivas de los docentes antes y después del SPD?</a:t>
            </a:r>
            <a:endParaRPr lang="es-MX" sz="3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99066" y="1556792"/>
          <a:ext cx="3768081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27">
                  <a:extLst>
                    <a:ext uri="{9D8B030D-6E8A-4147-A177-3AD203B41FA5}">
                      <a16:colId xmlns:a16="http://schemas.microsoft.com/office/drawing/2014/main" val="3297138701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106985068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82774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CURP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AÑO DE ENTRADA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PRESENTÓ</a:t>
                      </a:r>
                      <a:r>
                        <a:rPr lang="es-MX" baseline="0" dirty="0"/>
                        <a:t> CONCURSO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0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2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3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9968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16016" y="980728"/>
            <a:ext cx="4283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Lista de docentes FONE, 2017</a:t>
            </a:r>
            <a:endParaRPr lang="en-US" sz="2600" dirty="0">
              <a:latin typeface="Garamond" panose="02020404030301010803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4530" y="1556792"/>
          <a:ext cx="3768081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27">
                  <a:extLst>
                    <a:ext uri="{9D8B030D-6E8A-4147-A177-3AD203B41FA5}">
                      <a16:colId xmlns:a16="http://schemas.microsoft.com/office/drawing/2014/main" val="3297138701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106985068"/>
                    </a:ext>
                  </a:extLst>
                </a:gridCol>
                <a:gridCol w="1256027">
                  <a:extLst>
                    <a:ext uri="{9D8B030D-6E8A-4147-A177-3AD203B41FA5}">
                      <a16:colId xmlns:a16="http://schemas.microsoft.com/office/drawing/2014/main" val="82774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PUNTAJE</a:t>
                      </a:r>
                      <a:r>
                        <a:rPr lang="es-MX" baseline="0" dirty="0"/>
                        <a:t> MATEMÁTICAS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PUNTAJE ESPAÑOL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CURP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0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2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3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9968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980728"/>
            <a:ext cx="3893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ENLACE EMS, 2008-12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000918" y="1556792"/>
            <a:ext cx="283050" cy="22322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0800000">
            <a:off x="4576982" y="1556792"/>
            <a:ext cx="283050" cy="22322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066794" cy="496855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407202" y="1108948"/>
            <a:ext cx="28894" cy="3328164"/>
          </a:xfrm>
          <a:prstGeom prst="line">
            <a:avLst/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ight Arrow 8"/>
          <p:cNvSpPr/>
          <p:nvPr/>
        </p:nvSpPr>
        <p:spPr>
          <a:xfrm>
            <a:off x="5508104" y="1124744"/>
            <a:ext cx="23762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Post </a:t>
            </a:r>
            <a:r>
              <a:rPr lang="en-US" b="1" dirty="0" err="1">
                <a:solidFill>
                  <a:schemeClr val="bg1"/>
                </a:solidFill>
              </a:rPr>
              <a:t>Reforma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" y="5575764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0" y="5795726"/>
            <a:ext cx="87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¿Cómo medimos las habilidades cognitivas de los docentes antes y después del SPD?</a:t>
            </a:r>
            <a:endParaRPr lang="es-MX" sz="3000" dirty="0"/>
          </a:p>
        </p:txBody>
      </p:sp>
      <p:sp>
        <p:nvSpPr>
          <p:cNvPr id="8" name="Rectangle 7"/>
          <p:cNvSpPr/>
          <p:nvPr/>
        </p:nvSpPr>
        <p:spPr>
          <a:xfrm>
            <a:off x="1259632" y="3501008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3755294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Los docentes en México tienen en promedio puntajes más altos en EMS que el resto de la población</a:t>
            </a:r>
            <a:endParaRPr lang="es-MX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6976" t="10370" r="26466" b="38836"/>
          <a:stretch/>
        </p:blipFill>
        <p:spPr>
          <a:xfrm>
            <a:off x="1115616" y="332656"/>
            <a:ext cx="6866471" cy="4933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836712"/>
            <a:ext cx="305983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Los “futuros” docentes tienen más habilidades cognitivas que el promedio que concluye EMS (+0.25 DE).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80112" y="1412776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Estadísticamente, hay un cambio significativo antes y después del 2014 cuando entra en vigor el SPD</a:t>
            </a:r>
            <a:endParaRPr lang="es-MX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5" y="132060"/>
            <a:ext cx="7268123" cy="524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836712"/>
            <a:ext cx="305983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Los docentes que entraron al sistema después del SPD, son relativamente más calificados. 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80112" y="1412776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Estadísticamente, hay un cambio significativo antes y después del 2014 cuando entra en vigor el SPD</a:t>
            </a:r>
            <a:endParaRPr lang="es-MX" sz="2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43608" y="932145"/>
          <a:ext cx="6696744" cy="454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11663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Percentil promedio en ENLACE EMS, de docentes que ingresaron antes y después de la Reforma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536" y="2567982"/>
            <a:ext cx="831638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s-MX" sz="3500" dirty="0">
                <a:solidFill>
                  <a:schemeClr val="bg1"/>
                </a:solidFill>
                <a:latin typeface="Gotham Extra Light" charset="0"/>
                <a:ea typeface="Gotham Extra Light" charset="0"/>
                <a:cs typeface="Gotham Extra Light" charset="0"/>
              </a:rPr>
              <a:t>¿Qué ha pasado con la capacidad del sistema educativo para</a:t>
            </a:r>
            <a:r>
              <a:rPr lang="es-MX" sz="3500" b="1" dirty="0">
                <a:solidFill>
                  <a:srgbClr val="F58636"/>
                </a:solidFill>
                <a:latin typeface="Gotham Extra Light" charset="0"/>
                <a:ea typeface="Gotham Extra Light" charset="0"/>
                <a:cs typeface="Gotham Extra Light" charset="0"/>
              </a:rPr>
              <a:t> atraer buenos candidatos a la docencia</a:t>
            </a:r>
            <a:r>
              <a:rPr lang="es-MX" sz="3500" dirty="0">
                <a:latin typeface="Gotham Extra Light" charset="0"/>
                <a:ea typeface="Gotham Extra Light" charset="0"/>
                <a:cs typeface="Gotham Extra Light" charset="0"/>
              </a:rPr>
              <a:t> </a:t>
            </a:r>
            <a:r>
              <a:rPr lang="es-MX" sz="3500" dirty="0">
                <a:solidFill>
                  <a:schemeClr val="bg1"/>
                </a:solidFill>
                <a:latin typeface="Gotham Extra Light" charset="0"/>
                <a:ea typeface="Gotham Extra Light" charset="0"/>
                <a:cs typeface="Gotham Extra Light" charset="0"/>
              </a:rPr>
              <a:t>antes y después de la Reforma?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3501008"/>
            <a:ext cx="0" cy="5760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4005064"/>
            <a:ext cx="2736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>
                <a:solidFill>
                  <a:srgbClr val="FF0000"/>
                </a:solidFill>
                <a:latin typeface="Gotham Extra Light" charset="0"/>
              </a:rPr>
              <a:t>y seleccionar</a:t>
            </a:r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70E334-F057-48F1-87B6-74F57915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" y="5602272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800" dirty="0">
                <a:solidFill>
                  <a:schemeClr val="bg1"/>
                </a:solidFill>
              </a:rPr>
              <a:t>La idoneidad del concurso de oposición se correlaciona claramente con los puntajes de ENLACE EMS</a:t>
            </a:r>
            <a:endParaRPr lang="es-MX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" y="44624"/>
            <a:ext cx="7596336" cy="54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567982"/>
            <a:ext cx="831638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¿Qué tan punitivo ha sido el SPD?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Fernández (2019)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0F9848-5F6D-4804-8AB5-59E421EA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25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Fernández (2019)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41B27-1C89-4163-9341-401971A8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980728"/>
            <a:ext cx="9001125" cy="47625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6406B1-C1E2-4859-BCCF-774FD65F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9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9303-A055-487A-9C79-186A7841E3B6}"/>
              </a:ext>
            </a:extLst>
          </p:cNvPr>
          <p:cNvSpPr txBox="1"/>
          <p:nvPr/>
        </p:nvSpPr>
        <p:spPr>
          <a:xfrm>
            <a:off x="395536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 y Fernández (2019)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643BA-04AF-498F-A3B6-E6C2CB87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357312"/>
            <a:ext cx="9096375" cy="41433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EC0EE29-0E03-491A-9AE2-5CEFBB43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7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339" y="1052736"/>
            <a:ext cx="831638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Extra Light" charset="0"/>
                <a:ea typeface="Gotham Extra Light" charset="0"/>
                <a:cs typeface="Gotham Extra Light" charset="0"/>
              </a:rPr>
              <a:t>¿Porqué falló la Reforma de Peña (CCC)?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161CC5C-DAD2-45E6-8723-1A840FDD0FDA}"/>
              </a:ext>
            </a:extLst>
          </p:cNvPr>
          <p:cNvSpPr/>
          <p:nvPr/>
        </p:nvSpPr>
        <p:spPr>
          <a:xfrm>
            <a:off x="1043608" y="1916832"/>
            <a:ext cx="3378200" cy="3492500"/>
          </a:xfrm>
          <a:prstGeom prst="donut">
            <a:avLst>
              <a:gd name="adj" fmla="val 118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73221-244C-4AEF-9387-0F048DC2BD62}"/>
              </a:ext>
            </a:extLst>
          </p:cNvPr>
          <p:cNvSpPr txBox="1"/>
          <p:nvPr/>
        </p:nvSpPr>
        <p:spPr>
          <a:xfrm>
            <a:off x="1523496" y="2970584"/>
            <a:ext cx="2418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70C0"/>
                </a:solidFill>
              </a:rPr>
              <a:t>Coaliciones </a:t>
            </a:r>
          </a:p>
          <a:p>
            <a:pPr algn="ctr"/>
            <a:r>
              <a:rPr lang="es-MX" sz="2800" b="1" dirty="0">
                <a:solidFill>
                  <a:srgbClr val="0070C0"/>
                </a:solidFill>
              </a:rPr>
              <a:t>e</a:t>
            </a:r>
          </a:p>
          <a:p>
            <a:pPr algn="ctr"/>
            <a:r>
              <a:rPr lang="es-MX" sz="2800" b="1" dirty="0">
                <a:solidFill>
                  <a:srgbClr val="0070C0"/>
                </a:solidFill>
              </a:rPr>
              <a:t>incentivos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7F01A-2034-4084-9003-95A30E52C3E0}"/>
              </a:ext>
            </a:extLst>
          </p:cNvPr>
          <p:cNvSpPr txBox="1"/>
          <p:nvPr/>
        </p:nvSpPr>
        <p:spPr>
          <a:xfrm>
            <a:off x="2591780" y="568095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Continuidad</a:t>
            </a:r>
            <a:endParaRPr lang="en-US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351FB2F-2E47-4566-A818-547A94426C0F}"/>
              </a:ext>
            </a:extLst>
          </p:cNvPr>
          <p:cNvSpPr/>
          <p:nvPr/>
        </p:nvSpPr>
        <p:spPr>
          <a:xfrm>
            <a:off x="4722192" y="1916832"/>
            <a:ext cx="3378200" cy="3492500"/>
          </a:xfrm>
          <a:prstGeom prst="donut">
            <a:avLst>
              <a:gd name="adj" fmla="val 1183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5F21C-0351-47EA-9BB1-BD67FE076892}"/>
              </a:ext>
            </a:extLst>
          </p:cNvPr>
          <p:cNvSpPr/>
          <p:nvPr/>
        </p:nvSpPr>
        <p:spPr>
          <a:xfrm>
            <a:off x="4895091" y="2954582"/>
            <a:ext cx="31071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600" b="1" dirty="0">
                <a:solidFill>
                  <a:srgbClr val="5F9127"/>
                </a:solidFill>
              </a:rPr>
              <a:t>Comunicación</a:t>
            </a:r>
          </a:p>
          <a:p>
            <a:pPr lvl="0" algn="ctr"/>
            <a:r>
              <a:rPr lang="es-MX" sz="2600" b="1" dirty="0">
                <a:solidFill>
                  <a:srgbClr val="5F9127"/>
                </a:solidFill>
              </a:rPr>
              <a:t>y</a:t>
            </a:r>
          </a:p>
          <a:p>
            <a:pPr lvl="0" algn="ctr"/>
            <a:r>
              <a:rPr lang="es-MX" sz="2600" b="1" dirty="0">
                <a:solidFill>
                  <a:srgbClr val="5F9127"/>
                </a:solidFill>
              </a:rPr>
              <a:t>legitimidad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1C0E722-F2A3-4DA9-A1BC-32F55D63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" grpId="0"/>
      <p:bldP spid="14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Discusión Final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772469" y="1556792"/>
            <a:ext cx="7727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¿Cuáles son las lecciones de la reforma de Peña? </a:t>
            </a:r>
          </a:p>
          <a:p>
            <a:endParaRPr lang="es-MX" sz="3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Ya desaprovechamos la oportunidad, ahora ¿qué podemos hacer para mejorar el insumo educativo más importante?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41630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9A747-3D90-4BD5-BDD6-7670B3001641}"/>
              </a:ext>
            </a:extLst>
          </p:cNvPr>
          <p:cNvSpPr/>
          <p:nvPr/>
        </p:nvSpPr>
        <p:spPr>
          <a:xfrm rot="3382922">
            <a:off x="4228432" y="2214663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0973D7-0E68-4174-AD16-79B482EF36BB}"/>
              </a:ext>
            </a:extLst>
          </p:cNvPr>
          <p:cNvSpPr/>
          <p:nvPr/>
        </p:nvSpPr>
        <p:spPr>
          <a:xfrm rot="2564868">
            <a:off x="2051646" y="4179298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AC08EA4-C01E-4FC4-8CC4-429DFD1A534D}"/>
              </a:ext>
            </a:extLst>
          </p:cNvPr>
          <p:cNvSpPr/>
          <p:nvPr/>
        </p:nvSpPr>
        <p:spPr>
          <a:xfrm rot="8269068">
            <a:off x="2015225" y="2069014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5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carrera docente</a:t>
            </a:r>
            <a:endParaRPr lang="en-US" sz="3000" dirty="0">
              <a:latin typeface="Garamond" panose="020204040303010108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E87838-EC96-4F3D-9246-0CA42B7ED39F}"/>
              </a:ext>
            </a:extLst>
          </p:cNvPr>
          <p:cNvCxnSpPr/>
          <p:nvPr/>
        </p:nvCxnSpPr>
        <p:spPr>
          <a:xfrm>
            <a:off x="272955" y="2570666"/>
            <a:ext cx="849309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B221E9-8F18-4CFD-9BFD-CFAF9B5BFF0B}"/>
              </a:ext>
            </a:extLst>
          </p:cNvPr>
          <p:cNvCxnSpPr/>
          <p:nvPr/>
        </p:nvCxnSpPr>
        <p:spPr>
          <a:xfrm>
            <a:off x="272955" y="2570666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342D59-336D-4BA2-9FBE-3E204F0CAD3D}"/>
              </a:ext>
            </a:extLst>
          </p:cNvPr>
          <p:cNvSpPr txBox="1"/>
          <p:nvPr/>
        </p:nvSpPr>
        <p:spPr>
          <a:xfrm>
            <a:off x="1" y="2993746"/>
            <a:ext cx="90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Salida EMS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FF997F-D88F-4C38-B4E3-F46BC210C247}"/>
              </a:ext>
            </a:extLst>
          </p:cNvPr>
          <p:cNvCxnSpPr/>
          <p:nvPr/>
        </p:nvCxnSpPr>
        <p:spPr>
          <a:xfrm>
            <a:off x="8766048" y="2586586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7D9253-FDA3-4A6E-AD4F-2B55CF0ED4EF}"/>
              </a:ext>
            </a:extLst>
          </p:cNvPr>
          <p:cNvSpPr txBox="1"/>
          <p:nvPr/>
        </p:nvSpPr>
        <p:spPr>
          <a:xfrm>
            <a:off x="8245525" y="2993745"/>
            <a:ext cx="90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Edad</a:t>
            </a:r>
          </a:p>
          <a:p>
            <a:r>
              <a:rPr lang="es-MX" dirty="0"/>
              <a:t>Retiro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CF281-359A-4C98-981D-E7C113853D67}"/>
              </a:ext>
            </a:extLst>
          </p:cNvPr>
          <p:cNvCxnSpPr/>
          <p:nvPr/>
        </p:nvCxnSpPr>
        <p:spPr>
          <a:xfrm>
            <a:off x="1619672" y="2586586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4F9D22-8A2B-4BFE-A9C7-0082CB446DAC}"/>
              </a:ext>
            </a:extLst>
          </p:cNvPr>
          <p:cNvSpPr txBox="1"/>
          <p:nvPr/>
        </p:nvSpPr>
        <p:spPr>
          <a:xfrm>
            <a:off x="793013" y="3009666"/>
            <a:ext cx="16187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Regulación de los </a:t>
            </a:r>
            <a:r>
              <a:rPr lang="es-MX" dirty="0" err="1"/>
              <a:t>IFDs</a:t>
            </a:r>
            <a:r>
              <a:rPr lang="es-MX" dirty="0"/>
              <a:t>: criterios de ingreso y egreso</a:t>
            </a:r>
          </a:p>
          <a:p>
            <a:pPr algn="ctr"/>
            <a:r>
              <a:rPr lang="es-MX" dirty="0"/>
              <a:t>(¿incentivos?)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5A64F-A630-4158-8852-878403234916}"/>
              </a:ext>
            </a:extLst>
          </p:cNvPr>
          <p:cNvSpPr txBox="1"/>
          <p:nvPr/>
        </p:nvSpPr>
        <p:spPr>
          <a:xfrm>
            <a:off x="1241947" y="1210402"/>
            <a:ext cx="19516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Selección a la Carrera Docente en base al mérito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98B6A6-9B6D-409A-AF55-02C548E96EB1}"/>
              </a:ext>
            </a:extLst>
          </p:cNvPr>
          <p:cNvCxnSpPr/>
          <p:nvPr/>
        </p:nvCxnSpPr>
        <p:spPr>
          <a:xfrm>
            <a:off x="2215515" y="2138474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705393-45C4-47B1-8670-F82D3966EB81}"/>
              </a:ext>
            </a:extLst>
          </p:cNvPr>
          <p:cNvCxnSpPr/>
          <p:nvPr/>
        </p:nvCxnSpPr>
        <p:spPr>
          <a:xfrm>
            <a:off x="3293707" y="2588858"/>
            <a:ext cx="0" cy="423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21F0B5-C604-4789-9CC0-18E814CDD134}"/>
              </a:ext>
            </a:extLst>
          </p:cNvPr>
          <p:cNvSpPr txBox="1"/>
          <p:nvPr/>
        </p:nvSpPr>
        <p:spPr>
          <a:xfrm>
            <a:off x="2470244" y="3011938"/>
            <a:ext cx="16650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Periodo de prueba (2 o 3 años)</a:t>
            </a:r>
            <a:endParaRPr lang="en-US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F64BF9A-2DFC-4892-87F3-4F9263145F80}"/>
              </a:ext>
            </a:extLst>
          </p:cNvPr>
          <p:cNvSpPr/>
          <p:nvPr/>
        </p:nvSpPr>
        <p:spPr>
          <a:xfrm rot="5400000">
            <a:off x="5974464" y="290496"/>
            <a:ext cx="431864" cy="41102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3A84722D-B9DD-4F39-BA50-B916C4275EFC}"/>
              </a:ext>
            </a:extLst>
          </p:cNvPr>
          <p:cNvSpPr/>
          <p:nvPr/>
        </p:nvSpPr>
        <p:spPr>
          <a:xfrm rot="16200000">
            <a:off x="5976736" y="784096"/>
            <a:ext cx="431864" cy="41102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DEBCCE-4BE0-44C1-A0E2-DC91F56F10A3}"/>
              </a:ext>
            </a:extLst>
          </p:cNvPr>
          <p:cNvSpPr txBox="1"/>
          <p:nvPr/>
        </p:nvSpPr>
        <p:spPr>
          <a:xfrm>
            <a:off x="5371531" y="1196752"/>
            <a:ext cx="16377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Evaluación y Formación continua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EDC7E-5F6A-4845-9E5C-FAE96224946F}"/>
              </a:ext>
            </a:extLst>
          </p:cNvPr>
          <p:cNvSpPr txBox="1"/>
          <p:nvPr/>
        </p:nvSpPr>
        <p:spPr>
          <a:xfrm>
            <a:off x="5373803" y="3055832"/>
            <a:ext cx="16377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Creación de incentivos para la mejora continua</a:t>
            </a:r>
            <a:endParaRPr lang="en-US" dirty="0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4066DCC6-74E6-4132-A824-FA35659BCDC9}"/>
              </a:ext>
            </a:extLst>
          </p:cNvPr>
          <p:cNvSpPr/>
          <p:nvPr/>
        </p:nvSpPr>
        <p:spPr>
          <a:xfrm rot="16200000">
            <a:off x="4303570" y="694712"/>
            <a:ext cx="431864" cy="8493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B7D63-F819-4509-9CCE-C66318EB1779}"/>
              </a:ext>
            </a:extLst>
          </p:cNvPr>
          <p:cNvSpPr txBox="1"/>
          <p:nvPr/>
        </p:nvSpPr>
        <p:spPr>
          <a:xfrm>
            <a:off x="245661" y="5253007"/>
            <a:ext cx="853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/>
              <a:t>Definición de un referente normativo “¿</a:t>
            </a:r>
            <a:r>
              <a:rPr lang="es-MX" i="1" dirty="0"/>
              <a:t>qué docente queremos</a:t>
            </a:r>
            <a:r>
              <a:rPr lang="es-MX" dirty="0"/>
              <a:t>?”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Sistema de monitoreo y evaluación transparente y con solidez técnica.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Reglas claras y con coercitividad legal “</a:t>
            </a:r>
            <a:r>
              <a:rPr lang="es-MX" i="1" dirty="0"/>
              <a:t>Ley de profesionalización de la carrera docente</a:t>
            </a:r>
            <a:r>
              <a:rPr lang="es-MX" dirty="0"/>
              <a:t>” </a:t>
            </a:r>
            <a:endParaRPr lang="en-US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02E2222-939E-45E3-9DA4-65F6AF1D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DD78072-8F09-4595-B993-7A1AE25DBD6F}"/>
              </a:ext>
            </a:extLst>
          </p:cNvPr>
          <p:cNvSpPr/>
          <p:nvPr/>
        </p:nvSpPr>
        <p:spPr>
          <a:xfrm rot="7823973">
            <a:off x="1962467" y="2019202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6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s-MX" sz="3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Mejorando la docencia II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Docentes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251520" y="1905506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¿Es buena idea evaluar a los docente en base a los aprendizajes de los alumnos? 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El Servicio Profesional Docente (SPD) en México. </a:t>
            </a:r>
          </a:p>
          <a:p>
            <a:endParaRPr lang="es-MX" sz="3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7B6372C-22A3-4928-B631-CA2BC8F8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FC5DA2E-FDCE-4B63-9AB9-63EACF4EB212}"/>
              </a:ext>
            </a:extLst>
          </p:cNvPr>
          <p:cNvSpPr txBox="1"/>
          <p:nvPr/>
        </p:nvSpPr>
        <p:spPr>
          <a:xfrm>
            <a:off x="1259632" y="5373216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Carlos Mancera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4383CA-8A3F-4472-9650-0F4EBF493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3684899" cy="36724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B274F8-CDDE-4E9B-AD94-7C6B2366B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12776"/>
            <a:ext cx="4491441" cy="311599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B72DF05-1068-4780-87F2-4C4DFFCFDB78}"/>
              </a:ext>
            </a:extLst>
          </p:cNvPr>
          <p:cNvSpPr txBox="1"/>
          <p:nvPr/>
        </p:nvSpPr>
        <p:spPr>
          <a:xfrm>
            <a:off x="5449487" y="5373216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Sylvia Schmelkes</a:t>
            </a:r>
          </a:p>
        </p:txBody>
      </p:sp>
    </p:spTree>
    <p:extLst>
      <p:ext uri="{BB962C8B-B14F-4D97-AF65-F5344CB8AC3E}">
        <p14:creationId xmlns:p14="http://schemas.microsoft.com/office/powerpoint/2010/main" val="1666236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medi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écnico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50637</TotalTime>
  <Words>1248</Words>
  <Application>Microsoft Office PowerPoint</Application>
  <PresentationFormat>Presentación en pantalla (4:3)</PresentationFormat>
  <Paragraphs>241</Paragraphs>
  <Slides>40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Garamond</vt:lpstr>
      <vt:lpstr>Gotham Extra Light</vt:lpstr>
      <vt:lpstr>Times New Roman</vt:lpstr>
      <vt:lpstr>Tw Cen MT</vt:lpstr>
      <vt:lpstr>Wingdings</vt:lpstr>
      <vt:lpstr>Wingdings 2</vt:lpstr>
      <vt:lpstr>Office Theme</vt:lpstr>
      <vt:lpstr>Intermedio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Reforma Constitucional del 2013</vt:lpstr>
      <vt:lpstr>Los 5 pilares del Nuevo Modelo, 2017</vt:lpstr>
      <vt:lpstr>Servicio Profesional Docente</vt:lpstr>
      <vt:lpstr>Servicio Profesional Docente (nuevo ingreso)</vt:lpstr>
      <vt:lpstr>Servicio Profesional Docente (docentes en servicio)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916</cp:revision>
  <cp:lastPrinted>2016-01-18T19:10:27Z</cp:lastPrinted>
  <dcterms:created xsi:type="dcterms:W3CDTF">2009-09-02T12:48:55Z</dcterms:created>
  <dcterms:modified xsi:type="dcterms:W3CDTF">2020-04-29T04:56:14Z</dcterms:modified>
</cp:coreProperties>
</file>