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6"/>
  </p:notesMasterIdLst>
  <p:handoutMasterIdLst>
    <p:handoutMasterId r:id="rId37"/>
  </p:handoutMasterIdLst>
  <p:sldIdLst>
    <p:sldId id="997" r:id="rId2"/>
    <p:sldId id="576" r:id="rId3"/>
    <p:sldId id="1027" r:id="rId4"/>
    <p:sldId id="1029" r:id="rId5"/>
    <p:sldId id="1046" r:id="rId6"/>
    <p:sldId id="1030" r:id="rId7"/>
    <p:sldId id="986" r:id="rId8"/>
    <p:sldId id="1047" r:id="rId9"/>
    <p:sldId id="919" r:id="rId10"/>
    <p:sldId id="1048" r:id="rId11"/>
    <p:sldId id="1049" r:id="rId12"/>
    <p:sldId id="1050" r:id="rId13"/>
    <p:sldId id="955" r:id="rId14"/>
    <p:sldId id="1051" r:id="rId15"/>
    <p:sldId id="1052" r:id="rId16"/>
    <p:sldId id="1053" r:id="rId17"/>
    <p:sldId id="1054" r:id="rId18"/>
    <p:sldId id="1056" r:id="rId19"/>
    <p:sldId id="1055" r:id="rId20"/>
    <p:sldId id="1057" r:id="rId21"/>
    <p:sldId id="1058" r:id="rId22"/>
    <p:sldId id="1059" r:id="rId23"/>
    <p:sldId id="1060" r:id="rId24"/>
    <p:sldId id="1061" r:id="rId25"/>
    <p:sldId id="573" r:id="rId26"/>
    <p:sldId id="1032" r:id="rId27"/>
    <p:sldId id="1065" r:id="rId28"/>
    <p:sldId id="1062" r:id="rId29"/>
    <p:sldId id="1063" r:id="rId30"/>
    <p:sldId id="1064" r:id="rId31"/>
    <p:sldId id="1066" r:id="rId32"/>
    <p:sldId id="1067" r:id="rId33"/>
    <p:sldId id="949" r:id="rId34"/>
    <p:sldId id="485" r:id="rId35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629"/>
    <a:srgbClr val="A69032"/>
    <a:srgbClr val="99CCFF"/>
    <a:srgbClr val="F3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9" autoAdjust="0"/>
    <p:restoredTop sz="94660"/>
  </p:normalViewPr>
  <p:slideViewPr>
    <p:cSldViewPr>
      <p:cViewPr varScale="1">
        <p:scale>
          <a:sx n="75" d="100"/>
          <a:sy n="75" d="100"/>
        </p:scale>
        <p:origin x="53" y="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259DA5D8-F3D9-499A-A279-A1CB42C6995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5ACFE807-092F-4A84-908C-47C03722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5D4BC31A-24CF-47DA-A3F1-4C18524C4684}" type="datetimeFigureOut">
              <a:rPr lang="es-ES" smtClean="0"/>
              <a:pPr/>
              <a:t>05/05/2020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0" rIns="92301" bIns="4615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2301" tIns="46150" rIns="92301" bIns="4615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3E99C811-E121-49EB-B867-CA7DBCDB7A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555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9C811-E121-49EB-B867-CA7DBCDB7AE3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826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03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2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31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8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2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47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57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6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9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6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39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38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06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65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12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68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75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93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46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2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59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67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58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90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52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4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3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8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3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0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2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7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9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8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34422" y="4328646"/>
            <a:ext cx="20254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u="sng" dirty="0">
                <a:solidFill>
                  <a:srgbClr val="0000FF"/>
                </a:solidFill>
              </a:rPr>
              <a:t>@</a:t>
            </a:r>
            <a:r>
              <a:rPr lang="en-US" sz="2100" u="sng" dirty="0" err="1">
                <a:solidFill>
                  <a:srgbClr val="0000FF"/>
                </a:solidFill>
              </a:rPr>
              <a:t>rafadehoyos</a:t>
            </a:r>
            <a:endParaRPr lang="en-US" sz="19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82802"/>
            <a:ext cx="502370" cy="514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3490714"/>
            <a:ext cx="210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tx2"/>
                </a:solidFill>
              </a:rPr>
              <a:t>Rafael de Hoyos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F02BE-B9E8-424E-9100-F4456365A919}"/>
              </a:ext>
            </a:extLst>
          </p:cNvPr>
          <p:cNvSpPr txBox="1"/>
          <p:nvPr/>
        </p:nvSpPr>
        <p:spPr>
          <a:xfrm>
            <a:off x="4211960" y="548680"/>
            <a:ext cx="44131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Garamond" panose="02020404030301010803" pitchFamily="18" charset="0"/>
              </a:rPr>
              <a:t>Economía de la Educación</a:t>
            </a:r>
          </a:p>
          <a:p>
            <a:pPr algn="ctr"/>
            <a:endParaRPr lang="es-MX" sz="3600" dirty="0">
              <a:latin typeface="Garamond" panose="02020404030301010803" pitchFamily="18" charset="0"/>
            </a:endParaRPr>
          </a:p>
          <a:p>
            <a:pPr algn="ctr"/>
            <a:r>
              <a:rPr lang="es-MX" sz="2400" dirty="0">
                <a:latin typeface="Garamond" panose="02020404030301010803" pitchFamily="18" charset="0"/>
              </a:rPr>
              <a:t>Clase 13: Medición de habilidades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B0213-DEDF-474F-AD23-B3CE531B3A39}"/>
              </a:ext>
            </a:extLst>
          </p:cNvPr>
          <p:cNvSpPr txBox="1"/>
          <p:nvPr/>
        </p:nvSpPr>
        <p:spPr>
          <a:xfrm>
            <a:off x="628702" y="5805264"/>
            <a:ext cx="5910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Garamond" panose="02020404030301010803" pitchFamily="18" charset="0"/>
              </a:rPr>
              <a:t>Maestría en Economía Aplicada, ITAM, Primavera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5C0913-22F3-41C6-A58B-73A10EFE8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7034"/>
            <a:ext cx="3466030" cy="376401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84FE83E-049A-4619-B79B-98F3E1A94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975" y="5664711"/>
            <a:ext cx="18573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Medición de las habilidades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87DEA6-4AF4-4544-98CE-BF65CA183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C4BCC550-BBB0-4516-9451-CC78B5E8D403}"/>
              </a:ext>
            </a:extLst>
          </p:cNvPr>
          <p:cNvSpPr txBox="1"/>
          <p:nvPr/>
        </p:nvSpPr>
        <p:spPr>
          <a:xfrm>
            <a:off x="381993" y="213285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Habilidades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4" name="Abrir llave 3">
            <a:extLst>
              <a:ext uri="{FF2B5EF4-FFF2-40B4-BE49-F238E27FC236}">
                <a16:creationId xmlns:a16="http://schemas.microsoft.com/office/drawing/2014/main" id="{BA343376-20AB-40C7-9B4C-9367A649B930}"/>
              </a:ext>
            </a:extLst>
          </p:cNvPr>
          <p:cNvSpPr/>
          <p:nvPr/>
        </p:nvSpPr>
        <p:spPr>
          <a:xfrm>
            <a:off x="2123728" y="1124744"/>
            <a:ext cx="1008112" cy="25202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1A0C0DB2-C71C-432A-A7DC-4CCF3295CB51}"/>
              </a:ext>
            </a:extLst>
          </p:cNvPr>
          <p:cNvSpPr txBox="1"/>
          <p:nvPr/>
        </p:nvSpPr>
        <p:spPr>
          <a:xfrm>
            <a:off x="2843808" y="1412776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Pruebas estandarizadas (A)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Pruebas de inteligencia (IQ)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Calificaciones curriculares (C) 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D3D02074-C0F2-4356-8F58-C25634DF673D}"/>
              </a:ext>
            </a:extLst>
          </p:cNvPr>
          <p:cNvSpPr txBox="1"/>
          <p:nvPr/>
        </p:nvSpPr>
        <p:spPr>
          <a:xfrm>
            <a:off x="2915816" y="386104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0&lt;&lt; </a:t>
            </a:r>
            <a:r>
              <a:rPr lang="es-MX" sz="2400" dirty="0" err="1">
                <a:latin typeface="Garamond" panose="02020404030301010803" pitchFamily="18" charset="0"/>
              </a:rPr>
              <a:t>Corr</a:t>
            </a:r>
            <a:r>
              <a:rPr lang="es-MX" sz="2400" dirty="0">
                <a:latin typeface="Garamond" panose="02020404030301010803" pitchFamily="18" charset="0"/>
              </a:rPr>
              <a:t> (A, IQ, C) &lt; 1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2BB9807B-0603-4227-A3C2-B950DEABF8D7}"/>
              </a:ext>
            </a:extLst>
          </p:cNvPr>
          <p:cNvSpPr txBox="1"/>
          <p:nvPr/>
        </p:nvSpPr>
        <p:spPr>
          <a:xfrm>
            <a:off x="381993" y="534359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Psicología</a:t>
            </a:r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27247FE7-CDE8-41C3-AA43-6F6B693F8BA5}"/>
              </a:ext>
            </a:extLst>
          </p:cNvPr>
          <p:cNvSpPr/>
          <p:nvPr/>
        </p:nvSpPr>
        <p:spPr>
          <a:xfrm>
            <a:off x="2123728" y="4653136"/>
            <a:ext cx="1008112" cy="19442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5378E11A-A7DD-4AC2-89A6-01BA77FAB361}"/>
              </a:ext>
            </a:extLst>
          </p:cNvPr>
          <p:cNvSpPr txBox="1"/>
          <p:nvPr/>
        </p:nvSpPr>
        <p:spPr>
          <a:xfrm>
            <a:off x="2843808" y="4653136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IQ: </a:t>
            </a:r>
            <a:r>
              <a:rPr lang="es-MX" sz="2400" b="1" dirty="0">
                <a:latin typeface="Garamond" panose="02020404030301010803" pitchFamily="18" charset="0"/>
              </a:rPr>
              <a:t>inteligencia fluida</a:t>
            </a:r>
            <a:r>
              <a:rPr lang="es-MX" sz="2400" dirty="0">
                <a:latin typeface="Garamond" panose="02020404030301010803" pitchFamily="18" charset="0"/>
              </a:rPr>
              <a:t>, velocidad de aprendizaje.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A: </a:t>
            </a:r>
            <a:r>
              <a:rPr lang="es-MX" sz="2400" b="1" dirty="0">
                <a:latin typeface="Garamond" panose="02020404030301010803" pitchFamily="18" charset="0"/>
              </a:rPr>
              <a:t>inteligencia cristalizada</a:t>
            </a:r>
            <a:r>
              <a:rPr lang="es-MX" sz="2400" dirty="0">
                <a:latin typeface="Garamond" panose="02020404030301010803" pitchFamily="18" charset="0"/>
              </a:rPr>
              <a:t>, conocimientos adquiridos.</a:t>
            </a:r>
            <a:endParaRPr lang="es-MX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1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Las habilidades y resultados de largo plazo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87DEA6-4AF4-4544-98CE-BF65CA183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C4BCC550-BBB0-4516-9451-CC78B5E8D403}"/>
              </a:ext>
            </a:extLst>
          </p:cNvPr>
          <p:cNvSpPr txBox="1"/>
          <p:nvPr/>
        </p:nvSpPr>
        <p:spPr>
          <a:xfrm>
            <a:off x="107504" y="249289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Habilidades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1A0C0DB2-C71C-432A-A7DC-4CCF3295CB51}"/>
              </a:ext>
            </a:extLst>
          </p:cNvPr>
          <p:cNvSpPr txBox="1"/>
          <p:nvPr/>
        </p:nvSpPr>
        <p:spPr>
          <a:xfrm>
            <a:off x="2569319" y="1772816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Trayectorias educativas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Resultados laborales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“Agencia” 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03A9D4C0-D0DE-4678-80D0-893014733ED3}"/>
              </a:ext>
            </a:extLst>
          </p:cNvPr>
          <p:cNvSpPr/>
          <p:nvPr/>
        </p:nvSpPr>
        <p:spPr>
          <a:xfrm rot="10800000">
            <a:off x="5809679" y="1484784"/>
            <a:ext cx="1008112" cy="25202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9B6B502E-1C30-4557-AFE5-72A57F59B761}"/>
              </a:ext>
            </a:extLst>
          </p:cNvPr>
          <p:cNvSpPr txBox="1"/>
          <p:nvPr/>
        </p:nvSpPr>
        <p:spPr>
          <a:xfrm>
            <a:off x="6996191" y="220486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Alta correlación pero bajo poder explicativo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28FF7E20-6C00-40A0-AB35-050F242BC049}"/>
              </a:ext>
            </a:extLst>
          </p:cNvPr>
          <p:cNvSpPr/>
          <p:nvPr/>
        </p:nvSpPr>
        <p:spPr>
          <a:xfrm>
            <a:off x="1619672" y="2429014"/>
            <a:ext cx="877639" cy="639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0EAD1D13-B2FB-4F32-BC02-F05F27835511}"/>
              </a:ext>
            </a:extLst>
          </p:cNvPr>
          <p:cNvSpPr/>
          <p:nvPr/>
        </p:nvSpPr>
        <p:spPr>
          <a:xfrm rot="16200000">
            <a:off x="4355976" y="-35510"/>
            <a:ext cx="504056" cy="87129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0675104-1075-4BF0-8FB0-5079189DF914}"/>
              </a:ext>
            </a:extLst>
          </p:cNvPr>
          <p:cNvSpPr txBox="1"/>
          <p:nvPr/>
        </p:nvSpPr>
        <p:spPr>
          <a:xfrm>
            <a:off x="3001366" y="4923529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Rasgos de Personalidad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3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5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Las habilidades y resultados de largo plazo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87DEA6-4AF4-4544-98CE-BF65CA183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1A0C0DB2-C71C-432A-A7DC-4CCF3295CB51}"/>
              </a:ext>
            </a:extLst>
          </p:cNvPr>
          <p:cNvSpPr txBox="1"/>
          <p:nvPr/>
        </p:nvSpPr>
        <p:spPr>
          <a:xfrm>
            <a:off x="3329963" y="1098609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Responsabilidad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Apertura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Extraversión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Amabilidad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Estabilidad emocional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03A9D4C0-D0DE-4678-80D0-893014733ED3}"/>
              </a:ext>
            </a:extLst>
          </p:cNvPr>
          <p:cNvSpPr/>
          <p:nvPr/>
        </p:nvSpPr>
        <p:spPr>
          <a:xfrm>
            <a:off x="2234784" y="980728"/>
            <a:ext cx="1095179" cy="36724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0675104-1075-4BF0-8FB0-5079189DF914}"/>
              </a:ext>
            </a:extLst>
          </p:cNvPr>
          <p:cNvSpPr txBox="1"/>
          <p:nvPr/>
        </p:nvSpPr>
        <p:spPr>
          <a:xfrm>
            <a:off x="179512" y="2391271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Rasgos de Personalidad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66B7897C-AE25-4C59-8FB4-04EEC01FDB6B}"/>
              </a:ext>
            </a:extLst>
          </p:cNvPr>
          <p:cNvSpPr txBox="1"/>
          <p:nvPr/>
        </p:nvSpPr>
        <p:spPr>
          <a:xfrm>
            <a:off x="197810" y="5325015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latin typeface="Garamond" panose="02020404030301010803" pitchFamily="18" charset="0"/>
              </a:rPr>
              <a:t>Estos rasgos se manifiestan a través de pensamientos, sentimientos y comportamientos. Para medirlos es necesario inferirlos a partir del desempeño en tareas específicas.</a:t>
            </a:r>
          </a:p>
        </p:txBody>
      </p:sp>
    </p:spTree>
    <p:extLst>
      <p:ext uri="{BB962C8B-B14F-4D97-AF65-F5344CB8AC3E}">
        <p14:creationId xmlns:p14="http://schemas.microsoft.com/office/powerpoint/2010/main" val="12357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28298" y="104322"/>
            <a:ext cx="7712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 dificultad para medir los rasgos de personalidad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B1D31814-0C5C-40A6-AA1A-1607336B9F25}"/>
              </a:ext>
            </a:extLst>
          </p:cNvPr>
          <p:cNvSpPr txBox="1"/>
          <p:nvPr/>
        </p:nvSpPr>
        <p:spPr>
          <a:xfrm>
            <a:off x="957805" y="2876743"/>
            <a:ext cx="12241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Tarea 1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D90060E2-CAC2-4FBE-A3F5-C202C7CA44C3}"/>
              </a:ext>
            </a:extLst>
          </p:cNvPr>
          <p:cNvSpPr txBox="1"/>
          <p:nvPr/>
        </p:nvSpPr>
        <p:spPr>
          <a:xfrm>
            <a:off x="3838125" y="2895327"/>
            <a:ext cx="12241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Tarea 2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0252436A-A3E9-4B36-8659-C1B1FA415EFB}"/>
              </a:ext>
            </a:extLst>
          </p:cNvPr>
          <p:cNvSpPr txBox="1"/>
          <p:nvPr/>
        </p:nvSpPr>
        <p:spPr>
          <a:xfrm>
            <a:off x="6574429" y="2895327"/>
            <a:ext cx="12241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Tarea 3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822E4623-9A29-4F78-ADC8-F52FB67FE298}"/>
              </a:ext>
            </a:extLst>
          </p:cNvPr>
          <p:cNvSpPr/>
          <p:nvPr/>
        </p:nvSpPr>
        <p:spPr>
          <a:xfrm>
            <a:off x="1245837" y="1340768"/>
            <a:ext cx="2232248" cy="639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2C1C062B-CD31-48FF-92DE-9CF3792B7C97}"/>
              </a:ext>
            </a:extLst>
          </p:cNvPr>
          <p:cNvSpPr txBox="1"/>
          <p:nvPr/>
        </p:nvSpPr>
        <p:spPr>
          <a:xfrm>
            <a:off x="1605877" y="1429908"/>
            <a:ext cx="1563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Incentivos</a:t>
            </a:r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F2FE4C8D-49D3-498C-B52D-47F2A44AA810}"/>
              </a:ext>
            </a:extLst>
          </p:cNvPr>
          <p:cNvSpPr/>
          <p:nvPr/>
        </p:nvSpPr>
        <p:spPr>
          <a:xfrm>
            <a:off x="4702221" y="1340768"/>
            <a:ext cx="2232248" cy="639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BA385A1B-0F0D-4895-AC10-F1E2EAEA1932}"/>
              </a:ext>
            </a:extLst>
          </p:cNvPr>
          <p:cNvSpPr txBox="1"/>
          <p:nvPr/>
        </p:nvSpPr>
        <p:spPr>
          <a:xfrm>
            <a:off x="5062261" y="1429908"/>
            <a:ext cx="1563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Esfuerzo</a:t>
            </a:r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3D7D2D1-515F-4B24-81F1-B585F6612DDA}"/>
              </a:ext>
            </a:extLst>
          </p:cNvPr>
          <p:cNvSpPr/>
          <p:nvPr/>
        </p:nvSpPr>
        <p:spPr>
          <a:xfrm>
            <a:off x="467544" y="5228562"/>
            <a:ext cx="1432621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BEF9AB4D-8405-40DE-B9E4-4AEABC4648FD}"/>
              </a:ext>
            </a:extLst>
          </p:cNvPr>
          <p:cNvSpPr/>
          <p:nvPr/>
        </p:nvSpPr>
        <p:spPr>
          <a:xfrm>
            <a:off x="2072094" y="5228562"/>
            <a:ext cx="1432621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01910357-4591-42CB-9B67-47AF2F815853}"/>
              </a:ext>
            </a:extLst>
          </p:cNvPr>
          <p:cNvSpPr/>
          <p:nvPr/>
        </p:nvSpPr>
        <p:spPr>
          <a:xfrm>
            <a:off x="3676644" y="5229200"/>
            <a:ext cx="1432621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B8A8C00A-4DAA-4BB1-A351-8EF707CF176C}"/>
              </a:ext>
            </a:extLst>
          </p:cNvPr>
          <p:cNvSpPr/>
          <p:nvPr/>
        </p:nvSpPr>
        <p:spPr>
          <a:xfrm>
            <a:off x="5289272" y="5228562"/>
            <a:ext cx="1432621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423CE3D-7DA0-453E-964D-72E87AD32AD3}"/>
              </a:ext>
            </a:extLst>
          </p:cNvPr>
          <p:cNvSpPr/>
          <p:nvPr/>
        </p:nvSpPr>
        <p:spPr>
          <a:xfrm>
            <a:off x="6893822" y="5228565"/>
            <a:ext cx="1432621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0E85618B-6A34-4402-A019-EA5F3E89ECC3}"/>
              </a:ext>
            </a:extLst>
          </p:cNvPr>
          <p:cNvSpPr txBox="1"/>
          <p:nvPr/>
        </p:nvSpPr>
        <p:spPr>
          <a:xfrm>
            <a:off x="467544" y="5393773"/>
            <a:ext cx="14245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Rasgo 1</a:t>
            </a:r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730CA2CE-7B3E-4EF1-9222-CD2B88E16EFA}"/>
              </a:ext>
            </a:extLst>
          </p:cNvPr>
          <p:cNvSpPr txBox="1"/>
          <p:nvPr/>
        </p:nvSpPr>
        <p:spPr>
          <a:xfrm>
            <a:off x="2095885" y="5393772"/>
            <a:ext cx="14245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Rasgo 2</a:t>
            </a:r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060E0A18-C3F2-4A8E-93BA-FF3337EAD5C8}"/>
              </a:ext>
            </a:extLst>
          </p:cNvPr>
          <p:cNvSpPr txBox="1"/>
          <p:nvPr/>
        </p:nvSpPr>
        <p:spPr>
          <a:xfrm>
            <a:off x="5304985" y="5392713"/>
            <a:ext cx="14245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Rasgo 4</a:t>
            </a:r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5" name="TextBox 2">
            <a:extLst>
              <a:ext uri="{FF2B5EF4-FFF2-40B4-BE49-F238E27FC236}">
                <a16:creationId xmlns:a16="http://schemas.microsoft.com/office/drawing/2014/main" id="{154FF246-A306-4CA0-AAC0-7AFCF90FCDC2}"/>
              </a:ext>
            </a:extLst>
          </p:cNvPr>
          <p:cNvSpPr txBox="1"/>
          <p:nvPr/>
        </p:nvSpPr>
        <p:spPr>
          <a:xfrm>
            <a:off x="3618818" y="5392713"/>
            <a:ext cx="14245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Rasgo 3</a:t>
            </a:r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6" name="TextBox 2">
            <a:extLst>
              <a:ext uri="{FF2B5EF4-FFF2-40B4-BE49-F238E27FC236}">
                <a16:creationId xmlns:a16="http://schemas.microsoft.com/office/drawing/2014/main" id="{FAC9B703-9B04-4E40-9AA5-872E25CD9055}"/>
              </a:ext>
            </a:extLst>
          </p:cNvPr>
          <p:cNvSpPr txBox="1"/>
          <p:nvPr/>
        </p:nvSpPr>
        <p:spPr>
          <a:xfrm>
            <a:off x="6897860" y="5393772"/>
            <a:ext cx="14245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Rasgo 5</a:t>
            </a:r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855D8A8F-C659-40C1-A8D9-F2CD12233334}"/>
              </a:ext>
            </a:extLst>
          </p:cNvPr>
          <p:cNvSpPr/>
          <p:nvPr/>
        </p:nvSpPr>
        <p:spPr>
          <a:xfrm>
            <a:off x="3622102" y="1429908"/>
            <a:ext cx="1008112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04E7-EF1B-44FC-B247-C2185C5669E1}"/>
              </a:ext>
            </a:extLst>
          </p:cNvPr>
          <p:cNvCxnSpPr>
            <a:stCxn id="26" idx="4"/>
          </p:cNvCxnSpPr>
          <p:nvPr/>
        </p:nvCxnSpPr>
        <p:spPr>
          <a:xfrm flipH="1">
            <a:off x="1461861" y="1980714"/>
            <a:ext cx="4356484" cy="896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4720AC86-FB2C-41A8-8AD9-88EE541F1EF8}"/>
              </a:ext>
            </a:extLst>
          </p:cNvPr>
          <p:cNvCxnSpPr>
            <a:stCxn id="26" idx="4"/>
            <a:endCxn id="18" idx="0"/>
          </p:cNvCxnSpPr>
          <p:nvPr/>
        </p:nvCxnSpPr>
        <p:spPr>
          <a:xfrm flipH="1">
            <a:off x="4450193" y="1980714"/>
            <a:ext cx="1368152" cy="914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504B07E2-1A40-42B3-A6CF-6788284D89BB}"/>
              </a:ext>
            </a:extLst>
          </p:cNvPr>
          <p:cNvCxnSpPr>
            <a:cxnSpLocks/>
            <a:stCxn id="26" idx="4"/>
            <a:endCxn id="24" idx="0"/>
          </p:cNvCxnSpPr>
          <p:nvPr/>
        </p:nvCxnSpPr>
        <p:spPr>
          <a:xfrm>
            <a:off x="5818345" y="1980714"/>
            <a:ext cx="1368152" cy="914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2">
            <a:extLst>
              <a:ext uri="{FF2B5EF4-FFF2-40B4-BE49-F238E27FC236}">
                <a16:creationId xmlns:a16="http://schemas.microsoft.com/office/drawing/2014/main" id="{BA84C533-2E2D-4C9E-8D09-04233231770E}"/>
              </a:ext>
            </a:extLst>
          </p:cNvPr>
          <p:cNvSpPr txBox="1"/>
          <p:nvPr/>
        </p:nvSpPr>
        <p:spPr>
          <a:xfrm>
            <a:off x="2187927" y="4036078"/>
            <a:ext cx="397605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>
                <a:latin typeface="Garamond" panose="02020404030301010803" pitchFamily="18" charset="0"/>
              </a:rPr>
              <a:t>Mapeo de Tareas a Rasgos</a:t>
            </a:r>
          </a:p>
        </p:txBody>
      </p:sp>
      <p:sp>
        <p:nvSpPr>
          <p:cNvPr id="42" name="Cerrar llave 41">
            <a:extLst>
              <a:ext uri="{FF2B5EF4-FFF2-40B4-BE49-F238E27FC236}">
                <a16:creationId xmlns:a16="http://schemas.microsoft.com/office/drawing/2014/main" id="{2A299CA0-EBE1-42AD-A169-5D8D648E909A}"/>
              </a:ext>
            </a:extLst>
          </p:cNvPr>
          <p:cNvSpPr/>
          <p:nvPr/>
        </p:nvSpPr>
        <p:spPr>
          <a:xfrm rot="5400000">
            <a:off x="4225087" y="185563"/>
            <a:ext cx="333786" cy="69847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Cerrar llave 42">
            <a:extLst>
              <a:ext uri="{FF2B5EF4-FFF2-40B4-BE49-F238E27FC236}">
                <a16:creationId xmlns:a16="http://schemas.microsoft.com/office/drawing/2014/main" id="{F22DCD71-086B-49AB-A2A9-5E69FE1D7806}"/>
              </a:ext>
            </a:extLst>
          </p:cNvPr>
          <p:cNvSpPr/>
          <p:nvPr/>
        </p:nvSpPr>
        <p:spPr>
          <a:xfrm rot="16200000">
            <a:off x="4193667" y="1010911"/>
            <a:ext cx="396627" cy="77048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763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26" grpId="0" animBg="1"/>
      <p:bldP spid="27" grpId="0"/>
      <p:bldP spid="4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5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28298" y="104322"/>
            <a:ext cx="7712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 dificultad para medir los rasgos de personalidad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39" name="TextBox 2">
            <a:extLst>
              <a:ext uri="{FF2B5EF4-FFF2-40B4-BE49-F238E27FC236}">
                <a16:creationId xmlns:a16="http://schemas.microsoft.com/office/drawing/2014/main" id="{6DC41432-4B34-4D41-A0D0-EC18A6DC4FC0}"/>
              </a:ext>
            </a:extLst>
          </p:cNvPr>
          <p:cNvSpPr txBox="1"/>
          <p:nvPr/>
        </p:nvSpPr>
        <p:spPr>
          <a:xfrm>
            <a:off x="395536" y="2204864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Garamond" panose="02020404030301010803" pitchFamily="18" charset="0"/>
              </a:rPr>
              <a:t>¿Son permanentes estos rasgos de personalidad?</a:t>
            </a:r>
          </a:p>
          <a:p>
            <a:pPr algn="just"/>
            <a:endParaRPr lang="es-MX" sz="2400" dirty="0">
              <a:latin typeface="Garamond" panose="02020404030301010803" pitchFamily="18" charset="0"/>
            </a:endParaRPr>
          </a:p>
          <a:p>
            <a:pPr algn="just"/>
            <a:r>
              <a:rPr lang="es-MX" sz="2400" dirty="0">
                <a:latin typeface="Garamond" panose="02020404030301010803" pitchFamily="18" charset="0"/>
              </a:rPr>
              <a:t>Los rasgos cambian con el tiempo, pero entre el 40% y el 60% de los rasgos son hereditarios. Hay una proporción de los rasgos que se mantienen en el tiempo, pero son, hasta cierto punto, maleables. </a:t>
            </a:r>
          </a:p>
        </p:txBody>
      </p:sp>
    </p:spTree>
    <p:extLst>
      <p:ext uri="{BB962C8B-B14F-4D97-AF65-F5344CB8AC3E}">
        <p14:creationId xmlns:p14="http://schemas.microsoft.com/office/powerpoint/2010/main" val="125067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28298" y="104322"/>
            <a:ext cx="7712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Los rasgos de personalidad tienen poder predictivo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2D9ADE8-C5F0-4C4A-9875-FFA46239C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124744"/>
            <a:ext cx="6524625" cy="3038475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4598933E-2330-4F92-A5AE-944AABB72CC7}"/>
              </a:ext>
            </a:extLst>
          </p:cNvPr>
          <p:cNvSpPr txBox="1"/>
          <p:nvPr/>
        </p:nvSpPr>
        <p:spPr>
          <a:xfrm>
            <a:off x="611560" y="4437112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Garamond" panose="02020404030301010803" pitchFamily="18" charset="0"/>
              </a:rPr>
              <a:t>¿Pero correlación no es causalidad, hay un efecto causal de los rasgos de personalidad a indicadores de bienestar de largo plazo?</a:t>
            </a:r>
          </a:p>
          <a:p>
            <a:pPr algn="just"/>
            <a:endParaRPr lang="es-MX" sz="2400" dirty="0">
              <a:latin typeface="Garamond" panose="02020404030301010803" pitchFamily="18" charset="0"/>
            </a:endParaRPr>
          </a:p>
          <a:p>
            <a:pPr algn="just"/>
            <a:r>
              <a:rPr lang="es-MX" sz="2400" dirty="0">
                <a:latin typeface="Garamond" panose="02020404030301010803" pitchFamily="18" charset="0"/>
              </a:rPr>
              <a:t>¿Cómo identificar este efecto dado que no se pueden llevar a cabo diseños experimentales para dotar a un grupo con cierto rasgo? </a:t>
            </a:r>
          </a:p>
        </p:txBody>
      </p:sp>
    </p:spTree>
    <p:extLst>
      <p:ext uri="{BB962C8B-B14F-4D97-AF65-F5344CB8AC3E}">
        <p14:creationId xmlns:p14="http://schemas.microsoft.com/office/powerpoint/2010/main" val="146960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516" y="44624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Heckman</a:t>
            </a:r>
            <a:r>
              <a:rPr lang="es-MX" i="1" dirty="0">
                <a:latin typeface="Garamond" panose="02020404030301010803" pitchFamily="18" charset="0"/>
              </a:rPr>
              <a:t> and </a:t>
            </a:r>
            <a:r>
              <a:rPr lang="es-MX" i="1" dirty="0" err="1">
                <a:latin typeface="Garamond" panose="02020404030301010803" pitchFamily="18" charset="0"/>
              </a:rPr>
              <a:t>Kautz</a:t>
            </a:r>
            <a:r>
              <a:rPr lang="es-MX" i="1" dirty="0">
                <a:latin typeface="Garamond" panose="02020404030301010803" pitchFamily="18" charset="0"/>
              </a:rPr>
              <a:t> (2012)</a:t>
            </a:r>
            <a:endParaRPr lang="en-US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/>
              <p:nvPr/>
            </p:nvSpPr>
            <p:spPr>
              <a:xfrm>
                <a:off x="1747056" y="1340768"/>
                <a:ext cx="5616624" cy="593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056" y="1340768"/>
                <a:ext cx="5616624" cy="5932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4486878B-EEA7-4F44-896F-3FB9F57084BD}"/>
                  </a:ext>
                </a:extLst>
              </p:cNvPr>
              <p:cNvSpPr/>
              <p:nvPr/>
            </p:nvSpPr>
            <p:spPr>
              <a:xfrm>
                <a:off x="1547664" y="2257708"/>
                <a:ext cx="11354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4486878B-EEA7-4F44-896F-3FB9F5708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257708"/>
                <a:ext cx="1135495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6">
            <a:extLst>
              <a:ext uri="{FF2B5EF4-FFF2-40B4-BE49-F238E27FC236}">
                <a16:creationId xmlns:a16="http://schemas.microsoft.com/office/drawing/2014/main" id="{55843158-9D37-4624-A6AC-0EBBEBE8DD15}"/>
              </a:ext>
            </a:extLst>
          </p:cNvPr>
          <p:cNvSpPr txBox="1"/>
          <p:nvPr/>
        </p:nvSpPr>
        <p:spPr>
          <a:xfrm>
            <a:off x="2615569" y="2297943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Resultado en la tarea “a”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C874A4F5-A3F8-4DB2-8625-BA6584AD2B82}"/>
                  </a:ext>
                </a:extLst>
              </p:cNvPr>
              <p:cNvSpPr/>
              <p:nvPr/>
            </p:nvSpPr>
            <p:spPr>
              <a:xfrm>
                <a:off x="1547665" y="2890391"/>
                <a:ext cx="10679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s-MX" sz="2800" dirty="0"/>
                  <a:t>=</a:t>
                </a:r>
              </a:p>
            </p:txBody>
          </p:sp>
        </mc:Choice>
        <mc:Fallback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C874A4F5-A3F8-4DB2-8625-BA6584AD2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5" y="2890391"/>
                <a:ext cx="1067904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6">
            <a:extLst>
              <a:ext uri="{FF2B5EF4-FFF2-40B4-BE49-F238E27FC236}">
                <a16:creationId xmlns:a16="http://schemas.microsoft.com/office/drawing/2014/main" id="{689DCFE6-502E-428C-B6D7-41BA5B9FFF82}"/>
              </a:ext>
            </a:extLst>
          </p:cNvPr>
          <p:cNvSpPr txBox="1"/>
          <p:nvPr/>
        </p:nvSpPr>
        <p:spPr>
          <a:xfrm>
            <a:off x="2626412" y="2929516"/>
            <a:ext cx="597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Habilidades cognitivas en tarea “a”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3B9274DB-973F-4D18-9221-AA2B901F2CF9}"/>
                  </a:ext>
                </a:extLst>
              </p:cNvPr>
              <p:cNvSpPr/>
              <p:nvPr/>
            </p:nvSpPr>
            <p:spPr>
              <a:xfrm>
                <a:off x="1547664" y="3538463"/>
                <a:ext cx="12241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s-MX" sz="2800" dirty="0"/>
                  <a:t>=</a:t>
                </a:r>
              </a:p>
            </p:txBody>
          </p:sp>
        </mc:Choice>
        <mc:Fallback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3B9274DB-973F-4D18-9221-AA2B901F2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538463"/>
                <a:ext cx="1224136" cy="523220"/>
              </a:xfrm>
              <a:prstGeom prst="rect">
                <a:avLst/>
              </a:prstGeom>
              <a:blipFill>
                <a:blip r:embed="rId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6">
            <a:extLst>
              <a:ext uri="{FF2B5EF4-FFF2-40B4-BE49-F238E27FC236}">
                <a16:creationId xmlns:a16="http://schemas.microsoft.com/office/drawing/2014/main" id="{E24A0787-D894-4CC4-BC21-9EE590C2FC3E}"/>
              </a:ext>
            </a:extLst>
          </p:cNvPr>
          <p:cNvSpPr txBox="1"/>
          <p:nvPr/>
        </p:nvSpPr>
        <p:spPr>
          <a:xfrm>
            <a:off x="2615568" y="3544092"/>
            <a:ext cx="512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Rasgos de personalidad en tarea “a”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467544" y="104322"/>
            <a:ext cx="7272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Evidencia Causal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938985FA-081A-407B-88C4-AD7F7C5C2FB3}"/>
                  </a:ext>
                </a:extLst>
              </p:cNvPr>
              <p:cNvSpPr/>
              <p:nvPr/>
            </p:nvSpPr>
            <p:spPr>
              <a:xfrm>
                <a:off x="1553768" y="4149525"/>
                <a:ext cx="12241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s-MX" sz="2800" dirty="0"/>
                  <a:t>=</a:t>
                </a:r>
              </a:p>
            </p:txBody>
          </p:sp>
        </mc:Choice>
        <mc:Fallback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938985FA-081A-407B-88C4-AD7F7C5C2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768" y="4149525"/>
                <a:ext cx="1224136" cy="523220"/>
              </a:xfrm>
              <a:prstGeom prst="rect">
                <a:avLst/>
              </a:prstGeom>
              <a:blipFill>
                <a:blip r:embed="rId8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6">
            <a:extLst>
              <a:ext uri="{FF2B5EF4-FFF2-40B4-BE49-F238E27FC236}">
                <a16:creationId xmlns:a16="http://schemas.microsoft.com/office/drawing/2014/main" id="{4F1231D2-831E-49F7-A3F0-433767E15ECA}"/>
              </a:ext>
            </a:extLst>
          </p:cNvPr>
          <p:cNvSpPr txBox="1"/>
          <p:nvPr/>
        </p:nvSpPr>
        <p:spPr>
          <a:xfrm>
            <a:off x="2615569" y="4211080"/>
            <a:ext cx="512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Otras habilidades en tarea “a”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9DC3E855-D7F1-4C7C-BFD2-A9EC2DCEA727}"/>
                  </a:ext>
                </a:extLst>
              </p:cNvPr>
              <p:cNvSpPr/>
              <p:nvPr/>
            </p:nvSpPr>
            <p:spPr>
              <a:xfrm>
                <a:off x="1547664" y="4800679"/>
                <a:ext cx="1224136" cy="562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s-MX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MX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s-MX" sz="2800" dirty="0"/>
                  <a:t>=</a:t>
                </a:r>
              </a:p>
            </p:txBody>
          </p:sp>
        </mc:Choice>
        <mc:Fallback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9DC3E855-D7F1-4C7C-BFD2-A9EC2DCEA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800679"/>
                <a:ext cx="1224136" cy="562398"/>
              </a:xfrm>
              <a:prstGeom prst="rect">
                <a:avLst/>
              </a:prstGeom>
              <a:blipFill>
                <a:blip r:embed="rId9"/>
                <a:stretch>
                  <a:fillRect t="-13043" b="-2173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6">
            <a:extLst>
              <a:ext uri="{FF2B5EF4-FFF2-40B4-BE49-F238E27FC236}">
                <a16:creationId xmlns:a16="http://schemas.microsoft.com/office/drawing/2014/main" id="{20ED6903-EF50-4507-8F83-8DA88AC8B99D}"/>
              </a:ext>
            </a:extLst>
          </p:cNvPr>
          <p:cNvSpPr txBox="1"/>
          <p:nvPr/>
        </p:nvSpPr>
        <p:spPr>
          <a:xfrm>
            <a:off x="2609465" y="4862234"/>
            <a:ext cx="512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Esfuerzo en tarea “a”</a:t>
            </a:r>
          </a:p>
        </p:txBody>
      </p:sp>
    </p:spTree>
    <p:extLst>
      <p:ext uri="{BB962C8B-B14F-4D97-AF65-F5344CB8AC3E}">
        <p14:creationId xmlns:p14="http://schemas.microsoft.com/office/powerpoint/2010/main" val="202326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0" grpId="0"/>
      <p:bldP spid="21" grpId="0"/>
      <p:bldP spid="22" grpId="0"/>
      <p:bldP spid="14" grpId="0"/>
      <p:bldP spid="15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516" y="44624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167872" y="645897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Heckman</a:t>
            </a:r>
            <a:r>
              <a:rPr lang="es-MX" i="1" dirty="0">
                <a:latin typeface="Garamond" panose="02020404030301010803" pitchFamily="18" charset="0"/>
              </a:rPr>
              <a:t> and </a:t>
            </a:r>
            <a:r>
              <a:rPr lang="es-MX" i="1" dirty="0" err="1">
                <a:latin typeface="Garamond" panose="02020404030301010803" pitchFamily="18" charset="0"/>
              </a:rPr>
              <a:t>Kautz</a:t>
            </a:r>
            <a:r>
              <a:rPr lang="es-MX" i="1" dirty="0">
                <a:latin typeface="Garamond" panose="02020404030301010803" pitchFamily="18" charset="0"/>
              </a:rPr>
              <a:t> (2012)</a:t>
            </a:r>
            <a:endParaRPr lang="en-US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/>
              <p:nvPr/>
            </p:nvSpPr>
            <p:spPr>
              <a:xfrm>
                <a:off x="1747056" y="1124744"/>
                <a:ext cx="5616624" cy="593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056" y="1124744"/>
                <a:ext cx="5616624" cy="5932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4486878B-EEA7-4F44-896F-3FB9F57084BD}"/>
                  </a:ext>
                </a:extLst>
              </p:cNvPr>
              <p:cNvSpPr/>
              <p:nvPr/>
            </p:nvSpPr>
            <p:spPr>
              <a:xfrm>
                <a:off x="1547664" y="2041684"/>
                <a:ext cx="1135495" cy="562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s-MX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MX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s-MX" sz="2800" dirty="0"/>
                  <a:t>=</a:t>
                </a:r>
              </a:p>
            </p:txBody>
          </p:sp>
        </mc:Choice>
        <mc:Fallback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4486878B-EEA7-4F44-896F-3FB9F5708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041684"/>
                <a:ext cx="1135495" cy="562398"/>
              </a:xfrm>
              <a:prstGeom prst="rect">
                <a:avLst/>
              </a:prstGeom>
              <a:blipFill>
                <a:blip r:embed="rId5"/>
                <a:stretch>
                  <a:fillRect t="-13043" b="-2173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6">
            <a:extLst>
              <a:ext uri="{FF2B5EF4-FFF2-40B4-BE49-F238E27FC236}">
                <a16:creationId xmlns:a16="http://schemas.microsoft.com/office/drawing/2014/main" id="{55843158-9D37-4624-A6AC-0EBBEBE8DD15}"/>
              </a:ext>
            </a:extLst>
          </p:cNvPr>
          <p:cNvSpPr txBox="1"/>
          <p:nvPr/>
        </p:nvSpPr>
        <p:spPr>
          <a:xfrm>
            <a:off x="2615569" y="2081919"/>
            <a:ext cx="505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Incentivos para desempeñar la tarea “a”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C874A4F5-A3F8-4DB2-8625-BA6584AD2B82}"/>
                  </a:ext>
                </a:extLst>
              </p:cNvPr>
              <p:cNvSpPr/>
              <p:nvPr/>
            </p:nvSpPr>
            <p:spPr>
              <a:xfrm>
                <a:off x="1615255" y="2613182"/>
                <a:ext cx="10679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C874A4F5-A3F8-4DB2-8625-BA6584AD2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255" y="2613182"/>
                <a:ext cx="1067904" cy="523220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6">
            <a:extLst>
              <a:ext uri="{FF2B5EF4-FFF2-40B4-BE49-F238E27FC236}">
                <a16:creationId xmlns:a16="http://schemas.microsoft.com/office/drawing/2014/main" id="{689DCFE6-502E-428C-B6D7-41BA5B9FFF82}"/>
              </a:ext>
            </a:extLst>
          </p:cNvPr>
          <p:cNvSpPr txBox="1"/>
          <p:nvPr/>
        </p:nvSpPr>
        <p:spPr>
          <a:xfrm>
            <a:off x="2626412" y="2713492"/>
            <a:ext cx="597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Preferencias por tarea “a”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467544" y="104322"/>
            <a:ext cx="7272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Evidencia Causal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479D9027-A03C-48CD-AB8A-107468B2CA62}"/>
              </a:ext>
            </a:extLst>
          </p:cNvPr>
          <p:cNvSpPr txBox="1"/>
          <p:nvPr/>
        </p:nvSpPr>
        <p:spPr>
          <a:xfrm>
            <a:off x="683568" y="3471391"/>
            <a:ext cx="597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La relación entre resultados y rasgos no es lineal: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3">
                <a:extLst>
                  <a:ext uri="{FF2B5EF4-FFF2-40B4-BE49-F238E27FC236}">
                    <a16:creationId xmlns:a16="http://schemas.microsoft.com/office/drawing/2014/main" id="{96A5C609-BA6F-40CF-922F-7D32D774F2D9}"/>
                  </a:ext>
                </a:extLst>
              </p:cNvPr>
              <p:cNvSpPr/>
              <p:nvPr/>
            </p:nvSpPr>
            <p:spPr>
              <a:xfrm>
                <a:off x="2915816" y="3967680"/>
                <a:ext cx="3312368" cy="779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MX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s-MX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s-MX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MX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s-MX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s-MX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 ↔</m:t>
                    </m:r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&gt; </m:t>
                    </m:r>
                    <m:acc>
                      <m:accPr>
                        <m:chr m:val="̅"/>
                        <m:ctrlP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MX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s-MX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acc>
                  </m:oMath>
                </a14:m>
                <a:r>
                  <a:rPr lang="es-MX" sz="2800" dirty="0"/>
                  <a:t>  </a:t>
                </a:r>
              </a:p>
            </p:txBody>
          </p:sp>
        </mc:Choice>
        <mc:Fallback>
          <p:sp>
            <p:nvSpPr>
              <p:cNvPr id="25" name="Rectangle 3">
                <a:extLst>
                  <a:ext uri="{FF2B5EF4-FFF2-40B4-BE49-F238E27FC236}">
                    <a16:creationId xmlns:a16="http://schemas.microsoft.com/office/drawing/2014/main" id="{96A5C609-BA6F-40CF-922F-7D32D774F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967680"/>
                <a:ext cx="3312368" cy="779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brir llave 2">
            <a:extLst>
              <a:ext uri="{FF2B5EF4-FFF2-40B4-BE49-F238E27FC236}">
                <a16:creationId xmlns:a16="http://schemas.microsoft.com/office/drawing/2014/main" id="{F4AB6F51-B911-4BF3-B6BB-501B6F4B5875}"/>
              </a:ext>
            </a:extLst>
          </p:cNvPr>
          <p:cNvSpPr/>
          <p:nvPr/>
        </p:nvSpPr>
        <p:spPr>
          <a:xfrm rot="16200000">
            <a:off x="4429532" y="3125662"/>
            <a:ext cx="318644" cy="33123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3209FDF1-0B2C-4FC5-881D-0A8C859F989A}"/>
              </a:ext>
            </a:extLst>
          </p:cNvPr>
          <p:cNvSpPr txBox="1"/>
          <p:nvPr/>
        </p:nvSpPr>
        <p:spPr>
          <a:xfrm>
            <a:off x="1762316" y="5127575"/>
            <a:ext cx="5978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Responsabilidad en exceso puede generar en comportamiento obsesivo-compulsivo</a:t>
            </a:r>
          </a:p>
        </p:txBody>
      </p:sp>
    </p:spTree>
    <p:extLst>
      <p:ext uri="{BB962C8B-B14F-4D97-AF65-F5344CB8AC3E}">
        <p14:creationId xmlns:p14="http://schemas.microsoft.com/office/powerpoint/2010/main" val="426678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0" grpId="0"/>
      <p:bldP spid="24" grpId="0"/>
      <p:bldP spid="25" grpId="0"/>
      <p:bldP spid="3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516" y="44624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167872" y="645897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Heckman</a:t>
            </a:r>
            <a:r>
              <a:rPr lang="es-MX" i="1" dirty="0">
                <a:latin typeface="Garamond" panose="02020404030301010803" pitchFamily="18" charset="0"/>
              </a:rPr>
              <a:t> and </a:t>
            </a:r>
            <a:r>
              <a:rPr lang="es-MX" i="1" dirty="0" err="1">
                <a:latin typeface="Garamond" panose="02020404030301010803" pitchFamily="18" charset="0"/>
              </a:rPr>
              <a:t>Kautz</a:t>
            </a:r>
            <a:r>
              <a:rPr lang="es-MX" i="1" dirty="0">
                <a:latin typeface="Garamond" panose="02020404030301010803" pitchFamily="18" charset="0"/>
              </a:rPr>
              <a:t> (2012)</a:t>
            </a:r>
            <a:endParaRPr lang="en-US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/>
              <p:nvPr/>
            </p:nvSpPr>
            <p:spPr>
              <a:xfrm>
                <a:off x="1259632" y="1844824"/>
                <a:ext cx="59932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844824"/>
                <a:ext cx="599329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6">
            <a:extLst>
              <a:ext uri="{FF2B5EF4-FFF2-40B4-BE49-F238E27FC236}">
                <a16:creationId xmlns:a16="http://schemas.microsoft.com/office/drawing/2014/main" id="{55843158-9D37-4624-A6AC-0EBBEBE8DD15}"/>
              </a:ext>
            </a:extLst>
          </p:cNvPr>
          <p:cNvSpPr txBox="1"/>
          <p:nvPr/>
        </p:nvSpPr>
        <p:spPr>
          <a:xfrm>
            <a:off x="1577559" y="3367731"/>
            <a:ext cx="5514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Hay complementariedad dinámica.</a:t>
            </a:r>
          </a:p>
          <a:p>
            <a:endParaRPr lang="es-MX" sz="2400" dirty="0">
              <a:latin typeface="Garamond" panose="02020404030301010803" pitchFamily="18" charset="0"/>
            </a:endParaRPr>
          </a:p>
          <a:p>
            <a:r>
              <a:rPr lang="es-MX" sz="2400" dirty="0">
                <a:latin typeface="Garamond" panose="02020404030301010803" pitchFamily="18" charset="0"/>
              </a:rPr>
              <a:t>Inclusive la inversión es una función de los rasgos de personalidad.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C874A4F5-A3F8-4DB2-8625-BA6584AD2B82}"/>
                  </a:ext>
                </a:extLst>
              </p:cNvPr>
              <p:cNvSpPr/>
              <p:nvPr/>
            </p:nvSpPr>
            <p:spPr>
              <a:xfrm>
                <a:off x="1615255" y="2576301"/>
                <a:ext cx="10679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sz="2800" dirty="0"/>
                  <a:t>=</a:t>
                </a:r>
              </a:p>
            </p:txBody>
          </p:sp>
        </mc:Choice>
        <mc:Fallback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C874A4F5-A3F8-4DB2-8625-BA6584AD2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255" y="2576301"/>
                <a:ext cx="1067904" cy="523220"/>
              </a:xfrm>
              <a:prstGeom prst="rect">
                <a:avLst/>
              </a:prstGeom>
              <a:blipFill>
                <a:blip r:embed="rId5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6">
            <a:extLst>
              <a:ext uri="{FF2B5EF4-FFF2-40B4-BE49-F238E27FC236}">
                <a16:creationId xmlns:a16="http://schemas.microsoft.com/office/drawing/2014/main" id="{689DCFE6-502E-428C-B6D7-41BA5B9FFF82}"/>
              </a:ext>
            </a:extLst>
          </p:cNvPr>
          <p:cNvSpPr txBox="1"/>
          <p:nvPr/>
        </p:nvSpPr>
        <p:spPr>
          <a:xfrm>
            <a:off x="2483768" y="2626149"/>
            <a:ext cx="597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Inversión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467544" y="104322"/>
            <a:ext cx="7272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Evidencia Causal</a:t>
            </a:r>
            <a:endParaRPr lang="en-US" sz="3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8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516" y="44624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167872" y="645897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Heckman</a:t>
            </a:r>
            <a:r>
              <a:rPr lang="es-MX" i="1" dirty="0">
                <a:latin typeface="Garamond" panose="02020404030301010803" pitchFamily="18" charset="0"/>
              </a:rPr>
              <a:t> and </a:t>
            </a:r>
            <a:r>
              <a:rPr lang="es-MX" i="1" dirty="0" err="1">
                <a:latin typeface="Garamond" panose="02020404030301010803" pitchFamily="18" charset="0"/>
              </a:rPr>
              <a:t>Kautz</a:t>
            </a:r>
            <a:r>
              <a:rPr lang="es-MX" i="1" dirty="0">
                <a:latin typeface="Garamond" panose="02020404030301010803" pitchFamily="18" charset="0"/>
              </a:rPr>
              <a:t> (2012)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55843158-9D37-4624-A6AC-0EBBEBE8DD15}"/>
              </a:ext>
            </a:extLst>
          </p:cNvPr>
          <p:cNvSpPr txBox="1"/>
          <p:nvPr/>
        </p:nvSpPr>
        <p:spPr>
          <a:xfrm>
            <a:off x="599920" y="98072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Evidencia del GED en EEUU. 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467544" y="104322"/>
            <a:ext cx="7272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Evidencia Causal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487573-0060-424F-AA16-96E009B46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50" y="1821668"/>
            <a:ext cx="7446761" cy="3214663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40CDC080-A841-42A7-B9D1-BC126DF9622D}"/>
              </a:ext>
            </a:extLst>
          </p:cNvPr>
          <p:cNvSpPr txBox="1"/>
          <p:nvPr/>
        </p:nvSpPr>
        <p:spPr>
          <a:xfrm>
            <a:off x="490750" y="5396690"/>
            <a:ext cx="768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En términos cognitivos, los graduados a través del GED son muy parecidos a los que nunca abandonaron.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9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2716119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Resumen de lo que hemos </a:t>
            </a:r>
          </a:p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visto hasta ahora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516" y="44624"/>
            <a:ext cx="1231333" cy="644082"/>
          </a:xfrm>
          <a:prstGeom prst="rect">
            <a:avLst/>
          </a:prstGeom>
        </p:spPr>
      </p:pic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467544" y="104322"/>
            <a:ext cx="7272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Evidencia Causal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40CDC080-A841-42A7-B9D1-BC126DF9622D}"/>
              </a:ext>
            </a:extLst>
          </p:cNvPr>
          <p:cNvSpPr txBox="1"/>
          <p:nvPr/>
        </p:nvSpPr>
        <p:spPr>
          <a:xfrm>
            <a:off x="4535960" y="4365104"/>
            <a:ext cx="4140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Pero en términos de comportamiento de riesgo, son mucho más parecidos a los que abandonan la prepa.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C27702-9E4E-4B15-A108-22BD208A2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45" y="684570"/>
            <a:ext cx="3568622" cy="294518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077B00-BCC6-4530-A8B3-97ED09DE6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960" y="780443"/>
            <a:ext cx="3424792" cy="28493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B25CD37-8C04-400F-B56D-4C4B77823E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3707434"/>
            <a:ext cx="3554523" cy="299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0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516" y="44624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167872" y="645897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Heckman</a:t>
            </a:r>
            <a:r>
              <a:rPr lang="es-MX" i="1" dirty="0">
                <a:latin typeface="Garamond" panose="02020404030301010803" pitchFamily="18" charset="0"/>
              </a:rPr>
              <a:t> and </a:t>
            </a:r>
            <a:r>
              <a:rPr lang="es-MX" i="1" dirty="0" err="1">
                <a:latin typeface="Garamond" panose="02020404030301010803" pitchFamily="18" charset="0"/>
              </a:rPr>
              <a:t>Kautz</a:t>
            </a:r>
            <a:r>
              <a:rPr lang="es-MX" i="1" dirty="0">
                <a:latin typeface="Garamond" panose="02020404030301010803" pitchFamily="18" charset="0"/>
              </a:rPr>
              <a:t> (2012)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55843158-9D37-4624-A6AC-0EBBEBE8DD15}"/>
              </a:ext>
            </a:extLst>
          </p:cNvPr>
          <p:cNvSpPr txBox="1"/>
          <p:nvPr/>
        </p:nvSpPr>
        <p:spPr>
          <a:xfrm>
            <a:off x="599920" y="98072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Evidencia del GED en EEUU. 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467544" y="104322"/>
            <a:ext cx="7272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Evidencia Causal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40CDC080-A841-42A7-B9D1-BC126DF9622D}"/>
              </a:ext>
            </a:extLst>
          </p:cNvPr>
          <p:cNvSpPr txBox="1"/>
          <p:nvPr/>
        </p:nvSpPr>
        <p:spPr>
          <a:xfrm>
            <a:off x="490750" y="5396690"/>
            <a:ext cx="768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En términos no-cognitivos, los graduados a través del GED son muy parecidos a los que abandonaron.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375E5B-D354-47EF-832B-64B98EF5F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20" y="1665542"/>
            <a:ext cx="7329891" cy="349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7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516" y="44624"/>
            <a:ext cx="1231333" cy="644082"/>
          </a:xfrm>
          <a:prstGeom prst="rect">
            <a:avLst/>
          </a:prstGeom>
        </p:spPr>
      </p:pic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467544" y="104322"/>
            <a:ext cx="7272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Evidencia Causal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40CDC080-A841-42A7-B9D1-BC126DF9622D}"/>
              </a:ext>
            </a:extLst>
          </p:cNvPr>
          <p:cNvSpPr txBox="1"/>
          <p:nvPr/>
        </p:nvSpPr>
        <p:spPr>
          <a:xfrm>
            <a:off x="4535960" y="4365104"/>
            <a:ext cx="4140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En términos de resultados de bienestar de largo plazo, los graduados a través del GED se parecen más a los que abandonaron la prepa.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3342598-466A-4C3E-98E2-C08AC1D6A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09" y="744269"/>
            <a:ext cx="3738854" cy="29727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A5BEA46-C3A9-4853-9D7F-1E82B1C69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960" y="744268"/>
            <a:ext cx="3759430" cy="29727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8D8976-8874-493B-9EF6-5B0525A28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3744350"/>
            <a:ext cx="3350311" cy="30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28298" y="104322"/>
            <a:ext cx="7712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¿Podemos mejorar los rasgos de personalidad?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39" name="TextBox 2">
            <a:extLst>
              <a:ext uri="{FF2B5EF4-FFF2-40B4-BE49-F238E27FC236}">
                <a16:creationId xmlns:a16="http://schemas.microsoft.com/office/drawing/2014/main" id="{6DC41432-4B34-4D41-A0D0-EC18A6DC4FC0}"/>
              </a:ext>
            </a:extLst>
          </p:cNvPr>
          <p:cNvSpPr txBox="1"/>
          <p:nvPr/>
        </p:nvSpPr>
        <p:spPr>
          <a:xfrm>
            <a:off x="395536" y="2204864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latin typeface="Garamond" panose="02020404030301010803" pitchFamily="18" charset="0"/>
              </a:rPr>
              <a:t>Si los rasgos de personalidad son tan importantes para el bienestar de largo plazo: </a:t>
            </a:r>
          </a:p>
          <a:p>
            <a:pPr algn="just"/>
            <a:endParaRPr lang="es-MX" sz="2400" b="1" dirty="0">
              <a:latin typeface="Garamond" panose="02020404030301010803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2400" b="1" dirty="0">
                <a:latin typeface="Garamond" panose="02020404030301010803" pitchFamily="18" charset="0"/>
              </a:rPr>
              <a:t>¿Podemos hacer algo para mejorarlos?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b="1" dirty="0">
                <a:latin typeface="Garamond" panose="02020404030301010803" pitchFamily="18" charset="0"/>
              </a:rPr>
              <a:t>¿Qué intervenciones han probado su efectividad?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b="1" dirty="0">
                <a:latin typeface="Garamond" panose="02020404030301010803" pitchFamily="18" charset="0"/>
              </a:rPr>
              <a:t>Como en el caso de las habilidades, ¿hay periodos críticos para la construcción de rasgos de personalidad?</a:t>
            </a:r>
          </a:p>
        </p:txBody>
      </p:sp>
    </p:spTree>
    <p:extLst>
      <p:ext uri="{BB962C8B-B14F-4D97-AF65-F5344CB8AC3E}">
        <p14:creationId xmlns:p14="http://schemas.microsoft.com/office/powerpoint/2010/main" val="181639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2593386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¿Qué miden las pruebas estandarizadas?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20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41941"/>
            <a:ext cx="84249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MX" sz="2000" dirty="0">
                <a:latin typeface="Garamond" panose="02020404030301010803" pitchFamily="18" charset="0"/>
              </a:rPr>
              <a:t>Cada vez más países en la región participan en pruebas internacionales como TIMSS, TERCE (PERSE / SERCE), PISA</a:t>
            </a: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es-MX" sz="2000" dirty="0">
                <a:latin typeface="Garamond" panose="02020404030301010803" pitchFamily="18" charset="0"/>
              </a:rPr>
              <a:t>También a nivel nacional, hay una tendencia positiva en el número de países que diseñan e implementan pruebas estandarizadas.  </a:t>
            </a:r>
            <a:endParaRPr lang="en-US" sz="2000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91680" y="1556792"/>
          <a:ext cx="5496272" cy="4339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8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213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PISA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r>
                        <a:rPr lang="es-MX" sz="1100" b="1" dirty="0"/>
                        <a:t>2000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/>
                        <a:t>2018</a:t>
                      </a:r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r>
                        <a:rPr lang="es-MX" sz="1100" dirty="0"/>
                        <a:t>Argentina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Argentina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r>
                        <a:rPr lang="es-MX" sz="1100" dirty="0"/>
                        <a:t>Brasil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Brasil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r>
                        <a:rPr lang="es-MX" sz="1100" dirty="0"/>
                        <a:t>Chile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Chile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r>
                        <a:rPr lang="es-MX" sz="1100" dirty="0"/>
                        <a:t>México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Colombia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r>
                        <a:rPr lang="es-MX" sz="1100" dirty="0"/>
                        <a:t>Perú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Costa</a:t>
                      </a:r>
                      <a:r>
                        <a:rPr lang="es-MX" sz="1100" baseline="0" dirty="0"/>
                        <a:t> Rica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Ecuador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Guatemala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Honduras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México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Perú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Panamá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Paraguay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797259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República Dominicana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Uruguay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673523"/>
                  </a:ext>
                </a:extLst>
              </a:tr>
            </a:tbl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CDA81B93-3974-4874-B8D1-8D2EAB5F64A9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FE8EF4D-80CD-4445-85AA-0AB699E76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FD2BD6B0-00A2-45E3-A5AE-6543F463637F}"/>
              </a:ext>
            </a:extLst>
          </p:cNvPr>
          <p:cNvSpPr txBox="1"/>
          <p:nvPr/>
        </p:nvSpPr>
        <p:spPr>
          <a:xfrm>
            <a:off x="395536" y="128245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La proliferación de pruebas estandarizadas</a:t>
            </a:r>
          </a:p>
        </p:txBody>
      </p:sp>
    </p:spTree>
    <p:extLst>
      <p:ext uri="{BB962C8B-B14F-4D97-AF65-F5344CB8AC3E}">
        <p14:creationId xmlns:p14="http://schemas.microsoft.com/office/powerpoint/2010/main" val="400651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076056" y="1534726"/>
            <a:ext cx="2448272" cy="338437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23728" y="4919102"/>
            <a:ext cx="5544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23728" y="1534726"/>
            <a:ext cx="0" cy="338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6296" y="5135126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latin typeface="Garamond" panose="02020404030301010803" pitchFamily="18" charset="0"/>
              </a:rPr>
              <a:t>Función </a:t>
            </a:r>
            <a:r>
              <a:rPr lang="es-MX" sz="1500" b="1" dirty="0" err="1">
                <a:latin typeface="Garamond" panose="02020404030301010803" pitchFamily="18" charset="0"/>
              </a:rPr>
              <a:t>sumativa</a:t>
            </a:r>
            <a:r>
              <a:rPr lang="es-MX" sz="1500" b="1" dirty="0">
                <a:latin typeface="Garamond" panose="02020404030301010803" pitchFamily="18" charset="0"/>
              </a:rPr>
              <a:t> (rendición de cuentas)</a:t>
            </a:r>
            <a:endParaRPr lang="en-US" sz="1500" b="1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124744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latin typeface="Garamond" panose="02020404030301010803" pitchFamily="18" charset="0"/>
              </a:rPr>
              <a:t>Función formativa (diagnóstico)</a:t>
            </a:r>
            <a:endParaRPr lang="en-US" sz="1500" b="1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376697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EEUU (NCLB)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3893" y="231939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Holanda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362295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México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9194" y="399403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Argentina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6120172" y="3910990"/>
            <a:ext cx="360040" cy="24482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652120" y="5332566"/>
            <a:ext cx="13681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Evaluación con repercusiones significativas 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3923928" y="4152278"/>
            <a:ext cx="360040" cy="19442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915816" y="5358408"/>
            <a:ext cx="24482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Evaluación sin repercusiones pero resultados públicos y a cada escuela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5" name="Left Brace 24"/>
          <p:cNvSpPr/>
          <p:nvPr/>
        </p:nvSpPr>
        <p:spPr>
          <a:xfrm>
            <a:off x="1756421" y="2974886"/>
            <a:ext cx="352773" cy="10760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3098576"/>
            <a:ext cx="17276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Entrega de resultados detallados a las escuelas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1763688" y="1898870"/>
            <a:ext cx="352773" cy="10760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5496" y="1959223"/>
            <a:ext cx="1727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Acompañamiento a escuelas para la interpretación y uso de los resultados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39560" y="2758862"/>
            <a:ext cx="1094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Colima - PAE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16526658">
            <a:off x="2419661" y="3646056"/>
            <a:ext cx="287937" cy="301669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231739" y="3345959"/>
            <a:ext cx="1044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La Rioja (T1)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33281" y="2786283"/>
            <a:ext cx="1044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La Rioja (T2)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16575010">
            <a:off x="2592737" y="3083592"/>
            <a:ext cx="327060" cy="273457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C18DFA4-AFFB-46B7-902C-2AC29E0A02BA}"/>
              </a:ext>
            </a:extLst>
          </p:cNvPr>
          <p:cNvSpPr/>
          <p:nvPr/>
        </p:nvSpPr>
        <p:spPr>
          <a:xfrm>
            <a:off x="-11840" y="6453336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de Hoyos, </a:t>
            </a:r>
            <a:r>
              <a:rPr lang="es-MX" i="1" dirty="0" err="1">
                <a:latin typeface="Garamond" panose="02020404030301010803" pitchFamily="18" charset="0"/>
              </a:rPr>
              <a:t>Ganimian</a:t>
            </a:r>
            <a:r>
              <a:rPr lang="es-MX" i="1" dirty="0">
                <a:latin typeface="Garamond" panose="02020404030301010803" pitchFamily="18" charset="0"/>
              </a:rPr>
              <a:t> y </a:t>
            </a:r>
            <a:r>
              <a:rPr lang="es-MX" i="1" dirty="0" err="1">
                <a:latin typeface="Garamond" panose="02020404030301010803" pitchFamily="18" charset="0"/>
              </a:rPr>
              <a:t>Holland</a:t>
            </a:r>
            <a:r>
              <a:rPr lang="es-MX" i="1" dirty="0">
                <a:latin typeface="Garamond" panose="02020404030301010803" pitchFamily="18" charset="0"/>
              </a:rPr>
              <a:t> (2019)</a:t>
            </a:r>
            <a:endParaRPr lang="es-MX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C522F763-838E-4638-8BAE-59132FEC5D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65C2A0D0-DC84-4A5F-95CC-C4121E6152E4}"/>
              </a:ext>
            </a:extLst>
          </p:cNvPr>
          <p:cNvSpPr txBox="1"/>
          <p:nvPr/>
        </p:nvSpPr>
        <p:spPr>
          <a:xfrm>
            <a:off x="107504" y="128245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latin typeface="Garamond" panose="02020404030301010803" pitchFamily="18" charset="0"/>
              </a:rPr>
              <a:t>La evidencia del uso de pruebas estandarizadas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28B12194-5E2F-470A-9066-881765BE7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38" name="Right Arrow 32">
            <a:extLst>
              <a:ext uri="{FF2B5EF4-FFF2-40B4-BE49-F238E27FC236}">
                <a16:creationId xmlns:a16="http://schemas.microsoft.com/office/drawing/2014/main" id="{CBC3C5EA-66F2-4B4B-9DB4-B36EE8D6206A}"/>
              </a:ext>
            </a:extLst>
          </p:cNvPr>
          <p:cNvSpPr/>
          <p:nvPr/>
        </p:nvSpPr>
        <p:spPr>
          <a:xfrm rot="16575010">
            <a:off x="4106738" y="3212198"/>
            <a:ext cx="498519" cy="21703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60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39" name="TextBox 2">
            <a:extLst>
              <a:ext uri="{FF2B5EF4-FFF2-40B4-BE49-F238E27FC236}">
                <a16:creationId xmlns:a16="http://schemas.microsoft.com/office/drawing/2014/main" id="{6DC41432-4B34-4D41-A0D0-EC18A6DC4FC0}"/>
              </a:ext>
            </a:extLst>
          </p:cNvPr>
          <p:cNvSpPr txBox="1"/>
          <p:nvPr/>
        </p:nvSpPr>
        <p:spPr>
          <a:xfrm>
            <a:off x="395536" y="1337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latin typeface="Garamond" panose="02020404030301010803" pitchFamily="18" charset="0"/>
              </a:rPr>
              <a:t>¿Las pruebas estandarizadas capturan hab. cognitivas?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5EBDC9-479D-4C53-8EF6-AA0A8FBD5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1928812"/>
            <a:ext cx="8134350" cy="3000375"/>
          </a:xfrm>
          <a:prstGeom prst="rect">
            <a:avLst/>
          </a:prstGeom>
        </p:spPr>
      </p:pic>
      <p:sp>
        <p:nvSpPr>
          <p:cNvPr id="20" name="TextBox 2">
            <a:extLst>
              <a:ext uri="{FF2B5EF4-FFF2-40B4-BE49-F238E27FC236}">
                <a16:creationId xmlns:a16="http://schemas.microsoft.com/office/drawing/2014/main" id="{5B28EB9B-5844-45D5-BB06-6D97BFD558C9}"/>
              </a:ext>
            </a:extLst>
          </p:cNvPr>
          <p:cNvSpPr txBox="1"/>
          <p:nvPr/>
        </p:nvSpPr>
        <p:spPr>
          <a:xfrm>
            <a:off x="490750" y="5396690"/>
            <a:ext cx="832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Los resultados de primaria de ENLACE sí están correlacionados con resultados de bienestar de largo plazo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E6EE5168-A698-4491-A78C-A9CA8F409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0617" y="1052736"/>
            <a:ext cx="42195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1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39" name="TextBox 2">
            <a:extLst>
              <a:ext uri="{FF2B5EF4-FFF2-40B4-BE49-F238E27FC236}">
                <a16:creationId xmlns:a16="http://schemas.microsoft.com/office/drawing/2014/main" id="{6DC41432-4B34-4D41-A0D0-EC18A6DC4FC0}"/>
              </a:ext>
            </a:extLst>
          </p:cNvPr>
          <p:cNvSpPr txBox="1"/>
          <p:nvPr/>
        </p:nvSpPr>
        <p:spPr>
          <a:xfrm>
            <a:off x="395536" y="1337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latin typeface="Garamond" panose="02020404030301010803" pitchFamily="18" charset="0"/>
              </a:rPr>
              <a:t>¿Las pruebas estandarizadas capturan hab. cognitivas?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CBBCCB-D4CE-4710-AD1B-0B6239C1B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839543"/>
            <a:ext cx="3312368" cy="657857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B1FB1C69-15E5-4522-814C-C0F80C0EDA2C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756853" y="5437581"/>
            <a:ext cx="509325" cy="698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>
            <a:extLst>
              <a:ext uri="{FF2B5EF4-FFF2-40B4-BE49-F238E27FC236}">
                <a16:creationId xmlns:a16="http://schemas.microsoft.com/office/drawing/2014/main" id="{79188CF1-9274-497D-B47B-B2B155870418}"/>
              </a:ext>
            </a:extLst>
          </p:cNvPr>
          <p:cNvSpPr txBox="1"/>
          <p:nvPr/>
        </p:nvSpPr>
        <p:spPr>
          <a:xfrm>
            <a:off x="1259632" y="6135687"/>
            <a:ext cx="2994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Habilidades cognitivas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BFD53A3-06A6-4D1D-B87E-FCC8FA088C61}"/>
              </a:ext>
            </a:extLst>
          </p:cNvPr>
          <p:cNvCxnSpPr>
            <a:cxnSpLocks/>
          </p:cNvCxnSpPr>
          <p:nvPr/>
        </p:nvCxnSpPr>
        <p:spPr>
          <a:xfrm>
            <a:off x="3194170" y="4377878"/>
            <a:ext cx="486153" cy="576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6">
            <a:extLst>
              <a:ext uri="{FF2B5EF4-FFF2-40B4-BE49-F238E27FC236}">
                <a16:creationId xmlns:a16="http://schemas.microsoft.com/office/drawing/2014/main" id="{8F2A6F4F-5B9C-4E91-88F3-4254248E6D81}"/>
              </a:ext>
            </a:extLst>
          </p:cNvPr>
          <p:cNvSpPr txBox="1"/>
          <p:nvPr/>
        </p:nvSpPr>
        <p:spPr>
          <a:xfrm>
            <a:off x="1609994" y="3899377"/>
            <a:ext cx="2994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Otras habilidades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526547E6-24B0-40A6-8213-F680182B8F33}"/>
              </a:ext>
            </a:extLst>
          </p:cNvPr>
          <p:cNvCxnSpPr>
            <a:cxnSpLocks/>
          </p:cNvCxnSpPr>
          <p:nvPr/>
        </p:nvCxnSpPr>
        <p:spPr>
          <a:xfrm flipH="1">
            <a:off x="4179636" y="4373883"/>
            <a:ext cx="392364" cy="562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B5117BF8-E477-459A-8F06-B5189F82A81E}"/>
              </a:ext>
            </a:extLst>
          </p:cNvPr>
          <p:cNvSpPr txBox="1"/>
          <p:nvPr/>
        </p:nvSpPr>
        <p:spPr>
          <a:xfrm>
            <a:off x="4010553" y="3907795"/>
            <a:ext cx="2192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Otros insumos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AC0C944-0E74-4B93-9824-C0A216957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849" y="1298377"/>
            <a:ext cx="4219575" cy="600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">
                <a:extLst>
                  <a:ext uri="{FF2B5EF4-FFF2-40B4-BE49-F238E27FC236}">
                    <a16:creationId xmlns:a16="http://schemas.microsoft.com/office/drawing/2014/main" id="{19EA8B0F-9FB7-442A-871E-51D23525474E}"/>
                  </a:ext>
                </a:extLst>
              </p:cNvPr>
              <p:cNvSpPr txBox="1"/>
              <p:nvPr/>
            </p:nvSpPr>
            <p:spPr>
              <a:xfrm>
                <a:off x="395536" y="2060848"/>
                <a:ext cx="835292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MX" sz="2400" dirty="0">
                    <a:latin typeface="Garamond" panose="02020404030301010803" pitchFamily="18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, entonces la prueba tiene validez a través de su poder predictivo. ¿Pero en realidad está capturando las habilidades que debe medir de acuerdo a su diseño? La validez puede estar explicada por otros elementos capturados por las pruebas.  </a:t>
                </a:r>
              </a:p>
            </p:txBody>
          </p:sp>
        </mc:Choice>
        <mc:Fallback>
          <p:sp>
            <p:nvSpPr>
              <p:cNvPr id="24" name="TextBox 2">
                <a:extLst>
                  <a:ext uri="{FF2B5EF4-FFF2-40B4-BE49-F238E27FC236}">
                    <a16:creationId xmlns:a16="http://schemas.microsoft.com/office/drawing/2014/main" id="{19EA8B0F-9FB7-442A-871E-51D235254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60848"/>
                <a:ext cx="8352928" cy="1569660"/>
              </a:xfrm>
              <a:prstGeom prst="rect">
                <a:avLst/>
              </a:prstGeom>
              <a:blipFill>
                <a:blip r:embed="rId6"/>
                <a:stretch>
                  <a:fillRect l="-1168" t="-3101" r="-1095" b="-775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n 25">
            <a:extLst>
              <a:ext uri="{FF2B5EF4-FFF2-40B4-BE49-F238E27FC236}">
                <a16:creationId xmlns:a16="http://schemas.microsoft.com/office/drawing/2014/main" id="{5D7AF480-ACDA-4BDB-B49E-DD0010FFC9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1991" y="4953963"/>
            <a:ext cx="1714500" cy="438150"/>
          </a:xfrm>
          <a:prstGeom prst="rect">
            <a:avLst/>
          </a:prstGeom>
        </p:spPr>
      </p:pic>
      <p:sp>
        <p:nvSpPr>
          <p:cNvPr id="30" name="TextBox 6">
            <a:extLst>
              <a:ext uri="{FF2B5EF4-FFF2-40B4-BE49-F238E27FC236}">
                <a16:creationId xmlns:a16="http://schemas.microsoft.com/office/drawing/2014/main" id="{8CBD25B6-AE27-49AD-B607-4F9CFD710CA7}"/>
              </a:ext>
            </a:extLst>
          </p:cNvPr>
          <p:cNvSpPr txBox="1"/>
          <p:nvPr/>
        </p:nvSpPr>
        <p:spPr>
          <a:xfrm>
            <a:off x="7096491" y="4937638"/>
            <a:ext cx="39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?</a:t>
            </a: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C20776DC-F136-4C20-B64D-E93C71C00940}"/>
              </a:ext>
            </a:extLst>
          </p:cNvPr>
          <p:cNvSpPr txBox="1"/>
          <p:nvPr/>
        </p:nvSpPr>
        <p:spPr>
          <a:xfrm>
            <a:off x="5106954" y="4947661"/>
            <a:ext cx="39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¿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27FEF7F-455F-4C8F-B3D9-BD0E3E4EBB90}"/>
              </a:ext>
            </a:extLst>
          </p:cNvPr>
          <p:cNvSpPr/>
          <p:nvPr/>
        </p:nvSpPr>
        <p:spPr>
          <a:xfrm>
            <a:off x="5724128" y="6453336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de Hoyos, Estrada y Vargas (2020)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13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30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39" name="TextBox 2">
            <a:extLst>
              <a:ext uri="{FF2B5EF4-FFF2-40B4-BE49-F238E27FC236}">
                <a16:creationId xmlns:a16="http://schemas.microsoft.com/office/drawing/2014/main" id="{6DC41432-4B34-4D41-A0D0-EC18A6DC4FC0}"/>
              </a:ext>
            </a:extLst>
          </p:cNvPr>
          <p:cNvSpPr txBox="1"/>
          <p:nvPr/>
        </p:nvSpPr>
        <p:spPr>
          <a:xfrm>
            <a:off x="395536" y="1337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latin typeface="Garamond" panose="02020404030301010803" pitchFamily="18" charset="0"/>
              </a:rPr>
              <a:t>¿Las pruebas estandarizadas capturan hab. cognitivas?</a:t>
            </a: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19EA8B0F-9FB7-442A-871E-51D23525474E}"/>
              </a:ext>
            </a:extLst>
          </p:cNvPr>
          <p:cNvSpPr txBox="1"/>
          <p:nvPr/>
        </p:nvSpPr>
        <p:spPr>
          <a:xfrm>
            <a:off x="4254073" y="2334139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Garamond" panose="02020404030301010803" pitchFamily="18" charset="0"/>
              </a:rPr>
              <a:t>Las habilidades cognitivas y no-cognitivas tienen un retorno en el mercado.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EB44199-EF78-4A6A-86A6-7EE62EA91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411" y="1282608"/>
            <a:ext cx="3600450" cy="5810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777AB0A-DBBA-49B7-9BE3-236ACBB39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025" y="2381056"/>
            <a:ext cx="2238375" cy="381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F287FB-DBA1-456E-A006-7BBED9E5F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599" y="3026244"/>
            <a:ext cx="2181225" cy="428625"/>
          </a:xfrm>
          <a:prstGeom prst="rect">
            <a:avLst/>
          </a:prstGeom>
        </p:spPr>
      </p:pic>
      <p:sp>
        <p:nvSpPr>
          <p:cNvPr id="7" name="Cerrar llave 6">
            <a:extLst>
              <a:ext uri="{FF2B5EF4-FFF2-40B4-BE49-F238E27FC236}">
                <a16:creationId xmlns:a16="http://schemas.microsoft.com/office/drawing/2014/main" id="{FE361725-8B0E-439C-8724-5892AC9AA58B}"/>
              </a:ext>
            </a:extLst>
          </p:cNvPr>
          <p:cNvSpPr/>
          <p:nvPr/>
        </p:nvSpPr>
        <p:spPr>
          <a:xfrm>
            <a:off x="3619824" y="2132856"/>
            <a:ext cx="559812" cy="16027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6EECC888-6319-4239-9D99-B3ECC7A660DE}"/>
              </a:ext>
            </a:extLst>
          </p:cNvPr>
          <p:cNvSpPr txBox="1"/>
          <p:nvPr/>
        </p:nvSpPr>
        <p:spPr>
          <a:xfrm>
            <a:off x="1438599" y="4394203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Garamond" panose="02020404030301010803" pitchFamily="18" charset="0"/>
              </a:rPr>
              <a:t>¿Cómo están vinculados los indicadores de bienestar futuros con los resultados presentes de las pruebas estandarizadas?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DB6190D-695D-4F1F-B2F7-F54E88B1C682}"/>
              </a:ext>
            </a:extLst>
          </p:cNvPr>
          <p:cNvSpPr/>
          <p:nvPr/>
        </p:nvSpPr>
        <p:spPr>
          <a:xfrm>
            <a:off x="5724128" y="6453336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de Hoyos, Estrada y Vargas (2020)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502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2C7AD9B-2568-480F-9948-E6E21150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8614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6">
                <a:extLst>
                  <a:ext uri="{FF2B5EF4-FFF2-40B4-BE49-F238E27FC236}">
                    <a16:creationId xmlns:a16="http://schemas.microsoft.com/office/drawing/2014/main" id="{FCE44128-0AE0-41A5-AF17-1452FF52641C}"/>
                  </a:ext>
                </a:extLst>
              </p:cNvPr>
              <p:cNvSpPr/>
              <p:nvPr/>
            </p:nvSpPr>
            <p:spPr>
              <a:xfrm>
                <a:off x="905576" y="2286020"/>
                <a:ext cx="7266824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50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5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5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5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s-MX" sz="5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5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000" dirty="0"/>
                  <a:t> </a:t>
                </a:r>
              </a:p>
            </p:txBody>
          </p:sp>
        </mc:Choice>
        <mc:Fallback xmlns="">
          <p:sp>
            <p:nvSpPr>
              <p:cNvPr id="5" name="Rectangle 16">
                <a:extLst>
                  <a:ext uri="{FF2B5EF4-FFF2-40B4-BE49-F238E27FC236}">
                    <a16:creationId xmlns:a16="http://schemas.microsoft.com/office/drawing/2014/main" id="{FCE44128-0AE0-41A5-AF17-1452FF526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76" y="2286020"/>
                <a:ext cx="7266824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BE3A42BE-BE77-4D3A-9922-9CB165087EBE}"/>
                  </a:ext>
                </a:extLst>
              </p:cNvPr>
              <p:cNvSpPr/>
              <p:nvPr/>
            </p:nvSpPr>
            <p:spPr>
              <a:xfrm>
                <a:off x="251520" y="1010995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BE3A42BE-BE77-4D3A-9922-9CB165087E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10995"/>
                <a:ext cx="289868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56A54AD-92AA-4339-879A-29D681AE47A4}"/>
              </a:ext>
            </a:extLst>
          </p:cNvPr>
          <p:cNvCxnSpPr/>
          <p:nvPr/>
        </p:nvCxnSpPr>
        <p:spPr>
          <a:xfrm flipV="1">
            <a:off x="1259632" y="1637948"/>
            <a:ext cx="216024" cy="643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46C53BC-5F8A-4C40-A55A-06223303DAE7}"/>
              </a:ext>
            </a:extLst>
          </p:cNvPr>
          <p:cNvCxnSpPr>
            <a:cxnSpLocks/>
          </p:cNvCxnSpPr>
          <p:nvPr/>
        </p:nvCxnSpPr>
        <p:spPr>
          <a:xfrm flipV="1">
            <a:off x="1367644" y="1421925"/>
            <a:ext cx="2412268" cy="9336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6">
                <a:extLst>
                  <a:ext uri="{FF2B5EF4-FFF2-40B4-BE49-F238E27FC236}">
                    <a16:creationId xmlns:a16="http://schemas.microsoft.com/office/drawing/2014/main" id="{BB066437-1ED9-4FB2-ABF6-F8F121A1F8EA}"/>
                  </a:ext>
                </a:extLst>
              </p:cNvPr>
              <p:cNvSpPr/>
              <p:nvPr/>
            </p:nvSpPr>
            <p:spPr>
              <a:xfrm>
                <a:off x="3401511" y="1043742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6">
                <a:extLst>
                  <a:ext uri="{FF2B5EF4-FFF2-40B4-BE49-F238E27FC236}">
                    <a16:creationId xmlns:a16="http://schemas.microsoft.com/office/drawing/2014/main" id="{BB066437-1ED9-4FB2-ABF6-F8F121A1F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11" y="1043742"/>
                <a:ext cx="28986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8">
            <a:extLst>
              <a:ext uri="{FF2B5EF4-FFF2-40B4-BE49-F238E27FC236}">
                <a16:creationId xmlns:a16="http://schemas.microsoft.com/office/drawing/2014/main" id="{0D1B888A-ECAE-46B1-9985-5B23AFE9DEA0}"/>
              </a:ext>
            </a:extLst>
          </p:cNvPr>
          <p:cNvSpPr txBox="1"/>
          <p:nvPr/>
        </p:nvSpPr>
        <p:spPr>
          <a:xfrm>
            <a:off x="6193090" y="908720"/>
            <a:ext cx="2140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Crecimiento económico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C5820F5-C6E7-46CF-BD80-486F839382F9}"/>
              </a:ext>
            </a:extLst>
          </p:cNvPr>
          <p:cNvCxnSpPr>
            <a:cxnSpLocks/>
          </p:cNvCxnSpPr>
          <p:nvPr/>
        </p:nvCxnSpPr>
        <p:spPr>
          <a:xfrm flipH="1">
            <a:off x="4788024" y="3078108"/>
            <a:ext cx="576064" cy="615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>
            <a:extLst>
              <a:ext uri="{FF2B5EF4-FFF2-40B4-BE49-F238E27FC236}">
                <a16:creationId xmlns:a16="http://schemas.microsoft.com/office/drawing/2014/main" id="{81835261-D138-4CCF-9709-A1EA576737D7}"/>
              </a:ext>
            </a:extLst>
          </p:cNvPr>
          <p:cNvSpPr txBox="1"/>
          <p:nvPr/>
        </p:nvSpPr>
        <p:spPr>
          <a:xfrm>
            <a:off x="4159223" y="3866852"/>
            <a:ext cx="91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DIT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1EADDCD-4B0F-4864-953A-D0E09DB3F625}"/>
              </a:ext>
            </a:extLst>
          </p:cNvPr>
          <p:cNvCxnSpPr>
            <a:cxnSpLocks/>
          </p:cNvCxnSpPr>
          <p:nvPr/>
        </p:nvCxnSpPr>
        <p:spPr>
          <a:xfrm flipH="1">
            <a:off x="3150201" y="3078108"/>
            <a:ext cx="1493807" cy="7531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EA374563-6ADC-48AA-99C6-9D6105DA86B8}"/>
                  </a:ext>
                </a:extLst>
              </p:cNvPr>
              <p:cNvSpPr/>
              <p:nvPr/>
            </p:nvSpPr>
            <p:spPr>
              <a:xfrm>
                <a:off x="1813967" y="3694097"/>
                <a:ext cx="2059683" cy="1029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EA374563-6ADC-48AA-99C6-9D6105DA8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967" y="3694097"/>
                <a:ext cx="2059683" cy="10297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brir llave 19">
            <a:extLst>
              <a:ext uri="{FF2B5EF4-FFF2-40B4-BE49-F238E27FC236}">
                <a16:creationId xmlns:a16="http://schemas.microsoft.com/office/drawing/2014/main" id="{AA8EC1E8-EA3A-43FD-A08B-6DF77A51FA68}"/>
              </a:ext>
            </a:extLst>
          </p:cNvPr>
          <p:cNvSpPr/>
          <p:nvPr/>
        </p:nvSpPr>
        <p:spPr>
          <a:xfrm rot="16200000">
            <a:off x="6393338" y="2264882"/>
            <a:ext cx="245755" cy="1872208"/>
          </a:xfrm>
          <a:prstGeom prst="leftBrace">
            <a:avLst>
              <a:gd name="adj1" fmla="val 8333"/>
              <a:gd name="adj2" fmla="val 71812"/>
            </a:avLst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8BE8073A-B10D-4510-B65B-B5FC7A14E113}"/>
                  </a:ext>
                </a:extLst>
              </p:cNvPr>
              <p:cNvSpPr/>
              <p:nvPr/>
            </p:nvSpPr>
            <p:spPr>
              <a:xfrm>
                <a:off x="5361629" y="3569255"/>
                <a:ext cx="3509708" cy="1154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𝛼𝜎</m:t>
                          </m:r>
                        </m:den>
                      </m:f>
                      <m:func>
                        <m:funcPr>
                          <m:ctrlPr>
                            <a:rPr lang="es-MX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8BE8073A-B10D-4510-B65B-B5FC7A14E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629" y="3569255"/>
                <a:ext cx="3509708" cy="1154547"/>
              </a:xfrm>
              <a:prstGeom prst="rect">
                <a:avLst/>
              </a:prstGeom>
              <a:blipFill>
                <a:blip r:embed="rId8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brir llave 24">
            <a:extLst>
              <a:ext uri="{FF2B5EF4-FFF2-40B4-BE49-F238E27FC236}">
                <a16:creationId xmlns:a16="http://schemas.microsoft.com/office/drawing/2014/main" id="{79CCF680-2A30-4B8A-A209-04CD0121A155}"/>
              </a:ext>
            </a:extLst>
          </p:cNvPr>
          <p:cNvSpPr/>
          <p:nvPr/>
        </p:nvSpPr>
        <p:spPr>
          <a:xfrm rot="16200000">
            <a:off x="4312350" y="937100"/>
            <a:ext cx="461664" cy="8410568"/>
          </a:xfrm>
          <a:prstGeom prst="leftBrace">
            <a:avLst>
              <a:gd name="adj1" fmla="val 8333"/>
              <a:gd name="adj2" fmla="val 50948"/>
            </a:avLst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19A8CFED-51A8-43C3-A17B-F07F7D82FAD9}"/>
              </a:ext>
            </a:extLst>
          </p:cNvPr>
          <p:cNvSpPr txBox="1"/>
          <p:nvPr/>
        </p:nvSpPr>
        <p:spPr>
          <a:xfrm>
            <a:off x="323528" y="5417929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Garamond" panose="02020404030301010803" pitchFamily="18" charset="0"/>
              </a:rPr>
              <a:t>15,936,656</a:t>
            </a:r>
          </a:p>
        </p:txBody>
      </p:sp>
    </p:spTree>
    <p:extLst>
      <p:ext uri="{BB962C8B-B14F-4D97-AF65-F5344CB8AC3E}">
        <p14:creationId xmlns:p14="http://schemas.microsoft.com/office/powerpoint/2010/main" val="3755294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39" name="TextBox 2">
            <a:extLst>
              <a:ext uri="{FF2B5EF4-FFF2-40B4-BE49-F238E27FC236}">
                <a16:creationId xmlns:a16="http://schemas.microsoft.com/office/drawing/2014/main" id="{6DC41432-4B34-4D41-A0D0-EC18A6DC4FC0}"/>
              </a:ext>
            </a:extLst>
          </p:cNvPr>
          <p:cNvSpPr txBox="1"/>
          <p:nvPr/>
        </p:nvSpPr>
        <p:spPr>
          <a:xfrm>
            <a:off x="395536" y="1337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latin typeface="Garamond" panose="02020404030301010803" pitchFamily="18" charset="0"/>
              </a:rPr>
              <a:t>¿Las pruebas estandarizadas capturan hab. cognitivas?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6EECC888-6319-4239-9D99-B3ECC7A660DE}"/>
              </a:ext>
            </a:extLst>
          </p:cNvPr>
          <p:cNvSpPr txBox="1"/>
          <p:nvPr/>
        </p:nvSpPr>
        <p:spPr>
          <a:xfrm>
            <a:off x="827584" y="98072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Garamond" panose="02020404030301010803" pitchFamily="18" charset="0"/>
              </a:rPr>
              <a:t>Las habilidades e insumos hoy determinan las habilidades e insumos mañana: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DB6190D-695D-4F1F-B2F7-F54E88B1C682}"/>
              </a:ext>
            </a:extLst>
          </p:cNvPr>
          <p:cNvSpPr/>
          <p:nvPr/>
        </p:nvSpPr>
        <p:spPr>
          <a:xfrm>
            <a:off x="5724128" y="6453336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de Hoyos, Estrada y Vargas (2020)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E9E040-93B7-43F6-ABFB-0EF278E64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078" y="2284526"/>
            <a:ext cx="3067050" cy="5048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73FFAB-8945-4F92-B0CF-F4D02B1C2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328" y="3032571"/>
            <a:ext cx="2971800" cy="5048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0A0E996-F1C1-4701-BEA5-1705DB4D0F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800" y="3731121"/>
            <a:ext cx="2762250" cy="561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4320A158-EEA0-4E1B-ABE6-9F5B3C41D9EE}"/>
                  </a:ext>
                </a:extLst>
              </p:cNvPr>
              <p:cNvSpPr txBox="1"/>
              <p:nvPr/>
            </p:nvSpPr>
            <p:spPr>
              <a:xfrm>
                <a:off x="467544" y="4581128"/>
                <a:ext cx="835292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 puede estar explicada por la relación entre habilidades no-cognitivas y la prueba u otros insumos y la prueba. Para concluir que                          ……………...  , es necesario que controlemos por habilidades no-cognitivas y otros insumos (sobre todo del hogar).    </a:t>
                </a:r>
              </a:p>
            </p:txBody>
          </p:sp>
        </mc:Choice>
        <mc:Fallback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4320A158-EEA0-4E1B-ABE6-9F5B3C41D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81128"/>
                <a:ext cx="8352928" cy="1569660"/>
              </a:xfrm>
              <a:prstGeom prst="rect">
                <a:avLst/>
              </a:prstGeom>
              <a:blipFill>
                <a:blip r:embed="rId7"/>
                <a:stretch>
                  <a:fillRect l="-1168" t="-3101" r="-1095" b="-775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n 15">
            <a:extLst>
              <a:ext uri="{FF2B5EF4-FFF2-40B4-BE49-F238E27FC236}">
                <a16:creationId xmlns:a16="http://schemas.microsoft.com/office/drawing/2014/main" id="{296BA1DC-EF57-4A85-AE44-F59EE06A70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60" y="5373215"/>
            <a:ext cx="1800200" cy="46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39" name="TextBox 2">
            <a:extLst>
              <a:ext uri="{FF2B5EF4-FFF2-40B4-BE49-F238E27FC236}">
                <a16:creationId xmlns:a16="http://schemas.microsoft.com/office/drawing/2014/main" id="{6DC41432-4B34-4D41-A0D0-EC18A6DC4FC0}"/>
              </a:ext>
            </a:extLst>
          </p:cNvPr>
          <p:cNvSpPr txBox="1"/>
          <p:nvPr/>
        </p:nvSpPr>
        <p:spPr>
          <a:xfrm>
            <a:off x="395536" y="1337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latin typeface="Garamond" panose="02020404030301010803" pitchFamily="18" charset="0"/>
              </a:rPr>
              <a:t>¿Las pruebas estandarizadas capturan hab. cognitivas?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5B28EB9B-5844-45D5-BB06-6D97BFD558C9}"/>
              </a:ext>
            </a:extLst>
          </p:cNvPr>
          <p:cNvSpPr txBox="1"/>
          <p:nvPr/>
        </p:nvSpPr>
        <p:spPr>
          <a:xfrm>
            <a:off x="490750" y="5396690"/>
            <a:ext cx="8329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Los resultados de primaria de ENLACE sí están correlacionados con resultados de bienestar de largo plazo, aun cuando controlamos por otros insumos. 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E6EE5168-A698-4491-A78C-A9CA8F409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617" y="1052736"/>
            <a:ext cx="4219575" cy="6000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D02D452-A084-4FBB-94F7-0C86E5FFF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14427"/>
            <a:ext cx="9144000" cy="302914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4DE0572-8490-4A3E-9A83-09C1A2831351}"/>
              </a:ext>
            </a:extLst>
          </p:cNvPr>
          <p:cNvSpPr/>
          <p:nvPr/>
        </p:nvSpPr>
        <p:spPr>
          <a:xfrm>
            <a:off x="5508104" y="4437112"/>
            <a:ext cx="345638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1D04B25-13B0-4933-84CC-5C14C47DFBE7}"/>
              </a:ext>
            </a:extLst>
          </p:cNvPr>
          <p:cNvSpPr/>
          <p:nvPr/>
        </p:nvSpPr>
        <p:spPr>
          <a:xfrm>
            <a:off x="1547664" y="2834082"/>
            <a:ext cx="7569224" cy="2651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95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39" name="TextBox 2">
            <a:extLst>
              <a:ext uri="{FF2B5EF4-FFF2-40B4-BE49-F238E27FC236}">
                <a16:creationId xmlns:a16="http://schemas.microsoft.com/office/drawing/2014/main" id="{6DC41432-4B34-4D41-A0D0-EC18A6DC4FC0}"/>
              </a:ext>
            </a:extLst>
          </p:cNvPr>
          <p:cNvSpPr txBox="1"/>
          <p:nvPr/>
        </p:nvSpPr>
        <p:spPr>
          <a:xfrm>
            <a:off x="395536" y="1337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latin typeface="Garamond" panose="02020404030301010803" pitchFamily="18" charset="0"/>
              </a:rPr>
              <a:t>¿Las pruebas estandarizadas capturan hab. cognitivas?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5B28EB9B-5844-45D5-BB06-6D97BFD558C9}"/>
              </a:ext>
            </a:extLst>
          </p:cNvPr>
          <p:cNvSpPr txBox="1"/>
          <p:nvPr/>
        </p:nvSpPr>
        <p:spPr>
          <a:xfrm>
            <a:off x="107504" y="5685055"/>
            <a:ext cx="8868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Los resultados de primaria de ENLACE sí están correlacionados con resultados de bienestar de largo plazo, aun cuando controlamos por otros insumos y hab. no-cognitivas. 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DC9F68-3FE5-4148-8356-FAF8F03A5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18" y="764704"/>
            <a:ext cx="7505700" cy="5429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57E5C4E-3D1E-4763-9491-5AEB16772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50" y="1307629"/>
            <a:ext cx="7884368" cy="441396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1D04B25-13B0-4933-84CC-5C14C47DFBE7}"/>
              </a:ext>
            </a:extLst>
          </p:cNvPr>
          <p:cNvSpPr/>
          <p:nvPr/>
        </p:nvSpPr>
        <p:spPr>
          <a:xfrm>
            <a:off x="692118" y="2460090"/>
            <a:ext cx="7834100" cy="3208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4DE0572-8490-4A3E-9A83-09C1A2831351}"/>
              </a:ext>
            </a:extLst>
          </p:cNvPr>
          <p:cNvSpPr/>
          <p:nvPr/>
        </p:nvSpPr>
        <p:spPr>
          <a:xfrm>
            <a:off x="4012920" y="5104953"/>
            <a:ext cx="4320480" cy="2651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093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Reflexiones Finales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8FE897-A306-45CA-B3AC-7CE36774ECC7}"/>
              </a:ext>
            </a:extLst>
          </p:cNvPr>
          <p:cNvSpPr/>
          <p:nvPr/>
        </p:nvSpPr>
        <p:spPr>
          <a:xfrm>
            <a:off x="539552" y="1628800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nos dicen estos resultados –junto con los de la clase de rendición de cuentas– sobre la políticas de evaluación educativa en México?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MX" sz="30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¿Hemos avanzado en la dirección correcta en términos de la política de evaluación educativa en México?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rk Pattern BG-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5626894"/>
            <a:ext cx="5998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@</a:t>
            </a:r>
            <a:r>
              <a:rPr lang="en-US" sz="2600" dirty="0" err="1">
                <a:solidFill>
                  <a:schemeClr val="bg1"/>
                </a:solidFill>
              </a:rPr>
              <a:t>rafadehoyos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44" y="5565768"/>
            <a:ext cx="685800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7076" y="119675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Gracias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3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7489EF9-FDCA-4B4A-9FCF-8A8A3D19CC2A}"/>
              </a:ext>
            </a:extLst>
          </p:cNvPr>
          <p:cNvPicPr/>
          <p:nvPr/>
        </p:nvPicPr>
        <p:blipFill>
          <a:blip r:embed="rId4"/>
          <a:srcRect l="35441" t="24124" r="24633" b="6481"/>
          <a:stretch/>
        </p:blipFill>
        <p:spPr>
          <a:xfrm>
            <a:off x="1556752" y="823320"/>
            <a:ext cx="6039584" cy="5702024"/>
          </a:xfrm>
          <a:prstGeom prst="rect">
            <a:avLst/>
          </a:prstGeom>
          <a:ln>
            <a:noFill/>
          </a:ln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8EB986A-99CF-41DE-9FC7-78F91C23A17E}"/>
              </a:ext>
            </a:extLst>
          </p:cNvPr>
          <p:cNvSpPr/>
          <p:nvPr/>
        </p:nvSpPr>
        <p:spPr>
          <a:xfrm rot="19164000">
            <a:off x="4163010" y="4149080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A69A747-3D90-4BD5-BDD6-7670B3001641}"/>
              </a:ext>
            </a:extLst>
          </p:cNvPr>
          <p:cNvSpPr/>
          <p:nvPr/>
        </p:nvSpPr>
        <p:spPr>
          <a:xfrm rot="3382922">
            <a:off x="4228432" y="2214663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50973D7-0E68-4174-AD16-79B482EF36BB}"/>
              </a:ext>
            </a:extLst>
          </p:cNvPr>
          <p:cNvSpPr/>
          <p:nvPr/>
        </p:nvSpPr>
        <p:spPr>
          <a:xfrm rot="2564868">
            <a:off x="2051646" y="4179298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AC08EA4-C01E-4FC4-8CC4-429DFD1A534D}"/>
              </a:ext>
            </a:extLst>
          </p:cNvPr>
          <p:cNvSpPr/>
          <p:nvPr/>
        </p:nvSpPr>
        <p:spPr>
          <a:xfrm rot="8269068">
            <a:off x="2015225" y="2069014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554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Esquemas de incentivos para evaluar docentes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7B6372C-22A3-4928-B631-CA2BC8F8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FCC8B55E-B2EE-40C2-8EF3-F6953B4C1AE7}"/>
              </a:ext>
            </a:extLst>
          </p:cNvPr>
          <p:cNvSpPr txBox="1"/>
          <p:nvPr/>
        </p:nvSpPr>
        <p:spPr>
          <a:xfrm>
            <a:off x="251520" y="620769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Garamond" panose="02020404030301010803" pitchFamily="18" charset="0"/>
              </a:rPr>
              <a:t>Barlevy</a:t>
            </a:r>
            <a:r>
              <a:rPr lang="es-MX" sz="2400" dirty="0">
                <a:latin typeface="Garamond" panose="02020404030301010803" pitchFamily="18" charset="0"/>
              </a:rPr>
              <a:t> y Neal (2012)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B8E71471-D77B-4332-B334-043FBC944CD3}"/>
              </a:ext>
            </a:extLst>
          </p:cNvPr>
          <p:cNvSpPr txBox="1"/>
          <p:nvPr/>
        </p:nvSpPr>
        <p:spPr>
          <a:xfrm>
            <a:off x="827584" y="1268683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Los resultados de las pruebas estandarizadas tienen que ser ortogonales a la media. Orden de prelación ordinal. 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">
                <a:extLst>
                  <a:ext uri="{FF2B5EF4-FFF2-40B4-BE49-F238E27FC236}">
                    <a16:creationId xmlns:a16="http://schemas.microsoft.com/office/drawing/2014/main" id="{823F6A2D-825B-4D48-8129-EF1FF712DE6A}"/>
                  </a:ext>
                </a:extLst>
              </p:cNvPr>
              <p:cNvSpPr txBox="1"/>
              <p:nvPr/>
            </p:nvSpPr>
            <p:spPr>
              <a:xfrm>
                <a:off x="827584" y="836712"/>
                <a:ext cx="6048672" cy="461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b="1" dirty="0">
                    <a:latin typeface="Garamond" panose="02020404030301010803" pitchFamily="18" charset="0"/>
                  </a:rPr>
                  <a:t>Esquema de incentivos III: </a:t>
                </a:r>
                <a14:m>
                  <m:oMath xmlns:m="http://schemas.openxmlformats.org/officeDocument/2006/math">
                    <m:r>
                      <a:rPr lang="es-MX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s-MX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MX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s-MX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s-MX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s-MX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s-MX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3" name="TextBox 1">
                <a:extLst>
                  <a:ext uri="{FF2B5EF4-FFF2-40B4-BE49-F238E27FC236}">
                    <a16:creationId xmlns:a16="http://schemas.microsoft.com/office/drawing/2014/main" id="{823F6A2D-825B-4D48-8129-EF1FF712D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836712"/>
                <a:ext cx="6048672" cy="461921"/>
              </a:xfrm>
              <a:prstGeom prst="rect">
                <a:avLst/>
              </a:prstGeom>
              <a:blipFill>
                <a:blip r:embed="rId4"/>
                <a:stretch>
                  <a:fillRect l="-1613" t="-10526" b="-2894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">
            <a:extLst>
              <a:ext uri="{FF2B5EF4-FFF2-40B4-BE49-F238E27FC236}">
                <a16:creationId xmlns:a16="http://schemas.microsoft.com/office/drawing/2014/main" id="{53B0DAF1-7533-4C24-8C1B-39851E2DC708}"/>
              </a:ext>
            </a:extLst>
          </p:cNvPr>
          <p:cNvSpPr txBox="1"/>
          <p:nvPr/>
        </p:nvSpPr>
        <p:spPr>
          <a:xfrm>
            <a:off x="852736" y="2444119"/>
            <a:ext cx="400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Los docentes maximizan: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55B90BF8-D013-4B45-BEB5-106FD88E4FCE}"/>
                  </a:ext>
                </a:extLst>
              </p:cNvPr>
              <p:cNvSpPr/>
              <p:nvPr/>
            </p:nvSpPr>
            <p:spPr>
              <a:xfrm>
                <a:off x="395536" y="2996952"/>
                <a:ext cx="8136904" cy="1710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MX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s-MX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s-MX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MX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s-MX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s-MX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MX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s-MX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s-MX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MX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MX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s-MX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MX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MX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s-MX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MX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MX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MX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r>
                        <a:rPr lang="es-MX" sz="2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MX" sz="26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MX" sz="2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MX" sz="2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MX" sz="2600" i="1">
                          <a:latin typeface="Cambria Math" panose="02040503050406030204" pitchFamily="18" charset="0"/>
                        </a:rPr>
                        <m:t>,…</m:t>
                      </m:r>
                      <m:sSub>
                        <m:sSubPr>
                          <m:ctrlPr>
                            <a:rPr lang="es-MX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MX" sz="2600" i="1">
                              <a:latin typeface="Cambria Math" panose="02040503050406030204" pitchFamily="18" charset="0"/>
                            </a:rPr>
                            <m:t>𝑁𝑗</m:t>
                          </m:r>
                        </m:sub>
                      </m:sSub>
                      <m:r>
                        <a:rPr lang="es-MX" sz="2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MX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MX" sz="2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MX" sz="2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55B90BF8-D013-4B45-BEB5-106FD88E4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96952"/>
                <a:ext cx="8136904" cy="17105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brir llave 17">
            <a:extLst>
              <a:ext uri="{FF2B5EF4-FFF2-40B4-BE49-F238E27FC236}">
                <a16:creationId xmlns:a16="http://schemas.microsoft.com/office/drawing/2014/main" id="{07B9572F-1A45-4919-9C6B-2E5007F43DC4}"/>
              </a:ext>
            </a:extLst>
          </p:cNvPr>
          <p:cNvSpPr/>
          <p:nvPr/>
        </p:nvSpPr>
        <p:spPr>
          <a:xfrm rot="16200000">
            <a:off x="4253636" y="4123998"/>
            <a:ext cx="347025" cy="12877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4A1581F8-93A5-43E2-9E73-BD66ECEBE2CC}"/>
              </a:ext>
            </a:extLst>
          </p:cNvPr>
          <p:cNvSpPr txBox="1"/>
          <p:nvPr/>
        </p:nvSpPr>
        <p:spPr>
          <a:xfrm>
            <a:off x="2411760" y="504344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Pago por ganar un “torneo” 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3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17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7489EF9-FDCA-4B4A-9FCF-8A8A3D19CC2A}"/>
              </a:ext>
            </a:extLst>
          </p:cNvPr>
          <p:cNvPicPr/>
          <p:nvPr/>
        </p:nvPicPr>
        <p:blipFill>
          <a:blip r:embed="rId4"/>
          <a:srcRect l="35441" t="24124" r="24633" b="6481"/>
          <a:stretch/>
        </p:blipFill>
        <p:spPr>
          <a:xfrm>
            <a:off x="1556752" y="823320"/>
            <a:ext cx="6039584" cy="5702024"/>
          </a:xfrm>
          <a:prstGeom prst="rect">
            <a:avLst/>
          </a:prstGeom>
          <a:ln>
            <a:noFill/>
          </a:ln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5DD78072-8F09-4595-B993-7A1AE25DBD6F}"/>
              </a:ext>
            </a:extLst>
          </p:cNvPr>
          <p:cNvSpPr/>
          <p:nvPr/>
        </p:nvSpPr>
        <p:spPr>
          <a:xfrm rot="7823973">
            <a:off x="3861327" y="2818468"/>
            <a:ext cx="1703942" cy="1837196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464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2593386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Habilidades versus rasgos de la personalidad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79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87DEA6-4AF4-4544-98CE-BF65CA183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21A86B5-C922-484C-82C9-75C308A4D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429" y="1080208"/>
            <a:ext cx="6703141" cy="4697583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795B0F44-5224-4C60-A0F3-37FF3A5CFA92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Angela Duckworth</a:t>
            </a:r>
            <a:endParaRPr lang="en-US" sz="3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0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Evaluación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179512" y="1280949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MX" sz="3200" dirty="0">
                <a:latin typeface="Garamond" panose="02020404030301010803" pitchFamily="18" charset="0"/>
              </a:rPr>
              <a:t>¿Cuáles son las habilidades que determinan los logros de largo plazo? ¿Es relevante la personalidad?</a:t>
            </a:r>
          </a:p>
          <a:p>
            <a:pPr marL="514350" indent="-514350">
              <a:buAutoNum type="arabicPeriod"/>
            </a:pPr>
            <a:endParaRPr lang="es-MX" sz="3200" dirty="0">
              <a:latin typeface="Garamond" panose="02020404030301010803" pitchFamily="18" charset="0"/>
            </a:endParaRPr>
          </a:p>
          <a:p>
            <a:pPr marL="514350" indent="-514350">
              <a:buAutoNum type="arabicPeriod"/>
            </a:pPr>
            <a:r>
              <a:rPr lang="es-MX" sz="3200" dirty="0">
                <a:latin typeface="Garamond" panose="02020404030301010803" pitchFamily="18" charset="0"/>
              </a:rPr>
              <a:t>¿Cómo podemos identificar su impacto de la personalidad y cómo podemos mejorarla?</a:t>
            </a:r>
          </a:p>
          <a:p>
            <a:pPr marL="514350" indent="-514350">
              <a:buAutoNum type="arabicPeriod"/>
            </a:pPr>
            <a:endParaRPr lang="es-MX" sz="3200" dirty="0">
              <a:latin typeface="Garamond" panose="02020404030301010803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s-MX" sz="3200" dirty="0">
                <a:latin typeface="Garamond" panose="02020404030301010803" pitchFamily="18" charset="0"/>
              </a:rPr>
              <a:t>¿Qué tipo de habilidades capturan las pruebas estandarizadas y realmente podemos medir los aprendizajes a través de pruebas estandarizadas?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87DEA6-4AF4-4544-98CE-BF65CA183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51256</TotalTime>
  <Words>1306</Words>
  <Application>Microsoft Office PowerPoint</Application>
  <PresentationFormat>Presentación en pantalla (4:3)</PresentationFormat>
  <Paragraphs>245</Paragraphs>
  <Slides>34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Garamond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Carlton Hotel Collection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and Social Mobility in Mexico</dc:title>
  <dc:creator>Annerie Meijering on workstation CAH-SLS2</dc:creator>
  <cp:lastModifiedBy>Rafael De Hoyos</cp:lastModifiedBy>
  <cp:revision>949</cp:revision>
  <cp:lastPrinted>2016-01-18T19:10:27Z</cp:lastPrinted>
  <dcterms:created xsi:type="dcterms:W3CDTF">2009-09-02T12:48:55Z</dcterms:created>
  <dcterms:modified xsi:type="dcterms:W3CDTF">2020-05-06T05:09:54Z</dcterms:modified>
</cp:coreProperties>
</file>