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handoutMasterIdLst>
    <p:handoutMasterId r:id="rId31"/>
  </p:handoutMasterIdLst>
  <p:sldIdLst>
    <p:sldId id="997" r:id="rId2"/>
    <p:sldId id="576" r:id="rId3"/>
    <p:sldId id="1027" r:id="rId4"/>
    <p:sldId id="1029" r:id="rId5"/>
    <p:sldId id="955" r:id="rId6"/>
    <p:sldId id="1062" r:id="rId7"/>
    <p:sldId id="986" r:id="rId8"/>
    <p:sldId id="1047" r:id="rId9"/>
    <p:sldId id="1070" r:id="rId10"/>
    <p:sldId id="1071" r:id="rId11"/>
    <p:sldId id="1074" r:id="rId12"/>
    <p:sldId id="1072" r:id="rId13"/>
    <p:sldId id="1073" r:id="rId14"/>
    <p:sldId id="1075" r:id="rId15"/>
    <p:sldId id="1076" r:id="rId16"/>
    <p:sldId id="1077" r:id="rId17"/>
    <p:sldId id="1078" r:id="rId18"/>
    <p:sldId id="1079" r:id="rId19"/>
    <p:sldId id="1080" r:id="rId20"/>
    <p:sldId id="1081" r:id="rId21"/>
    <p:sldId id="1082" r:id="rId22"/>
    <p:sldId id="1083" r:id="rId23"/>
    <p:sldId id="1084" r:id="rId24"/>
    <p:sldId id="1085" r:id="rId25"/>
    <p:sldId id="1087" r:id="rId26"/>
    <p:sldId id="1086" r:id="rId27"/>
    <p:sldId id="949" r:id="rId28"/>
    <p:sldId id="485" r:id="rId29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4660"/>
  </p:normalViewPr>
  <p:slideViewPr>
    <p:cSldViewPr>
      <p:cViewPr varScale="1">
        <p:scale>
          <a:sx n="81" d="100"/>
          <a:sy n="81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noProof="0" dirty="0"/>
              <a:t>Cobertura de la Educación Superior en América Latina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1991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1991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17</c:v>
                </c:pt>
                <c:pt idx="1">
                  <c:v>21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7-4963-B44E-88AB5C99A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7813535"/>
        <c:axId val="2037613407"/>
      </c:barChart>
      <c:catAx>
        <c:axId val="2037813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37613407"/>
        <c:crosses val="autoZero"/>
        <c:auto val="1"/>
        <c:lblAlgn val="ctr"/>
        <c:lblOffset val="100"/>
        <c:noMultiLvlLbl val="0"/>
      </c:catAx>
      <c:valAx>
        <c:axId val="203761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37813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15/06/2020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2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6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0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8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20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08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31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9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2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0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9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7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19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4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5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2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1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5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5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e.cinvestav.mx/Personal-Academico/Dra-Alma-Maldonado-Maldonad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34422" y="4328646"/>
            <a:ext cx="2025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rgbClr val="0000FF"/>
                </a:solidFill>
              </a:rPr>
              <a:t>@</a:t>
            </a:r>
            <a:r>
              <a:rPr lang="en-US" sz="2100" u="sng" dirty="0" err="1">
                <a:solidFill>
                  <a:srgbClr val="0000FF"/>
                </a:solidFill>
              </a:rPr>
              <a:t>rafadehoyos</a:t>
            </a:r>
            <a:endParaRPr lang="en-US" sz="19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2802"/>
            <a:ext cx="502370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490714"/>
            <a:ext cx="21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Rafael de Hoyos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F02BE-B9E8-424E-9100-F4456365A919}"/>
              </a:ext>
            </a:extLst>
          </p:cNvPr>
          <p:cNvSpPr txBox="1"/>
          <p:nvPr/>
        </p:nvSpPr>
        <p:spPr>
          <a:xfrm>
            <a:off x="4211960" y="548680"/>
            <a:ext cx="44131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Garamond" panose="02020404030301010803" pitchFamily="18" charset="0"/>
              </a:rPr>
              <a:t>Economía de la Educación</a:t>
            </a:r>
          </a:p>
          <a:p>
            <a:pPr algn="ctr"/>
            <a:endParaRPr lang="es-MX" sz="3600" dirty="0">
              <a:latin typeface="Garamond" panose="02020404030301010803" pitchFamily="18" charset="0"/>
            </a:endParaRPr>
          </a:p>
          <a:p>
            <a:pPr algn="ctr"/>
            <a:r>
              <a:rPr lang="es-MX" sz="2400">
                <a:latin typeface="Garamond" panose="02020404030301010803" pitchFamily="18" charset="0"/>
              </a:rPr>
              <a:t>Clase 14: </a:t>
            </a:r>
            <a:r>
              <a:rPr lang="es-MX" sz="2400" dirty="0">
                <a:latin typeface="Garamond" panose="02020404030301010803" pitchFamily="18" charset="0"/>
              </a:rPr>
              <a:t>Educación Superior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13-DEDF-474F-AD23-B3CE531B3A39}"/>
              </a:ext>
            </a:extLst>
          </p:cNvPr>
          <p:cNvSpPr txBox="1"/>
          <p:nvPr/>
        </p:nvSpPr>
        <p:spPr>
          <a:xfrm>
            <a:off x="628702" y="5805264"/>
            <a:ext cx="591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Maestría en Economía Aplicada, ITAM, Primavera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5C0913-22F3-41C6-A58B-73A10EF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34"/>
            <a:ext cx="3466030" cy="37640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84FE83E-049A-4619-B79B-98F3E1A9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75" y="5664711"/>
            <a:ext cx="1857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593386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Educación superior y</a:t>
            </a:r>
          </a:p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crecimiento económico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49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107504" y="59045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Incremento exponencial en educación superior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428474-D48A-4B0C-B5B4-79850F1EF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02" y="1412776"/>
            <a:ext cx="4397673" cy="33212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BDD149-8D97-4902-8493-142D70BC7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90" y="1435046"/>
            <a:ext cx="4485206" cy="336210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E9E901DF-CA3C-4514-9DBD-8FCD25570E1B}"/>
              </a:ext>
            </a:extLst>
          </p:cNvPr>
          <p:cNvSpPr/>
          <p:nvPr/>
        </p:nvSpPr>
        <p:spPr>
          <a:xfrm>
            <a:off x="5724128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Valero and Van </a:t>
            </a:r>
            <a:r>
              <a:rPr lang="es-MX" i="1" dirty="0" err="1">
                <a:latin typeface="Garamond" panose="02020404030301010803" pitchFamily="18" charset="0"/>
              </a:rPr>
              <a:t>Reenen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8B3600B-8CCE-4959-A8A2-0ACF1B0AF8A0}"/>
              </a:ext>
            </a:extLst>
          </p:cNvPr>
          <p:cNvSpPr txBox="1"/>
          <p:nvPr/>
        </p:nvSpPr>
        <p:spPr>
          <a:xfrm>
            <a:off x="158802" y="4986229"/>
            <a:ext cx="8877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Hay evidencia que sugiere que esta evolución jugó un papel importante en la Revolución Comercial y la Revolución Industrial</a:t>
            </a:r>
          </a:p>
        </p:txBody>
      </p:sp>
    </p:spTree>
    <p:extLst>
      <p:ext uri="{BB962C8B-B14F-4D97-AF65-F5344CB8AC3E}">
        <p14:creationId xmlns:p14="http://schemas.microsoft.com/office/powerpoint/2010/main" val="27077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¿Cuál es la relación entre ES y Crecimiento?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C1429CC-41C3-42B0-A3FB-7FA5F8237080}"/>
                  </a:ext>
                </a:extLst>
              </p:cNvPr>
              <p:cNvSpPr/>
              <p:nvPr/>
            </p:nvSpPr>
            <p:spPr>
              <a:xfrm>
                <a:off x="851927" y="1196752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C1429CC-41C3-42B0-A3FB-7FA5F8237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27" y="1196752"/>
                <a:ext cx="289868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554DCC24-BEF6-467B-99CB-4FC8C53894F0}"/>
                  </a:ext>
                </a:extLst>
              </p:cNvPr>
              <p:cNvSpPr/>
              <p:nvPr/>
            </p:nvSpPr>
            <p:spPr>
              <a:xfrm>
                <a:off x="4289952" y="1196752"/>
                <a:ext cx="42424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554DCC24-BEF6-467B-99CB-4FC8C5389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52" y="1196752"/>
                <a:ext cx="424248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7">
                <a:extLst>
                  <a:ext uri="{FF2B5EF4-FFF2-40B4-BE49-F238E27FC236}">
                    <a16:creationId xmlns:a16="http://schemas.microsoft.com/office/drawing/2014/main" id="{2870A80C-3B02-4D54-85B3-C77B8D025A42}"/>
                  </a:ext>
                </a:extLst>
              </p:cNvPr>
              <p:cNvSpPr/>
              <p:nvPr/>
            </p:nvSpPr>
            <p:spPr>
              <a:xfrm>
                <a:off x="539552" y="2152941"/>
                <a:ext cx="3419710" cy="988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𝑑𝑜𝑐𝑒𝑛𝑐𝑖𝑎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17">
                <a:extLst>
                  <a:ext uri="{FF2B5EF4-FFF2-40B4-BE49-F238E27FC236}">
                    <a16:creationId xmlns:a16="http://schemas.microsoft.com/office/drawing/2014/main" id="{2870A80C-3B02-4D54-85B3-C77B8D025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52941"/>
                <a:ext cx="3419710" cy="9880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50B45E8E-92AE-4EC9-867D-D44AAA6AF3AB}"/>
              </a:ext>
            </a:extLst>
          </p:cNvPr>
          <p:cNvSpPr txBox="1"/>
          <p:nvPr/>
        </p:nvSpPr>
        <p:spPr>
          <a:xfrm>
            <a:off x="4158313" y="2132856"/>
            <a:ext cx="481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Docente es el insumo más importante en el vector “S” y la </a:t>
            </a: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calidad de la docencia es un resultado de la 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CA60A6E7-BD6C-48A4-A1E6-B5278B5BCC81}"/>
                  </a:ext>
                </a:extLst>
              </p:cNvPr>
              <p:cNvSpPr/>
              <p:nvPr/>
            </p:nvSpPr>
            <p:spPr>
              <a:xfrm>
                <a:off x="683568" y="3933056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CA60A6E7-BD6C-48A4-A1E6-B5278B5BC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933056"/>
                <a:ext cx="289868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A3A75857-0398-4119-A400-0F44AB70DFE7}"/>
              </a:ext>
            </a:extLst>
          </p:cNvPr>
          <p:cNvSpPr txBox="1"/>
          <p:nvPr/>
        </p:nvSpPr>
        <p:spPr>
          <a:xfrm>
            <a:off x="4151117" y="3596823"/>
            <a:ext cx="481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El crecimiento es función de la </a:t>
            </a: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innovación y ésta es, en parte, un resultado de la 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BFF7D202-EC9D-4355-BD1B-B89D17A57EB5}"/>
                  </a:ext>
                </a:extLst>
              </p:cNvPr>
              <p:cNvSpPr/>
              <p:nvPr/>
            </p:nvSpPr>
            <p:spPr>
              <a:xfrm>
                <a:off x="683568" y="5354052"/>
                <a:ext cx="39604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BFF7D202-EC9D-4355-BD1B-B89D17A57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54052"/>
                <a:ext cx="396044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7565CE04-95EC-41EB-A113-51C8545EABF3}"/>
              </a:ext>
            </a:extLst>
          </p:cNvPr>
          <p:cNvSpPr txBox="1"/>
          <p:nvPr/>
        </p:nvSpPr>
        <p:spPr>
          <a:xfrm>
            <a:off x="4829611" y="5229200"/>
            <a:ext cx="4134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El crecimiento es función de las </a:t>
            </a: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instituciones y éstas son, en parte, un resultado de la ES</a:t>
            </a:r>
          </a:p>
        </p:txBody>
      </p:sp>
    </p:spTree>
    <p:extLst>
      <p:ext uri="{BB962C8B-B14F-4D97-AF65-F5344CB8AC3E}">
        <p14:creationId xmlns:p14="http://schemas.microsoft.com/office/powerpoint/2010/main" val="22870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" grpId="0"/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¿Cuál es la relación entre ES y Crecimiento?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BFF7D202-EC9D-4355-BD1B-B89D17A57EB5}"/>
                  </a:ext>
                </a:extLst>
              </p:cNvPr>
              <p:cNvSpPr/>
              <p:nvPr/>
            </p:nvSpPr>
            <p:spPr>
              <a:xfrm>
                <a:off x="1115616" y="2679303"/>
                <a:ext cx="63367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𝑑𝑜𝑐𝑒𝑛𝑡𝑒𝑠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BFF7D202-EC9D-4355-BD1B-B89D17A57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679303"/>
                <a:ext cx="633670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45443E8-E6C2-492F-AC43-7800E6C1F6D0}"/>
              </a:ext>
            </a:extLst>
          </p:cNvPr>
          <p:cNvCxnSpPr>
            <a:cxnSpLocks/>
          </p:cNvCxnSpPr>
          <p:nvPr/>
        </p:nvCxnSpPr>
        <p:spPr>
          <a:xfrm flipV="1">
            <a:off x="3275856" y="3111351"/>
            <a:ext cx="36004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D8A84E4-FAAB-462B-A8D2-03507E7954AD}"/>
              </a:ext>
            </a:extLst>
          </p:cNvPr>
          <p:cNvSpPr txBox="1"/>
          <p:nvPr/>
        </p:nvSpPr>
        <p:spPr>
          <a:xfrm>
            <a:off x="1907705" y="361540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Capital Humano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849A340-6028-43E4-BD28-054619F6EAB9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2231740" y="2234481"/>
            <a:ext cx="792089" cy="546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86682C2-4F75-446E-B943-2354596AA437}"/>
              </a:ext>
            </a:extLst>
          </p:cNvPr>
          <p:cNvSpPr txBox="1"/>
          <p:nvPr/>
        </p:nvSpPr>
        <p:spPr>
          <a:xfrm>
            <a:off x="1115616" y="177281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Innovación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42736EB-2104-4954-BC14-F3BFE060C13F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6012160" y="3202523"/>
            <a:ext cx="180020" cy="412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014240D-A2CE-4B20-AD7E-146D50505C14}"/>
              </a:ext>
            </a:extLst>
          </p:cNvPr>
          <p:cNvSpPr txBox="1"/>
          <p:nvPr/>
        </p:nvSpPr>
        <p:spPr>
          <a:xfrm>
            <a:off x="4499992" y="361540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Instituciones democráticas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0ADAD5-2985-4E48-B385-0A1718E5EA82}"/>
              </a:ext>
            </a:extLst>
          </p:cNvPr>
          <p:cNvSpPr txBox="1"/>
          <p:nvPr/>
        </p:nvSpPr>
        <p:spPr>
          <a:xfrm>
            <a:off x="1331640" y="4986229"/>
            <a:ext cx="561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¿Cómo medimos está relación?</a:t>
            </a:r>
          </a:p>
        </p:txBody>
      </p:sp>
    </p:spTree>
    <p:extLst>
      <p:ext uri="{BB962C8B-B14F-4D97-AF65-F5344CB8AC3E}">
        <p14:creationId xmlns:p14="http://schemas.microsoft.com/office/powerpoint/2010/main" val="38277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¿Cuál es la relación entre ES y Crecimiento?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">
                <a:extLst>
                  <a:ext uri="{FF2B5EF4-FFF2-40B4-BE49-F238E27FC236}">
                    <a16:creationId xmlns:a16="http://schemas.microsoft.com/office/drawing/2014/main" id="{2EDC211F-0836-491B-9F94-FEB2AF88B49A}"/>
                  </a:ext>
                </a:extLst>
              </p:cNvPr>
              <p:cNvSpPr/>
              <p:nvPr/>
            </p:nvSpPr>
            <p:spPr>
              <a:xfrm>
                <a:off x="897021" y="1327138"/>
                <a:ext cx="6984776" cy="1495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𝑖𝑐𝑡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𝑈𝑛𝑖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𝑖𝑐</m:t>
                                  </m:r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𝑃𝑜𝑝</m:t>
                                  </m:r>
                                </m:e>
                                <m:sub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𝑖𝑐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𝑖𝑐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MX" sz="2800" b="1" i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3" name="Rectangle 6">
                <a:extLst>
                  <a:ext uri="{FF2B5EF4-FFF2-40B4-BE49-F238E27FC236}">
                    <a16:creationId xmlns:a16="http://schemas.microsoft.com/office/drawing/2014/main" id="{2EDC211F-0836-491B-9F94-FEB2AF88B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21" y="1327138"/>
                <a:ext cx="6984776" cy="149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ángulo 14">
            <a:extLst>
              <a:ext uri="{FF2B5EF4-FFF2-40B4-BE49-F238E27FC236}">
                <a16:creationId xmlns:a16="http://schemas.microsoft.com/office/drawing/2014/main" id="{6837ACDA-9388-49D4-B17E-5FA9D42B905C}"/>
              </a:ext>
            </a:extLst>
          </p:cNvPr>
          <p:cNvSpPr/>
          <p:nvPr/>
        </p:nvSpPr>
        <p:spPr>
          <a:xfrm>
            <a:off x="5724128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Valero and Van </a:t>
            </a:r>
            <a:r>
              <a:rPr lang="es-MX" i="1" dirty="0" err="1">
                <a:latin typeface="Garamond" panose="02020404030301010803" pitchFamily="18" charset="0"/>
              </a:rPr>
              <a:t>Reenen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E5640684-3A4D-4A29-9A33-9019D171F456}"/>
                  </a:ext>
                </a:extLst>
              </p:cNvPr>
              <p:cNvSpPr/>
              <p:nvPr/>
            </p:nvSpPr>
            <p:spPr>
              <a:xfrm>
                <a:off x="1403648" y="3142855"/>
                <a:ext cx="12027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𝑖𝑐𝑡</m:t>
                          </m:r>
                        </m:sub>
                      </m:sSub>
                      <m:r>
                        <a:rPr lang="es-MX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E5640684-3A4D-4A29-9A33-9019D171F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142855"/>
                <a:ext cx="120276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59F6E3AD-2EB0-4FA1-9BE6-DB1B5C7532B7}"/>
              </a:ext>
            </a:extLst>
          </p:cNvPr>
          <p:cNvSpPr txBox="1"/>
          <p:nvPr/>
        </p:nvSpPr>
        <p:spPr>
          <a:xfrm>
            <a:off x="2606412" y="3204410"/>
            <a:ext cx="6070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PIB per cápita, región “i”, país “c” en el año “t”.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8BF775F2-6CFA-47A6-A2D5-A34C0423AAC4}"/>
                  </a:ext>
                </a:extLst>
              </p:cNvPr>
              <p:cNvSpPr/>
              <p:nvPr/>
            </p:nvSpPr>
            <p:spPr>
              <a:xfrm>
                <a:off x="611560" y="3841884"/>
                <a:ext cx="1986569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𝑈𝑛𝑖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𝑖𝑐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b>
                      </m:sSub>
                      <m:r>
                        <a:rPr lang="es-MX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8BF775F2-6CFA-47A6-A2D5-A34C0423A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41884"/>
                <a:ext cx="1986569" cy="542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>
            <a:extLst>
              <a:ext uri="{FF2B5EF4-FFF2-40B4-BE49-F238E27FC236}">
                <a16:creationId xmlns:a16="http://schemas.microsoft.com/office/drawing/2014/main" id="{1B047514-9B73-45F8-A205-502AB194DEBF}"/>
              </a:ext>
            </a:extLst>
          </p:cNvPr>
          <p:cNvSpPr txBox="1"/>
          <p:nvPr/>
        </p:nvSpPr>
        <p:spPr>
          <a:xfrm>
            <a:off x="2606412" y="3903439"/>
            <a:ext cx="61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Cantidad de universidades con 5 años de rezago.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19B5B3A5-D5BA-4FFD-99B3-1AEAAF3B205E}"/>
                  </a:ext>
                </a:extLst>
              </p:cNvPr>
              <p:cNvSpPr/>
              <p:nvPr/>
            </p:nvSpPr>
            <p:spPr>
              <a:xfrm>
                <a:off x="1403649" y="5498068"/>
                <a:ext cx="12617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𝑖𝑐𝑡</m:t>
                          </m:r>
                        </m:sub>
                      </m:sSub>
                      <m:r>
                        <a:rPr lang="es-MX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19B5B3A5-D5BA-4FFD-99B3-1AEAAF3B2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9" y="5498068"/>
                <a:ext cx="12617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adroTexto 25">
            <a:extLst>
              <a:ext uri="{FF2B5EF4-FFF2-40B4-BE49-F238E27FC236}">
                <a16:creationId xmlns:a16="http://schemas.microsoft.com/office/drawing/2014/main" id="{1071D988-6380-4BD2-A3DE-FA0F39FD44CC}"/>
              </a:ext>
            </a:extLst>
          </p:cNvPr>
          <p:cNvSpPr txBox="1"/>
          <p:nvPr/>
        </p:nvSpPr>
        <p:spPr>
          <a:xfrm>
            <a:off x="2606413" y="5559623"/>
            <a:ext cx="585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Vector de controles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A5BB6617-B109-4909-A827-580C4D63DE46}"/>
                  </a:ext>
                </a:extLst>
              </p:cNvPr>
              <p:cNvSpPr/>
              <p:nvPr/>
            </p:nvSpPr>
            <p:spPr>
              <a:xfrm>
                <a:off x="971600" y="4709228"/>
                <a:ext cx="16158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𝑃𝑜𝑝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𝑖𝑐𝑡</m:t>
                          </m:r>
                        </m:sub>
                      </m:sSub>
                      <m:r>
                        <a:rPr lang="es-MX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A5BB6617-B109-4909-A827-580C4D63D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09228"/>
                <a:ext cx="161582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adroTexto 28">
            <a:extLst>
              <a:ext uri="{FF2B5EF4-FFF2-40B4-BE49-F238E27FC236}">
                <a16:creationId xmlns:a16="http://schemas.microsoft.com/office/drawing/2014/main" id="{79B94F5B-D149-4EB6-BB7B-D0B6E3B93414}"/>
              </a:ext>
            </a:extLst>
          </p:cNvPr>
          <p:cNvSpPr txBox="1"/>
          <p:nvPr/>
        </p:nvSpPr>
        <p:spPr>
          <a:xfrm>
            <a:off x="2598129" y="4770783"/>
            <a:ext cx="585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Población, con rezago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0E42448-6657-4018-A10F-F97EBFDD34EC}"/>
              </a:ext>
            </a:extLst>
          </p:cNvPr>
          <p:cNvSpPr/>
          <p:nvPr/>
        </p:nvSpPr>
        <p:spPr>
          <a:xfrm>
            <a:off x="3491880" y="2276872"/>
            <a:ext cx="1296144" cy="546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4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0" grpId="0"/>
      <p:bldP spid="23" grpId="0"/>
      <p:bldP spid="24" grpId="0"/>
      <p:bldP spid="25" grpId="0"/>
      <p:bldP spid="26" grpId="0"/>
      <p:bldP spid="28" grpId="0"/>
      <p:bldP spid="29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¿Cuál es la relación entre ES y Crecimiento?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6837ACDA-9388-49D4-B17E-5FA9D42B905C}"/>
              </a:ext>
            </a:extLst>
          </p:cNvPr>
          <p:cNvSpPr/>
          <p:nvPr/>
        </p:nvSpPr>
        <p:spPr>
          <a:xfrm>
            <a:off x="5724128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Valero and Van </a:t>
            </a:r>
            <a:r>
              <a:rPr lang="es-MX" i="1" dirty="0" err="1">
                <a:latin typeface="Garamond" panose="02020404030301010803" pitchFamily="18" charset="0"/>
              </a:rPr>
              <a:t>Reenen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47AB2D-B367-4C94-B655-7A921E0BF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9574"/>
            <a:ext cx="9144000" cy="3518852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DCCEACF-8369-4958-9CA5-A617657B51E0}"/>
              </a:ext>
            </a:extLst>
          </p:cNvPr>
          <p:cNvSpPr/>
          <p:nvPr/>
        </p:nvSpPr>
        <p:spPr>
          <a:xfrm>
            <a:off x="0" y="1988840"/>
            <a:ext cx="9082925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3D3835-C9A5-4F39-B839-767D221BF379}"/>
              </a:ext>
            </a:extLst>
          </p:cNvPr>
          <p:cNvSpPr txBox="1"/>
          <p:nvPr/>
        </p:nvSpPr>
        <p:spPr>
          <a:xfrm>
            <a:off x="179513" y="5395863"/>
            <a:ext cx="8903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Un incremento de 10% en el número de universidades en determinada región, está asociado con un aumento de 0.4% en el PIB per cápita.</a:t>
            </a:r>
          </a:p>
        </p:txBody>
      </p:sp>
    </p:spTree>
    <p:extLst>
      <p:ext uri="{BB962C8B-B14F-4D97-AF65-F5344CB8AC3E}">
        <p14:creationId xmlns:p14="http://schemas.microsoft.com/office/powerpoint/2010/main" val="8718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Robustez de los resultados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8FE897-A306-45CA-B3AC-7CE36774ECC7}"/>
              </a:ext>
            </a:extLst>
          </p:cNvPr>
          <p:cNvSpPr/>
          <p:nvPr/>
        </p:nvSpPr>
        <p:spPr>
          <a:xfrm>
            <a:off x="539552" y="1628800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MX" sz="30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Granger-causality</a:t>
            </a: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o causalidad inversa.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Efectos heterogéneos.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Tamaño de la universidad.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MX" sz="30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Proxies</a:t>
            </a: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de calidad de la universidad.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Efectos de colindancia: 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DCDAE5EF-37B6-4857-9FA8-31DC04A7D2E5}"/>
                  </a:ext>
                </a:extLst>
              </p:cNvPr>
              <p:cNvSpPr/>
              <p:nvPr/>
            </p:nvSpPr>
            <p:spPr>
              <a:xfrm>
                <a:off x="1187624" y="4293096"/>
                <a:ext cx="6984776" cy="1495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𝑖𝑐𝑡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𝑈𝑛𝑖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𝑖𝑐</m:t>
                                  </m:r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𝑈𝑛𝑖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𝑖𝑐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MX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DCDAE5EF-37B6-4857-9FA8-31DC04A7D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93096"/>
                <a:ext cx="6984776" cy="149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ipse 1">
            <a:extLst>
              <a:ext uri="{FF2B5EF4-FFF2-40B4-BE49-F238E27FC236}">
                <a16:creationId xmlns:a16="http://schemas.microsoft.com/office/drawing/2014/main" id="{CF7FEB57-C4C1-45D9-B7D0-E3B7B59429A2}"/>
              </a:ext>
            </a:extLst>
          </p:cNvPr>
          <p:cNvSpPr/>
          <p:nvPr/>
        </p:nvSpPr>
        <p:spPr>
          <a:xfrm>
            <a:off x="5004048" y="4509120"/>
            <a:ext cx="2736304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7396F0B-F129-49AA-B010-33C33F6CB716}"/>
              </a:ext>
            </a:extLst>
          </p:cNvPr>
          <p:cNvSpPr/>
          <p:nvPr/>
        </p:nvSpPr>
        <p:spPr>
          <a:xfrm>
            <a:off x="5724128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Valero and Van </a:t>
            </a:r>
            <a:r>
              <a:rPr lang="es-MX" i="1" dirty="0" err="1">
                <a:latin typeface="Garamond" panose="02020404030301010803" pitchFamily="18" charset="0"/>
              </a:rPr>
              <a:t>Reenen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63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Mecanismos causales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8FE897-A306-45CA-B3AC-7CE36774ECC7}"/>
              </a:ext>
            </a:extLst>
          </p:cNvPr>
          <p:cNvSpPr/>
          <p:nvPr/>
        </p:nvSpPr>
        <p:spPr>
          <a:xfrm>
            <a:off x="539552" y="153617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Capital humano</a:t>
            </a: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cuando se introducen controles para el acervo de escolaridad de la población, se reduce 5% el estimador de “universidades”.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3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Innovación</a:t>
            </a: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en una estimación con patentes como controles, el impacto de “universidad” se reduce en 20%.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A1FFC2F-90EB-40A2-BA9F-003C807FFE44}"/>
              </a:ext>
            </a:extLst>
          </p:cNvPr>
          <p:cNvSpPr/>
          <p:nvPr/>
        </p:nvSpPr>
        <p:spPr>
          <a:xfrm>
            <a:off x="5724128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Valero and Van </a:t>
            </a:r>
            <a:r>
              <a:rPr lang="es-MX" i="1" dirty="0" err="1">
                <a:latin typeface="Garamond" panose="02020404030301010803" pitchFamily="18" charset="0"/>
              </a:rPr>
              <a:t>Reenen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76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Mecanismos causales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8FE897-A306-45CA-B3AC-7CE36774ECC7}"/>
              </a:ext>
            </a:extLst>
          </p:cNvPr>
          <p:cNvSpPr/>
          <p:nvPr/>
        </p:nvSpPr>
        <p:spPr>
          <a:xfrm>
            <a:off x="742509" y="684571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Valoración de instituciones democráticas</a:t>
            </a:r>
            <a:r>
              <a:rPr lang="es-MX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La variable “universidades” con 15 años de rezago tiene una correlación positiva y significativa.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50E2097-CA4D-46BF-A6FC-CA57D8C60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844824"/>
            <a:ext cx="5086350" cy="4714875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C293205-4D78-4102-83D2-01944E8A509D}"/>
              </a:ext>
            </a:extLst>
          </p:cNvPr>
          <p:cNvSpPr/>
          <p:nvPr/>
        </p:nvSpPr>
        <p:spPr>
          <a:xfrm>
            <a:off x="1858591" y="2640901"/>
            <a:ext cx="4824536" cy="36004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D83BAF6-CEBD-44FB-9603-99C3B9A69FAA}"/>
              </a:ext>
            </a:extLst>
          </p:cNvPr>
          <p:cNvSpPr/>
          <p:nvPr/>
        </p:nvSpPr>
        <p:spPr>
          <a:xfrm>
            <a:off x="6850038" y="6559699"/>
            <a:ext cx="2232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i="1" dirty="0">
                <a:latin typeface="Garamond" panose="02020404030301010803" pitchFamily="18" charset="0"/>
              </a:rPr>
              <a:t>Valero and Van </a:t>
            </a:r>
            <a:r>
              <a:rPr lang="es-MX" sz="1400" i="1" dirty="0" err="1">
                <a:latin typeface="Garamond" panose="02020404030301010803" pitchFamily="18" charset="0"/>
              </a:rPr>
              <a:t>Reenen</a:t>
            </a:r>
            <a:r>
              <a:rPr lang="es-MX" sz="1400" i="1" dirty="0">
                <a:latin typeface="Garamond" panose="02020404030301010803" pitchFamily="18" charset="0"/>
              </a:rPr>
              <a:t> (2019)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706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593386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Educación superior en América Latina: ¿más cobertura, menos calidad?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Resumen de lo que hemos </a:t>
            </a:r>
          </a:p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visto hasta ahora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107504" y="59045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cobertura ha aumentado significativamente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CFC75FA-A432-4EB0-B586-032D7F646772}"/>
              </a:ext>
            </a:extLst>
          </p:cNvPr>
          <p:cNvSpPr/>
          <p:nvPr/>
        </p:nvSpPr>
        <p:spPr>
          <a:xfrm>
            <a:off x="5724128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Ferreyra et al (2017)</a:t>
            </a:r>
            <a:endParaRPr lang="es-MX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C4C89AD-1D75-4CC8-9300-1B0E62E48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72844"/>
              </p:ext>
            </p:extLst>
          </p:nvPr>
        </p:nvGraphicFramePr>
        <p:xfrm>
          <a:off x="925171" y="1027668"/>
          <a:ext cx="7488832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2CC3178D-5353-43FF-9033-1ABE9DEA613C}"/>
              </a:ext>
            </a:extLst>
          </p:cNvPr>
          <p:cNvSpPr txBox="1"/>
          <p:nvPr/>
        </p:nvSpPr>
        <p:spPr>
          <a:xfrm>
            <a:off x="179513" y="5395863"/>
            <a:ext cx="8903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Casi todo el aumento está explicado por el aumento de la demanda, producto de una mayor tasa de graduación de la EMS</a:t>
            </a:r>
          </a:p>
        </p:txBody>
      </p:sp>
    </p:spTree>
    <p:extLst>
      <p:ext uri="{BB962C8B-B14F-4D97-AF65-F5344CB8AC3E}">
        <p14:creationId xmlns:p14="http://schemas.microsoft.com/office/powerpoint/2010/main" val="39381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107504" y="59045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Pero el acceso sigue siendo desigual. 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CFC75FA-A432-4EB0-B586-032D7F646772}"/>
              </a:ext>
            </a:extLst>
          </p:cNvPr>
          <p:cNvSpPr/>
          <p:nvPr/>
        </p:nvSpPr>
        <p:spPr>
          <a:xfrm>
            <a:off x="5724128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Ferreyra et al (2017)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CC3178D-5353-43FF-9033-1ABE9DEA613C}"/>
              </a:ext>
            </a:extLst>
          </p:cNvPr>
          <p:cNvSpPr txBox="1"/>
          <p:nvPr/>
        </p:nvSpPr>
        <p:spPr>
          <a:xfrm>
            <a:off x="179513" y="5395863"/>
            <a:ext cx="8903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Los alumnos por debajo del percentil 50 en la distribución del ingreso, representan el 23% de la matrícula total.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A57F6F-C70F-442E-A586-A954A4626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0080"/>
            <a:ext cx="9144000" cy="39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107504" y="59045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gratuidad no elimina las brechas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CFC75FA-A432-4EB0-B586-032D7F646772}"/>
              </a:ext>
            </a:extLst>
          </p:cNvPr>
          <p:cNvSpPr/>
          <p:nvPr/>
        </p:nvSpPr>
        <p:spPr>
          <a:xfrm>
            <a:off x="5724128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Ferreyra et al (2017)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CC3178D-5353-43FF-9033-1ABE9DEA613C}"/>
              </a:ext>
            </a:extLst>
          </p:cNvPr>
          <p:cNvSpPr txBox="1"/>
          <p:nvPr/>
        </p:nvSpPr>
        <p:spPr>
          <a:xfrm>
            <a:off x="179513" y="5395863"/>
            <a:ext cx="8903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Las barreras más importantes que enfrentan los más pobres son académicas y aspiracionales.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C1223E-40AA-44D5-99C5-60D389394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" y="904850"/>
            <a:ext cx="80867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107504" y="59045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gratuidad no elimina las brechas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2F34B7-1F41-4736-8646-D4AAA7C42C11}"/>
              </a:ext>
            </a:extLst>
          </p:cNvPr>
          <p:cNvSpPr/>
          <p:nvPr/>
        </p:nvSpPr>
        <p:spPr>
          <a:xfrm>
            <a:off x="539552" y="1617181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 de alto desempeño pero bajo nivel de ingreso en EEUU no postulan a universidades de élite. 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3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 anterior, a pesar de que sería menos costoso—porque hay más oportunidades de financiamiento.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3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que sí postulan, los admiten con beca, y tienen una alta tasa de graduación. 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F7F866-111A-41FD-A51D-2A86FC55C4B7}"/>
              </a:ext>
            </a:extLst>
          </p:cNvPr>
          <p:cNvSpPr/>
          <p:nvPr/>
        </p:nvSpPr>
        <p:spPr>
          <a:xfrm>
            <a:off x="611560" y="956306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i="1" dirty="0" err="1">
                <a:latin typeface="Garamond" panose="02020404030301010803" pitchFamily="18" charset="0"/>
              </a:rPr>
              <a:t>Hoxby</a:t>
            </a:r>
            <a:r>
              <a:rPr lang="es-MX" sz="2400" b="1" i="1" dirty="0">
                <a:latin typeface="Garamond" panose="02020404030301010803" pitchFamily="18" charset="0"/>
              </a:rPr>
              <a:t> et al (varios años)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2513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107504" y="59045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gratuidad no elimina las brechas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9F7F866-111A-41FD-A51D-2A86FC55C4B7}"/>
              </a:ext>
            </a:extLst>
          </p:cNvPr>
          <p:cNvSpPr/>
          <p:nvPr/>
        </p:nvSpPr>
        <p:spPr>
          <a:xfrm>
            <a:off x="611560" y="956306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i="1" dirty="0" err="1">
                <a:latin typeface="Garamond" panose="02020404030301010803" pitchFamily="18" charset="0"/>
              </a:rPr>
              <a:t>Hoxby</a:t>
            </a:r>
            <a:r>
              <a:rPr lang="es-MX" sz="2400" b="1" i="1" dirty="0">
                <a:latin typeface="Garamond" panose="02020404030301010803" pitchFamily="18" charset="0"/>
              </a:rPr>
              <a:t> et al (varios años)</a:t>
            </a:r>
            <a:endParaRPr lang="es-MX" sz="24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9FF991A-AE14-4BAA-8460-60F5B15A1585}"/>
              </a:ext>
            </a:extLst>
          </p:cNvPr>
          <p:cNvSpPr/>
          <p:nvPr/>
        </p:nvSpPr>
        <p:spPr>
          <a:xfrm>
            <a:off x="539552" y="2372366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Estudiantes de alto desempeño y bajo ingreso</a:t>
            </a:r>
            <a:endParaRPr lang="es-MX" sz="2400" dirty="0"/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985E5AAC-3BF3-4DEA-A0A2-76D37DA77CE0}"/>
              </a:ext>
            </a:extLst>
          </p:cNvPr>
          <p:cNvSpPr/>
          <p:nvPr/>
        </p:nvSpPr>
        <p:spPr>
          <a:xfrm>
            <a:off x="2699792" y="1465879"/>
            <a:ext cx="1296144" cy="2880320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9E5AF1E-D99B-488B-9932-29ADC3B5FD16}"/>
              </a:ext>
            </a:extLst>
          </p:cNvPr>
          <p:cNvSpPr/>
          <p:nvPr/>
        </p:nvSpPr>
        <p:spPr>
          <a:xfrm>
            <a:off x="3563888" y="1753911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Sí maximizan aplicando a universidades de élite.</a:t>
            </a:r>
            <a:endParaRPr lang="es-MX" sz="24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202E53C-0C41-4F2C-A3FF-382A98DA3634}"/>
              </a:ext>
            </a:extLst>
          </p:cNvPr>
          <p:cNvSpPr/>
          <p:nvPr/>
        </p:nvSpPr>
        <p:spPr>
          <a:xfrm>
            <a:off x="3563888" y="3299178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No maximizan aplicando a universidades “locales”.</a:t>
            </a:r>
            <a:endParaRPr lang="es-MX" sz="2400" dirty="0"/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4222B102-C329-4042-BB4C-51973F509632}"/>
              </a:ext>
            </a:extLst>
          </p:cNvPr>
          <p:cNvSpPr/>
          <p:nvPr/>
        </p:nvSpPr>
        <p:spPr>
          <a:xfrm rot="10800000">
            <a:off x="6348524" y="1465879"/>
            <a:ext cx="1296144" cy="2880320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67942D8-3941-4E1E-9AB2-E7BFB042A7F8}"/>
              </a:ext>
            </a:extLst>
          </p:cNvPr>
          <p:cNvSpPr/>
          <p:nvPr/>
        </p:nvSpPr>
        <p:spPr>
          <a:xfrm>
            <a:off x="7812360" y="258490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¿?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42B324B-0A0C-433C-AFD5-D0541990F104}"/>
              </a:ext>
            </a:extLst>
          </p:cNvPr>
          <p:cNvSpPr/>
          <p:nvPr/>
        </p:nvSpPr>
        <p:spPr>
          <a:xfrm>
            <a:off x="107504" y="4676943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Los que no maximizan tienden a vivir en áreas rurales, nunca han participado en procesos selectivos, y no tienen un referente (maestro o alumno) que haya entrado a una universidad de élite.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84D0F71-B9BC-48DA-B8C0-D220197573DD}"/>
              </a:ext>
            </a:extLst>
          </p:cNvPr>
          <p:cNvSpPr/>
          <p:nvPr/>
        </p:nvSpPr>
        <p:spPr>
          <a:xfrm>
            <a:off x="755576" y="6135687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¿Y en México, sabemos algo sobre esto?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7320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9" grpId="0"/>
      <p:bldP spid="13" grpId="0"/>
      <p:bldP spid="14" grpId="0" animBg="1"/>
      <p:bldP spid="15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107504" y="59045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gratuidad no elimina las brechas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9F7F866-111A-41FD-A51D-2A86FC55C4B7}"/>
              </a:ext>
            </a:extLst>
          </p:cNvPr>
          <p:cNvSpPr/>
          <p:nvPr/>
        </p:nvSpPr>
        <p:spPr>
          <a:xfrm>
            <a:off x="611560" y="1076543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“</a:t>
            </a:r>
            <a:r>
              <a:rPr lang="es-MX" sz="2400" b="1" dirty="0" err="1">
                <a:latin typeface="Garamond" panose="02020404030301010803" pitchFamily="18" charset="0"/>
              </a:rPr>
              <a:t>Expanding</a:t>
            </a:r>
            <a:r>
              <a:rPr lang="es-MX" sz="2400" b="1" dirty="0">
                <a:latin typeface="Garamond" panose="02020404030301010803" pitchFamily="18" charset="0"/>
              </a:rPr>
              <a:t> </a:t>
            </a:r>
            <a:r>
              <a:rPr lang="es-MX" sz="2400" b="1" dirty="0" err="1">
                <a:latin typeface="Garamond" panose="02020404030301010803" pitchFamily="18" charset="0"/>
              </a:rPr>
              <a:t>College</a:t>
            </a:r>
            <a:r>
              <a:rPr lang="es-MX" sz="2400" b="1" dirty="0">
                <a:latin typeface="Garamond" panose="02020404030301010803" pitchFamily="18" charset="0"/>
              </a:rPr>
              <a:t> </a:t>
            </a:r>
            <a:r>
              <a:rPr lang="es-MX" sz="2400" b="1" dirty="0" err="1">
                <a:latin typeface="Garamond" panose="02020404030301010803" pitchFamily="18" charset="0"/>
              </a:rPr>
              <a:t>Oportunities</a:t>
            </a:r>
            <a:r>
              <a:rPr lang="es-MX" sz="2400" b="1" dirty="0">
                <a:latin typeface="Garamond" panose="02020404030301010803" pitchFamily="18" charset="0"/>
              </a:rPr>
              <a:t> (ECO)”</a:t>
            </a:r>
            <a:endParaRPr lang="es-MX" sz="24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9FF991A-AE14-4BAA-8460-60F5B15A1585}"/>
              </a:ext>
            </a:extLst>
          </p:cNvPr>
          <p:cNvSpPr/>
          <p:nvPr/>
        </p:nvSpPr>
        <p:spPr>
          <a:xfrm>
            <a:off x="323528" y="2512202"/>
            <a:ext cx="2425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Entre estudiantes de alto desempeño y bajo ingreso</a:t>
            </a:r>
            <a:endParaRPr lang="es-MX" sz="2400" dirty="0"/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985E5AAC-3BF3-4DEA-A0A2-76D37DA77CE0}"/>
              </a:ext>
            </a:extLst>
          </p:cNvPr>
          <p:cNvSpPr/>
          <p:nvPr/>
        </p:nvSpPr>
        <p:spPr>
          <a:xfrm>
            <a:off x="2749502" y="1796623"/>
            <a:ext cx="1296144" cy="2631489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9E5AF1E-D99B-488B-9932-29ADC3B5FD16}"/>
              </a:ext>
            </a:extLst>
          </p:cNvPr>
          <p:cNvSpPr/>
          <p:nvPr/>
        </p:nvSpPr>
        <p:spPr>
          <a:xfrm>
            <a:off x="3563888" y="2027455"/>
            <a:ext cx="51845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500" dirty="0">
                <a:latin typeface="Garamond" panose="02020404030301010803" pitchFamily="18" charset="0"/>
              </a:rPr>
              <a:t>Información personalizada.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500" dirty="0">
                <a:latin typeface="Garamond" panose="02020404030301010803" pitchFamily="18" charset="0"/>
              </a:rPr>
              <a:t>Costos de las distintas alternativas.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500" dirty="0">
                <a:latin typeface="Garamond" panose="02020404030301010803" pitchFamily="18" charset="0"/>
              </a:rPr>
              <a:t>Alternativas de financiamiento.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500" dirty="0">
                <a:latin typeface="Garamond" panose="02020404030301010803" pitchFamily="18" charset="0"/>
              </a:rPr>
              <a:t>Planes de estudio.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500" dirty="0">
                <a:latin typeface="Garamond" panose="02020404030301010803" pitchFamily="18" charset="0"/>
              </a:rPr>
              <a:t>Resultados esperados, incluyendo en el mercado laboral.</a:t>
            </a:r>
            <a:endParaRPr lang="es-MX" sz="25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42B324B-0A0C-433C-AFD5-D0541990F104}"/>
              </a:ext>
            </a:extLst>
          </p:cNvPr>
          <p:cNvSpPr/>
          <p:nvPr/>
        </p:nvSpPr>
        <p:spPr>
          <a:xfrm>
            <a:off x="503548" y="467694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Un RCT demuestra que ECO incrementa las postulaciones, admisiones, inscripciones y tasa de graduación de alumnos de bajo ingreso (alto rendimiento) a universidades de élite. 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78E2A29-3FB6-4538-B5F0-C7045692E599}"/>
              </a:ext>
            </a:extLst>
          </p:cNvPr>
          <p:cNvSpPr/>
          <p:nvPr/>
        </p:nvSpPr>
        <p:spPr>
          <a:xfrm>
            <a:off x="5724128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Hoxby</a:t>
            </a:r>
            <a:r>
              <a:rPr lang="es-MX" i="1" dirty="0">
                <a:latin typeface="Garamond" panose="02020404030301010803" pitchFamily="18" charset="0"/>
              </a:rPr>
              <a:t> et al (varios años)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3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107504" y="59045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Retos de la Educación Superior en LATAM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378E2A29-3FB6-4538-B5F0-C7045692E599}"/>
              </a:ext>
            </a:extLst>
          </p:cNvPr>
          <p:cNvSpPr/>
          <p:nvPr/>
        </p:nvSpPr>
        <p:spPr>
          <a:xfrm>
            <a:off x="6948264" y="6453336"/>
            <a:ext cx="2134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Ferreyra et al (2017)</a:t>
            </a:r>
            <a:endParaRPr lang="es-MX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7E820D6-EE24-4EA7-AD06-01EFFFF17876}"/>
              </a:ext>
            </a:extLst>
          </p:cNvPr>
          <p:cNvCxnSpPr>
            <a:cxnSpLocks/>
          </p:cNvCxnSpPr>
          <p:nvPr/>
        </p:nvCxnSpPr>
        <p:spPr>
          <a:xfrm flipV="1">
            <a:off x="2627784" y="1160748"/>
            <a:ext cx="1044116" cy="847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CBF2021-36CC-425F-AF6E-421A6B00FA7B}"/>
              </a:ext>
            </a:extLst>
          </p:cNvPr>
          <p:cNvCxnSpPr>
            <a:cxnSpLocks/>
          </p:cNvCxnSpPr>
          <p:nvPr/>
        </p:nvCxnSpPr>
        <p:spPr>
          <a:xfrm>
            <a:off x="2627784" y="2008295"/>
            <a:ext cx="1044116" cy="62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67AE3DC-2FA4-4262-8B3B-748789D83810}"/>
              </a:ext>
            </a:extLst>
          </p:cNvPr>
          <p:cNvSpPr/>
          <p:nvPr/>
        </p:nvSpPr>
        <p:spPr>
          <a:xfrm>
            <a:off x="5580112" y="1635187"/>
            <a:ext cx="3096344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Diversidad de la oferta </a:t>
            </a:r>
            <a:endParaRPr lang="es-MX" sz="2400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E2D57380-9709-452C-AF65-C3443787AEEF}"/>
              </a:ext>
            </a:extLst>
          </p:cNvPr>
          <p:cNvSpPr/>
          <p:nvPr/>
        </p:nvSpPr>
        <p:spPr>
          <a:xfrm>
            <a:off x="3781327" y="764704"/>
            <a:ext cx="1432621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7ACAAFD7-3C84-4B75-8603-FA252127C3AB}"/>
              </a:ext>
            </a:extLst>
          </p:cNvPr>
          <p:cNvSpPr txBox="1"/>
          <p:nvPr/>
        </p:nvSpPr>
        <p:spPr>
          <a:xfrm>
            <a:off x="3781327" y="929915"/>
            <a:ext cx="14245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Calidad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94D232F8-D1B2-470A-B337-17239BAD7FB2}"/>
              </a:ext>
            </a:extLst>
          </p:cNvPr>
          <p:cNvSpPr/>
          <p:nvPr/>
        </p:nvSpPr>
        <p:spPr>
          <a:xfrm>
            <a:off x="3779912" y="2240868"/>
            <a:ext cx="1432621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FAAA8CF4-806B-4A23-913F-B6EF743DBF2B}"/>
              </a:ext>
            </a:extLst>
          </p:cNvPr>
          <p:cNvSpPr txBox="1"/>
          <p:nvPr/>
        </p:nvSpPr>
        <p:spPr>
          <a:xfrm>
            <a:off x="3779912" y="2406079"/>
            <a:ext cx="14245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Equidad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83942E0-AA9D-43DB-853E-E34A3BF87670}"/>
              </a:ext>
            </a:extLst>
          </p:cNvPr>
          <p:cNvSpPr/>
          <p:nvPr/>
        </p:nvSpPr>
        <p:spPr>
          <a:xfrm>
            <a:off x="395536" y="1421486"/>
            <a:ext cx="2232248" cy="1179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C2991F41-9274-4A0B-B246-7CE035681606}"/>
              </a:ext>
            </a:extLst>
          </p:cNvPr>
          <p:cNvSpPr txBox="1"/>
          <p:nvPr/>
        </p:nvSpPr>
        <p:spPr>
          <a:xfrm>
            <a:off x="683568" y="1575083"/>
            <a:ext cx="169360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Educación Superior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951CEDB-77C3-4211-81CB-3A9538F3A60A}"/>
              </a:ext>
            </a:extLst>
          </p:cNvPr>
          <p:cNvSpPr/>
          <p:nvPr/>
        </p:nvSpPr>
        <p:spPr>
          <a:xfrm>
            <a:off x="395536" y="3212976"/>
            <a:ext cx="381642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Imperfecciones de mercado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391F401-B6B6-4F6E-B756-01BB74AD1A52}"/>
              </a:ext>
            </a:extLst>
          </p:cNvPr>
          <p:cNvSpPr/>
          <p:nvPr/>
        </p:nvSpPr>
        <p:spPr>
          <a:xfrm>
            <a:off x="611560" y="3717032"/>
            <a:ext cx="8208912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¿Cómo medimos calidad? La falta de información hace que prevalezcan opciones de baja calidad y alto costo.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La falta de competencia hace que haya poca diversidad de la oferta.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La autonomía universitaria se ha transformado en financiamiento sin rendición de cuentas, “pase automático” y “N” oportunidades.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2268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Preguntas para el debate.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8FE897-A306-45CA-B3AC-7CE36774ECC7}"/>
              </a:ext>
            </a:extLst>
          </p:cNvPr>
          <p:cNvSpPr/>
          <p:nvPr/>
        </p:nvSpPr>
        <p:spPr>
          <a:xfrm>
            <a:off x="539552" y="1628800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¿Podríamos mejorar la eficiencia de la educación superior con más información sobre su calidad (valor agregado, indicadores del </a:t>
            </a:r>
            <a:r>
              <a:rPr lang="es-MX" sz="30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mdo</a:t>
            </a: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laboral)?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3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¿Cómo regulamos las universidades ahora que hay una expansión de la oferta sin mecanismos de aseguramiento de la calidad?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3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¿Cómo hacemos de la educación superior un motor de la movilidad social en México?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7076" y="119675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Gracias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C7AD9B-2568-480F-9948-E6E21150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8614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/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5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5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000" dirty="0"/>
                  <a:t> </a:t>
                </a:r>
              </a:p>
            </p:txBody>
          </p:sp>
        </mc:Choice>
        <mc:Fallback xmlns="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/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56A54AD-92AA-4339-879A-29D681AE47A4}"/>
              </a:ext>
            </a:extLst>
          </p:cNvPr>
          <p:cNvCxnSpPr/>
          <p:nvPr/>
        </p:nvCxnSpPr>
        <p:spPr>
          <a:xfrm flipV="1">
            <a:off x="1259632" y="1637948"/>
            <a:ext cx="216024" cy="643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46C53BC-5F8A-4C40-A55A-06223303DAE7}"/>
              </a:ext>
            </a:extLst>
          </p:cNvPr>
          <p:cNvCxnSpPr>
            <a:cxnSpLocks/>
          </p:cNvCxnSpPr>
          <p:nvPr/>
        </p:nvCxnSpPr>
        <p:spPr>
          <a:xfrm flipV="1">
            <a:off x="1367644" y="1421925"/>
            <a:ext cx="2412268" cy="9336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/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8">
            <a:extLst>
              <a:ext uri="{FF2B5EF4-FFF2-40B4-BE49-F238E27FC236}">
                <a16:creationId xmlns:a16="http://schemas.microsoft.com/office/drawing/2014/main" id="{0D1B888A-ECAE-46B1-9985-5B23AFE9DEA0}"/>
              </a:ext>
            </a:extLst>
          </p:cNvPr>
          <p:cNvSpPr txBox="1"/>
          <p:nvPr/>
        </p:nvSpPr>
        <p:spPr>
          <a:xfrm>
            <a:off x="6193090" y="908720"/>
            <a:ext cx="214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Crecimiento económico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C5820F5-C6E7-46CF-BD80-486F839382F9}"/>
              </a:ext>
            </a:extLst>
          </p:cNvPr>
          <p:cNvCxnSpPr>
            <a:cxnSpLocks/>
          </p:cNvCxnSpPr>
          <p:nvPr/>
        </p:nvCxnSpPr>
        <p:spPr>
          <a:xfrm flipH="1">
            <a:off x="4788024" y="3078108"/>
            <a:ext cx="576064" cy="615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extLst>
              <a:ext uri="{FF2B5EF4-FFF2-40B4-BE49-F238E27FC236}">
                <a16:creationId xmlns:a16="http://schemas.microsoft.com/office/drawing/2014/main" id="{81835261-D138-4CCF-9709-A1EA576737D7}"/>
              </a:ext>
            </a:extLst>
          </p:cNvPr>
          <p:cNvSpPr txBox="1"/>
          <p:nvPr/>
        </p:nvSpPr>
        <p:spPr>
          <a:xfrm>
            <a:off x="4159223" y="3866852"/>
            <a:ext cx="91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DIT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1EADDCD-4B0F-4864-953A-D0E09DB3F625}"/>
              </a:ext>
            </a:extLst>
          </p:cNvPr>
          <p:cNvCxnSpPr>
            <a:cxnSpLocks/>
          </p:cNvCxnSpPr>
          <p:nvPr/>
        </p:nvCxnSpPr>
        <p:spPr>
          <a:xfrm flipH="1">
            <a:off x="3150201" y="3078108"/>
            <a:ext cx="1493807" cy="753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/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rir llave 19">
            <a:extLst>
              <a:ext uri="{FF2B5EF4-FFF2-40B4-BE49-F238E27FC236}">
                <a16:creationId xmlns:a16="http://schemas.microsoft.com/office/drawing/2014/main" id="{AA8EC1E8-EA3A-43FD-A08B-6DF77A51FA68}"/>
              </a:ext>
            </a:extLst>
          </p:cNvPr>
          <p:cNvSpPr/>
          <p:nvPr/>
        </p:nvSpPr>
        <p:spPr>
          <a:xfrm rot="16200000">
            <a:off x="6393338" y="2264882"/>
            <a:ext cx="245755" cy="1872208"/>
          </a:xfrm>
          <a:prstGeom prst="leftBrace">
            <a:avLst>
              <a:gd name="adj1" fmla="val 8333"/>
              <a:gd name="adj2" fmla="val 71812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/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</m:den>
                      </m:f>
                      <m:func>
                        <m:funcPr>
                          <m:ctrlPr>
                            <a:rPr lang="es-MX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  <a:blipFill>
                <a:blip r:embed="rId8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brir llave 24">
            <a:extLst>
              <a:ext uri="{FF2B5EF4-FFF2-40B4-BE49-F238E27FC236}">
                <a16:creationId xmlns:a16="http://schemas.microsoft.com/office/drawing/2014/main" id="{79CCF680-2A30-4B8A-A209-04CD0121A155}"/>
              </a:ext>
            </a:extLst>
          </p:cNvPr>
          <p:cNvSpPr/>
          <p:nvPr/>
        </p:nvSpPr>
        <p:spPr>
          <a:xfrm rot="16200000">
            <a:off x="4312350" y="937100"/>
            <a:ext cx="461664" cy="8410568"/>
          </a:xfrm>
          <a:prstGeom prst="leftBrace">
            <a:avLst>
              <a:gd name="adj1" fmla="val 8333"/>
              <a:gd name="adj2" fmla="val 50948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19A8CFED-51A8-43C3-A17B-F07F7D82FAD9}"/>
              </a:ext>
            </a:extLst>
          </p:cNvPr>
          <p:cNvSpPr txBox="1"/>
          <p:nvPr/>
        </p:nvSpPr>
        <p:spPr>
          <a:xfrm>
            <a:off x="323528" y="5417929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Garamond" panose="02020404030301010803" pitchFamily="18" charset="0"/>
              </a:rPr>
              <a:t>15,936,656</a:t>
            </a:r>
          </a:p>
        </p:txBody>
      </p:sp>
    </p:spTree>
    <p:extLst>
      <p:ext uri="{BB962C8B-B14F-4D97-AF65-F5344CB8AC3E}">
        <p14:creationId xmlns:p14="http://schemas.microsoft.com/office/powerpoint/2010/main" val="37552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6" grpId="0"/>
      <p:bldP spid="19" grpId="0"/>
      <p:bldP spid="20" grpId="0" animBg="1"/>
      <p:bldP spid="21" grpId="0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489EF9-FDCA-4B4A-9FCF-8A8A3D19CC2A}"/>
              </a:ext>
            </a:extLst>
          </p:cNvPr>
          <p:cNvPicPr/>
          <p:nvPr/>
        </p:nvPicPr>
        <p:blipFill>
          <a:blip r:embed="rId4"/>
          <a:srcRect l="35441" t="24124" r="24633" b="6481"/>
          <a:stretch/>
        </p:blipFill>
        <p:spPr>
          <a:xfrm>
            <a:off x="539552" y="823320"/>
            <a:ext cx="6039584" cy="5702024"/>
          </a:xfrm>
          <a:prstGeom prst="rect">
            <a:avLst/>
          </a:prstGeom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8EB986A-99CF-41DE-9FC7-78F91C23A17E}"/>
              </a:ext>
            </a:extLst>
          </p:cNvPr>
          <p:cNvSpPr/>
          <p:nvPr/>
        </p:nvSpPr>
        <p:spPr>
          <a:xfrm rot="19164000">
            <a:off x="3145810" y="4149080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A69A747-3D90-4BD5-BDD6-7670B3001641}"/>
              </a:ext>
            </a:extLst>
          </p:cNvPr>
          <p:cNvSpPr/>
          <p:nvPr/>
        </p:nvSpPr>
        <p:spPr>
          <a:xfrm rot="3382922">
            <a:off x="3211232" y="2214663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50973D7-0E68-4174-AD16-79B482EF36BB}"/>
              </a:ext>
            </a:extLst>
          </p:cNvPr>
          <p:cNvSpPr/>
          <p:nvPr/>
        </p:nvSpPr>
        <p:spPr>
          <a:xfrm rot="2564868">
            <a:off x="1034446" y="4179298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AC08EA4-C01E-4FC4-8CC4-429DFD1A534D}"/>
              </a:ext>
            </a:extLst>
          </p:cNvPr>
          <p:cNvSpPr/>
          <p:nvPr/>
        </p:nvSpPr>
        <p:spPr>
          <a:xfrm rot="8269068">
            <a:off x="998025" y="2069014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D06D613-26EC-4C99-9EEB-DD2BB885B1C8}"/>
              </a:ext>
            </a:extLst>
          </p:cNvPr>
          <p:cNvSpPr/>
          <p:nvPr/>
        </p:nvSpPr>
        <p:spPr>
          <a:xfrm rot="7823973">
            <a:off x="2853586" y="2901559"/>
            <a:ext cx="1703942" cy="1687112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64ED4B6A-B73C-4BD9-BBD1-F9C85A32B331}"/>
              </a:ext>
            </a:extLst>
          </p:cNvPr>
          <p:cNvSpPr/>
          <p:nvPr/>
        </p:nvSpPr>
        <p:spPr>
          <a:xfrm>
            <a:off x="6732240" y="908720"/>
            <a:ext cx="432048" cy="570202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72144AF-38CE-415F-89C7-C84919DC8AB1}"/>
              </a:ext>
            </a:extLst>
          </p:cNvPr>
          <p:cNvSpPr txBox="1"/>
          <p:nvPr/>
        </p:nvSpPr>
        <p:spPr>
          <a:xfrm>
            <a:off x="7380312" y="3344233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Educación Superior</a:t>
            </a:r>
          </a:p>
        </p:txBody>
      </p:sp>
    </p:spTree>
    <p:extLst>
      <p:ext uri="{BB962C8B-B14F-4D97-AF65-F5344CB8AC3E}">
        <p14:creationId xmlns:p14="http://schemas.microsoft.com/office/powerpoint/2010/main" val="10355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28298" y="104322"/>
            <a:ext cx="7712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dificultad para medir los rasgos de personalidad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B1D31814-0C5C-40A6-AA1A-1607336B9F25}"/>
              </a:ext>
            </a:extLst>
          </p:cNvPr>
          <p:cNvSpPr txBox="1"/>
          <p:nvPr/>
        </p:nvSpPr>
        <p:spPr>
          <a:xfrm>
            <a:off x="957805" y="2876743"/>
            <a:ext cx="12241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Tarea 1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D90060E2-CAC2-4FBE-A3F5-C202C7CA44C3}"/>
              </a:ext>
            </a:extLst>
          </p:cNvPr>
          <p:cNvSpPr txBox="1"/>
          <p:nvPr/>
        </p:nvSpPr>
        <p:spPr>
          <a:xfrm>
            <a:off x="3838125" y="2895327"/>
            <a:ext cx="12241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Tarea 2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0252436A-A3E9-4B36-8659-C1B1FA415EFB}"/>
              </a:ext>
            </a:extLst>
          </p:cNvPr>
          <p:cNvSpPr txBox="1"/>
          <p:nvPr/>
        </p:nvSpPr>
        <p:spPr>
          <a:xfrm>
            <a:off x="6574429" y="2895327"/>
            <a:ext cx="12241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Tarea 3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22E4623-9A29-4F78-ADC8-F52FB67FE298}"/>
              </a:ext>
            </a:extLst>
          </p:cNvPr>
          <p:cNvSpPr/>
          <p:nvPr/>
        </p:nvSpPr>
        <p:spPr>
          <a:xfrm>
            <a:off x="1245837" y="1340768"/>
            <a:ext cx="2232248" cy="639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2C1C062B-CD31-48FF-92DE-9CF3792B7C97}"/>
              </a:ext>
            </a:extLst>
          </p:cNvPr>
          <p:cNvSpPr txBox="1"/>
          <p:nvPr/>
        </p:nvSpPr>
        <p:spPr>
          <a:xfrm>
            <a:off x="1605877" y="1429908"/>
            <a:ext cx="156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Incentivos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F2FE4C8D-49D3-498C-B52D-47F2A44AA810}"/>
              </a:ext>
            </a:extLst>
          </p:cNvPr>
          <p:cNvSpPr/>
          <p:nvPr/>
        </p:nvSpPr>
        <p:spPr>
          <a:xfrm>
            <a:off x="4702221" y="1340768"/>
            <a:ext cx="2232248" cy="639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BA385A1B-0F0D-4895-AC10-F1E2EAEA1932}"/>
              </a:ext>
            </a:extLst>
          </p:cNvPr>
          <p:cNvSpPr txBox="1"/>
          <p:nvPr/>
        </p:nvSpPr>
        <p:spPr>
          <a:xfrm>
            <a:off x="5062261" y="1429908"/>
            <a:ext cx="156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Esfuerzo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3D7D2D1-515F-4B24-81F1-B585F6612DDA}"/>
              </a:ext>
            </a:extLst>
          </p:cNvPr>
          <p:cNvSpPr/>
          <p:nvPr/>
        </p:nvSpPr>
        <p:spPr>
          <a:xfrm>
            <a:off x="467544" y="5228562"/>
            <a:ext cx="1432621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BEF9AB4D-8405-40DE-B9E4-4AEABC4648FD}"/>
              </a:ext>
            </a:extLst>
          </p:cNvPr>
          <p:cNvSpPr/>
          <p:nvPr/>
        </p:nvSpPr>
        <p:spPr>
          <a:xfrm>
            <a:off x="2072094" y="5228562"/>
            <a:ext cx="1432621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01910357-4591-42CB-9B67-47AF2F815853}"/>
              </a:ext>
            </a:extLst>
          </p:cNvPr>
          <p:cNvSpPr/>
          <p:nvPr/>
        </p:nvSpPr>
        <p:spPr>
          <a:xfrm>
            <a:off x="3676644" y="5229200"/>
            <a:ext cx="1432621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B8A8C00A-4DAA-4BB1-A351-8EF707CF176C}"/>
              </a:ext>
            </a:extLst>
          </p:cNvPr>
          <p:cNvSpPr/>
          <p:nvPr/>
        </p:nvSpPr>
        <p:spPr>
          <a:xfrm>
            <a:off x="5289272" y="5228562"/>
            <a:ext cx="1432621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423CE3D-7DA0-453E-964D-72E87AD32AD3}"/>
              </a:ext>
            </a:extLst>
          </p:cNvPr>
          <p:cNvSpPr/>
          <p:nvPr/>
        </p:nvSpPr>
        <p:spPr>
          <a:xfrm>
            <a:off x="6893822" y="5228565"/>
            <a:ext cx="1432621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0E85618B-6A34-4402-A019-EA5F3E89ECC3}"/>
              </a:ext>
            </a:extLst>
          </p:cNvPr>
          <p:cNvSpPr txBox="1"/>
          <p:nvPr/>
        </p:nvSpPr>
        <p:spPr>
          <a:xfrm>
            <a:off x="467544" y="5393773"/>
            <a:ext cx="14245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Rasgo 1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730CA2CE-7B3E-4EF1-9222-CD2B88E16EFA}"/>
              </a:ext>
            </a:extLst>
          </p:cNvPr>
          <p:cNvSpPr txBox="1"/>
          <p:nvPr/>
        </p:nvSpPr>
        <p:spPr>
          <a:xfrm>
            <a:off x="2095885" y="5393772"/>
            <a:ext cx="14245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Rasgo 2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060E0A18-C3F2-4A8E-93BA-FF3337EAD5C8}"/>
              </a:ext>
            </a:extLst>
          </p:cNvPr>
          <p:cNvSpPr txBox="1"/>
          <p:nvPr/>
        </p:nvSpPr>
        <p:spPr>
          <a:xfrm>
            <a:off x="5304985" y="5392713"/>
            <a:ext cx="14245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Rasgo 4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154FF246-A306-4CA0-AAC0-7AFCF90FCDC2}"/>
              </a:ext>
            </a:extLst>
          </p:cNvPr>
          <p:cNvSpPr txBox="1"/>
          <p:nvPr/>
        </p:nvSpPr>
        <p:spPr>
          <a:xfrm>
            <a:off x="3618818" y="5392713"/>
            <a:ext cx="14245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Rasgo 3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FAC9B703-9B04-4E40-9AA5-872E25CD9055}"/>
              </a:ext>
            </a:extLst>
          </p:cNvPr>
          <p:cNvSpPr txBox="1"/>
          <p:nvPr/>
        </p:nvSpPr>
        <p:spPr>
          <a:xfrm>
            <a:off x="6897860" y="5393772"/>
            <a:ext cx="14245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Rasgo 5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855D8A8F-C659-40C1-A8D9-F2CD12233334}"/>
              </a:ext>
            </a:extLst>
          </p:cNvPr>
          <p:cNvSpPr/>
          <p:nvPr/>
        </p:nvSpPr>
        <p:spPr>
          <a:xfrm>
            <a:off x="3622102" y="1429908"/>
            <a:ext cx="1008112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04E7-EF1B-44FC-B247-C2185C5669E1}"/>
              </a:ext>
            </a:extLst>
          </p:cNvPr>
          <p:cNvCxnSpPr>
            <a:stCxn id="26" idx="4"/>
          </p:cNvCxnSpPr>
          <p:nvPr/>
        </p:nvCxnSpPr>
        <p:spPr>
          <a:xfrm flipH="1">
            <a:off x="1461861" y="1980714"/>
            <a:ext cx="4356484" cy="896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4720AC86-FB2C-41A8-8AD9-88EE541F1EF8}"/>
              </a:ext>
            </a:extLst>
          </p:cNvPr>
          <p:cNvCxnSpPr>
            <a:stCxn id="26" idx="4"/>
            <a:endCxn id="18" idx="0"/>
          </p:cNvCxnSpPr>
          <p:nvPr/>
        </p:nvCxnSpPr>
        <p:spPr>
          <a:xfrm flipH="1">
            <a:off x="4450193" y="1980714"/>
            <a:ext cx="1368152" cy="914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504B07E2-1A40-42B3-A6CF-6788284D89BB}"/>
              </a:ext>
            </a:extLst>
          </p:cNvPr>
          <p:cNvCxnSpPr>
            <a:cxnSpLocks/>
            <a:stCxn id="26" idx="4"/>
            <a:endCxn id="24" idx="0"/>
          </p:cNvCxnSpPr>
          <p:nvPr/>
        </p:nvCxnSpPr>
        <p:spPr>
          <a:xfrm>
            <a:off x="5818345" y="1980714"/>
            <a:ext cx="1368152" cy="914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2">
            <a:extLst>
              <a:ext uri="{FF2B5EF4-FFF2-40B4-BE49-F238E27FC236}">
                <a16:creationId xmlns:a16="http://schemas.microsoft.com/office/drawing/2014/main" id="{BA84C533-2E2D-4C9E-8D09-04233231770E}"/>
              </a:ext>
            </a:extLst>
          </p:cNvPr>
          <p:cNvSpPr txBox="1"/>
          <p:nvPr/>
        </p:nvSpPr>
        <p:spPr>
          <a:xfrm>
            <a:off x="2187927" y="4036078"/>
            <a:ext cx="397605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>
                <a:latin typeface="Garamond" panose="02020404030301010803" pitchFamily="18" charset="0"/>
              </a:rPr>
              <a:t>Mapeo de Tareas a Rasgos</a:t>
            </a:r>
          </a:p>
        </p:txBody>
      </p:sp>
      <p:sp>
        <p:nvSpPr>
          <p:cNvPr id="42" name="Cerrar llave 41">
            <a:extLst>
              <a:ext uri="{FF2B5EF4-FFF2-40B4-BE49-F238E27FC236}">
                <a16:creationId xmlns:a16="http://schemas.microsoft.com/office/drawing/2014/main" id="{2A299CA0-EBE1-42AD-A169-5D8D648E909A}"/>
              </a:ext>
            </a:extLst>
          </p:cNvPr>
          <p:cNvSpPr/>
          <p:nvPr/>
        </p:nvSpPr>
        <p:spPr>
          <a:xfrm rot="5400000">
            <a:off x="4225087" y="185563"/>
            <a:ext cx="333786" cy="698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Cerrar llave 42">
            <a:extLst>
              <a:ext uri="{FF2B5EF4-FFF2-40B4-BE49-F238E27FC236}">
                <a16:creationId xmlns:a16="http://schemas.microsoft.com/office/drawing/2014/main" id="{F22DCD71-086B-49AB-A2A9-5E69FE1D7806}"/>
              </a:ext>
            </a:extLst>
          </p:cNvPr>
          <p:cNvSpPr/>
          <p:nvPr/>
        </p:nvSpPr>
        <p:spPr>
          <a:xfrm rot="16200000">
            <a:off x="4193667" y="1010911"/>
            <a:ext cx="396627" cy="77048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6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26" grpId="0" animBg="1"/>
      <p:bldP spid="27" grpId="0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5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39" name="TextBox 2">
            <a:extLst>
              <a:ext uri="{FF2B5EF4-FFF2-40B4-BE49-F238E27FC236}">
                <a16:creationId xmlns:a16="http://schemas.microsoft.com/office/drawing/2014/main" id="{6DC41432-4B34-4D41-A0D0-EC18A6DC4FC0}"/>
              </a:ext>
            </a:extLst>
          </p:cNvPr>
          <p:cNvSpPr txBox="1"/>
          <p:nvPr/>
        </p:nvSpPr>
        <p:spPr>
          <a:xfrm>
            <a:off x="395536" y="1337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latin typeface="Garamond" panose="02020404030301010803" pitchFamily="18" charset="0"/>
              </a:rPr>
              <a:t>¿Las pruebas estandarizadas capturan hab. cognitivas?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CBBCCB-D4CE-4710-AD1B-0B6239C1B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988840"/>
            <a:ext cx="3312368" cy="65785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AC0C944-0E74-4B93-9824-C0A216957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849" y="1052736"/>
            <a:ext cx="4219575" cy="60007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D7AF480-ACDA-4BDB-B49E-DD0010FFC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991" y="2103260"/>
            <a:ext cx="1714500" cy="438150"/>
          </a:xfrm>
          <a:prstGeom prst="rect">
            <a:avLst/>
          </a:prstGeom>
        </p:spPr>
      </p:pic>
      <p:sp>
        <p:nvSpPr>
          <p:cNvPr id="30" name="TextBox 6">
            <a:extLst>
              <a:ext uri="{FF2B5EF4-FFF2-40B4-BE49-F238E27FC236}">
                <a16:creationId xmlns:a16="http://schemas.microsoft.com/office/drawing/2014/main" id="{8CBD25B6-AE27-49AD-B607-4F9CFD710CA7}"/>
              </a:ext>
            </a:extLst>
          </p:cNvPr>
          <p:cNvSpPr txBox="1"/>
          <p:nvPr/>
        </p:nvSpPr>
        <p:spPr>
          <a:xfrm>
            <a:off x="7096491" y="2086935"/>
            <a:ext cx="39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?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C20776DC-F136-4C20-B64D-E93C71C00940}"/>
              </a:ext>
            </a:extLst>
          </p:cNvPr>
          <p:cNvSpPr txBox="1"/>
          <p:nvPr/>
        </p:nvSpPr>
        <p:spPr>
          <a:xfrm>
            <a:off x="5106954" y="2096958"/>
            <a:ext cx="39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¿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27FEF7F-455F-4C8F-B3D9-BD0E3E4EBB90}"/>
              </a:ext>
            </a:extLst>
          </p:cNvPr>
          <p:cNvSpPr/>
          <p:nvPr/>
        </p:nvSpPr>
        <p:spPr>
          <a:xfrm>
            <a:off x="5724128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Estrada y Vargas (2020)</a:t>
            </a:r>
            <a:endParaRPr lang="es-MX" dirty="0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6658448D-D096-4550-871D-A3426CDF61F0}"/>
              </a:ext>
            </a:extLst>
          </p:cNvPr>
          <p:cNvSpPr txBox="1"/>
          <p:nvPr/>
        </p:nvSpPr>
        <p:spPr>
          <a:xfrm>
            <a:off x="827584" y="292494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Garamond" panose="02020404030301010803" pitchFamily="18" charset="0"/>
              </a:rPr>
              <a:t>Las habilidades e insumos hoy determinan las habilidades e insumos mañana: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BC527F4-465F-4350-BC6C-A239348493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7078" y="4228742"/>
            <a:ext cx="3067050" cy="50482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30AC196-E58B-4DEC-928B-12349423F1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2328" y="4976787"/>
            <a:ext cx="2971800" cy="50482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AF89CEE-63E0-468E-B734-3FEE54A854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800" y="5675337"/>
            <a:ext cx="27622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593386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La importancia de la </a:t>
            </a:r>
          </a:p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educación superior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7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87DEA6-4AF4-4544-98CE-BF65CA183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795B0F44-5224-4C60-A0F3-37FF3A5CFA92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Caroline </a:t>
            </a:r>
            <a:r>
              <a:rPr lang="es-MX" sz="3000" dirty="0" err="1">
                <a:latin typeface="Garamond" panose="02020404030301010803" pitchFamily="18" charset="0"/>
              </a:rPr>
              <a:t>Hoxby</a:t>
            </a:r>
            <a:r>
              <a:rPr lang="es-MX" sz="3000" dirty="0">
                <a:latin typeface="Garamond" panose="02020404030301010803" pitchFamily="18" charset="0"/>
              </a:rPr>
              <a:t> (Stanford)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854D6-1360-4EE2-9EB4-43467B9F2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908720"/>
            <a:ext cx="3960440" cy="567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¿Cuál es la importancia de este tópico?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8FE897-A306-45CA-B3AC-7CE36774ECC7}"/>
              </a:ext>
            </a:extLst>
          </p:cNvPr>
          <p:cNvSpPr/>
          <p:nvPr/>
        </p:nvSpPr>
        <p:spPr>
          <a:xfrm>
            <a:off x="611560" y="1536174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 es la relación entre educación superior y el crecimiento económico?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3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podemos hacer para que la educación superior sea un motor de movilidad social en México y América Latina?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3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Retos de la educación superior en México con </a:t>
            </a: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Alma Maldonado</a:t>
            </a:r>
            <a:r>
              <a:rPr lang="es-MX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Profesora del CINVESTAV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60434</TotalTime>
  <Words>1179</Words>
  <Application>Microsoft Office PowerPoint</Application>
  <PresentationFormat>Presentación en pantalla (4:3)</PresentationFormat>
  <Paragraphs>169</Paragraphs>
  <Slides>28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Garamond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Rafael De Hoyos</cp:lastModifiedBy>
  <cp:revision>995</cp:revision>
  <cp:lastPrinted>2016-01-18T19:10:27Z</cp:lastPrinted>
  <dcterms:created xsi:type="dcterms:W3CDTF">2009-09-02T12:48:55Z</dcterms:created>
  <dcterms:modified xsi:type="dcterms:W3CDTF">2020-06-16T02:59:57Z</dcterms:modified>
</cp:coreProperties>
</file>