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0"/>
  </p:notesMasterIdLst>
  <p:handoutMasterIdLst>
    <p:handoutMasterId r:id="rId31"/>
  </p:handoutMasterIdLst>
  <p:sldIdLst>
    <p:sldId id="997" r:id="rId2"/>
    <p:sldId id="1089" r:id="rId3"/>
    <p:sldId id="268" r:id="rId4"/>
    <p:sldId id="576" r:id="rId5"/>
    <p:sldId id="1027" r:id="rId6"/>
    <p:sldId id="1029" r:id="rId7"/>
    <p:sldId id="1090" r:id="rId8"/>
    <p:sldId id="1088" r:id="rId9"/>
    <p:sldId id="986" r:id="rId10"/>
    <p:sldId id="1047" r:id="rId11"/>
    <p:sldId id="1070" r:id="rId12"/>
    <p:sldId id="1071" r:id="rId13"/>
    <p:sldId id="1091" r:id="rId14"/>
    <p:sldId id="1085" r:id="rId15"/>
    <p:sldId id="1093" r:id="rId16"/>
    <p:sldId id="1092" r:id="rId17"/>
    <p:sldId id="1094" r:id="rId18"/>
    <p:sldId id="1087" r:id="rId19"/>
    <p:sldId id="1095" r:id="rId20"/>
    <p:sldId id="706" r:id="rId21"/>
    <p:sldId id="639" r:id="rId22"/>
    <p:sldId id="704" r:id="rId23"/>
    <p:sldId id="705" r:id="rId24"/>
    <p:sldId id="1096" r:id="rId25"/>
    <p:sldId id="1031" r:id="rId26"/>
    <p:sldId id="949" r:id="rId27"/>
    <p:sldId id="1097" r:id="rId28"/>
    <p:sldId id="485" r:id="rId29"/>
  </p:sldIdLst>
  <p:sldSz cx="9144000" cy="6858000" type="screen4x3"/>
  <p:notesSz cx="6980238"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4629"/>
    <a:srgbClr val="A69032"/>
    <a:srgbClr val="99CCFF"/>
    <a:srgbClr val="F3F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94660"/>
  </p:normalViewPr>
  <p:slideViewPr>
    <p:cSldViewPr>
      <p:cViewPr varScale="1">
        <p:scale>
          <a:sx n="75" d="100"/>
          <a:sy n="75" d="100"/>
        </p:scale>
        <p:origin x="53"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2301" tIns="46150" rIns="92301" bIns="46150" rtlCol="0"/>
          <a:lstStyle>
            <a:lvl1pPr algn="l">
              <a:defRPr sz="1200"/>
            </a:lvl1pPr>
          </a:lstStyle>
          <a:p>
            <a:endParaRPr lang="en-US"/>
          </a:p>
        </p:txBody>
      </p:sp>
      <p:sp>
        <p:nvSpPr>
          <p:cNvPr id="3" name="Date Placeholder 2"/>
          <p:cNvSpPr>
            <a:spLocks noGrp="1"/>
          </p:cNvSpPr>
          <p:nvPr>
            <p:ph type="dt" sz="quarter" idx="1"/>
          </p:nvPr>
        </p:nvSpPr>
        <p:spPr>
          <a:xfrm>
            <a:off x="3953852" y="0"/>
            <a:ext cx="3024770" cy="457200"/>
          </a:xfrm>
          <a:prstGeom prst="rect">
            <a:avLst/>
          </a:prstGeom>
        </p:spPr>
        <p:txBody>
          <a:bodyPr vert="horz" lIns="92301" tIns="46150" rIns="92301" bIns="46150" rtlCol="0"/>
          <a:lstStyle>
            <a:lvl1pPr algn="r">
              <a:defRPr sz="1200"/>
            </a:lvl1pPr>
          </a:lstStyle>
          <a:p>
            <a:fld id="{259DA5D8-F3D9-499A-A279-A1CB42C69957}" type="datetimeFigureOut">
              <a:rPr lang="en-US" smtClean="0"/>
              <a:t>5/19/2020</a:t>
            </a:fld>
            <a:endParaRPr lang="en-US"/>
          </a:p>
        </p:txBody>
      </p:sp>
      <p:sp>
        <p:nvSpPr>
          <p:cNvPr id="4" name="Footer Placeholder 3"/>
          <p:cNvSpPr>
            <a:spLocks noGrp="1"/>
          </p:cNvSpPr>
          <p:nvPr>
            <p:ph type="ftr" sz="quarter" idx="2"/>
          </p:nvPr>
        </p:nvSpPr>
        <p:spPr>
          <a:xfrm>
            <a:off x="0" y="8685213"/>
            <a:ext cx="3024770" cy="457200"/>
          </a:xfrm>
          <a:prstGeom prst="rect">
            <a:avLst/>
          </a:prstGeom>
        </p:spPr>
        <p:txBody>
          <a:bodyPr vert="horz" lIns="92301" tIns="46150" rIns="92301" bIns="46150" rtlCol="0" anchor="b"/>
          <a:lstStyle>
            <a:lvl1pPr algn="l">
              <a:defRPr sz="1200"/>
            </a:lvl1pPr>
          </a:lstStyle>
          <a:p>
            <a:endParaRPr lang="en-US"/>
          </a:p>
        </p:txBody>
      </p:sp>
      <p:sp>
        <p:nvSpPr>
          <p:cNvPr id="5" name="Slide Number Placeholder 4"/>
          <p:cNvSpPr>
            <a:spLocks noGrp="1"/>
          </p:cNvSpPr>
          <p:nvPr>
            <p:ph type="sldNum" sz="quarter" idx="3"/>
          </p:nvPr>
        </p:nvSpPr>
        <p:spPr>
          <a:xfrm>
            <a:off x="3953852" y="8685213"/>
            <a:ext cx="3024770" cy="457200"/>
          </a:xfrm>
          <a:prstGeom prst="rect">
            <a:avLst/>
          </a:prstGeom>
        </p:spPr>
        <p:txBody>
          <a:bodyPr vert="horz" lIns="92301" tIns="46150" rIns="92301" bIns="46150" rtlCol="0" anchor="b"/>
          <a:lstStyle>
            <a:lvl1pPr algn="r">
              <a:defRPr sz="1200"/>
            </a:lvl1pPr>
          </a:lstStyle>
          <a:p>
            <a:fld id="{5ACFE807-092F-4A84-908C-47C03722FF1A}" type="slidenum">
              <a:rPr lang="en-US" smtClean="0"/>
              <a:t>‹Nº›</a:t>
            </a:fld>
            <a:endParaRPr lang="en-US"/>
          </a:p>
        </p:txBody>
      </p:sp>
    </p:spTree>
    <p:extLst>
      <p:ext uri="{BB962C8B-B14F-4D97-AF65-F5344CB8AC3E}">
        <p14:creationId xmlns:p14="http://schemas.microsoft.com/office/powerpoint/2010/main" val="75271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24770" cy="457200"/>
          </a:xfrm>
          <a:prstGeom prst="rect">
            <a:avLst/>
          </a:prstGeom>
        </p:spPr>
        <p:txBody>
          <a:bodyPr vert="horz" lIns="92301" tIns="46150" rIns="92301" bIns="46150" rtlCol="0"/>
          <a:lstStyle>
            <a:lvl1pPr algn="l">
              <a:defRPr sz="1200"/>
            </a:lvl1pPr>
          </a:lstStyle>
          <a:p>
            <a:endParaRPr lang="es-ES" dirty="0"/>
          </a:p>
        </p:txBody>
      </p:sp>
      <p:sp>
        <p:nvSpPr>
          <p:cNvPr id="3" name="2 Marcador de fecha"/>
          <p:cNvSpPr>
            <a:spLocks noGrp="1"/>
          </p:cNvSpPr>
          <p:nvPr>
            <p:ph type="dt" idx="1"/>
          </p:nvPr>
        </p:nvSpPr>
        <p:spPr>
          <a:xfrm>
            <a:off x="3953852" y="0"/>
            <a:ext cx="3024770" cy="457200"/>
          </a:xfrm>
          <a:prstGeom prst="rect">
            <a:avLst/>
          </a:prstGeom>
        </p:spPr>
        <p:txBody>
          <a:bodyPr vert="horz" lIns="92301" tIns="46150" rIns="92301" bIns="46150" rtlCol="0"/>
          <a:lstStyle>
            <a:lvl1pPr algn="r">
              <a:defRPr sz="1200"/>
            </a:lvl1pPr>
          </a:lstStyle>
          <a:p>
            <a:fld id="{5D4BC31A-24CF-47DA-A3F1-4C18524C4684}" type="datetimeFigureOut">
              <a:rPr lang="es-ES" smtClean="0"/>
              <a:pPr/>
              <a:t>14/05/2020</a:t>
            </a:fld>
            <a:endParaRPr lang="es-ES" dirty="0"/>
          </a:p>
        </p:txBody>
      </p:sp>
      <p:sp>
        <p:nvSpPr>
          <p:cNvPr id="4" name="3 Marcador de imagen de diapositiva"/>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2301" tIns="46150" rIns="92301" bIns="46150" rtlCol="0" anchor="ctr"/>
          <a:lstStyle/>
          <a:p>
            <a:endParaRPr lang="es-ES" dirty="0"/>
          </a:p>
        </p:txBody>
      </p:sp>
      <p:sp>
        <p:nvSpPr>
          <p:cNvPr id="5" name="4 Marcador de notas"/>
          <p:cNvSpPr>
            <a:spLocks noGrp="1"/>
          </p:cNvSpPr>
          <p:nvPr>
            <p:ph type="body" sz="quarter" idx="3"/>
          </p:nvPr>
        </p:nvSpPr>
        <p:spPr>
          <a:xfrm>
            <a:off x="698024" y="4343400"/>
            <a:ext cx="5584190" cy="4114800"/>
          </a:xfrm>
          <a:prstGeom prst="rect">
            <a:avLst/>
          </a:prstGeom>
        </p:spPr>
        <p:txBody>
          <a:bodyPr vert="horz" lIns="92301" tIns="46150" rIns="92301" bIns="4615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3024770" cy="457200"/>
          </a:xfrm>
          <a:prstGeom prst="rect">
            <a:avLst/>
          </a:prstGeom>
        </p:spPr>
        <p:txBody>
          <a:bodyPr vert="horz" lIns="92301" tIns="46150" rIns="92301" bIns="4615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53852" y="8685213"/>
            <a:ext cx="3024770" cy="457200"/>
          </a:xfrm>
          <a:prstGeom prst="rect">
            <a:avLst/>
          </a:prstGeom>
        </p:spPr>
        <p:txBody>
          <a:bodyPr vert="horz" lIns="92301" tIns="46150" rIns="92301" bIns="46150" rtlCol="0" anchor="b"/>
          <a:lstStyle>
            <a:lvl1pPr algn="r">
              <a:defRPr sz="1200"/>
            </a:lvl1pPr>
          </a:lstStyle>
          <a:p>
            <a:fld id="{3E99C811-E121-49EB-B867-CA7DBCDB7AE3}" type="slidenum">
              <a:rPr lang="es-ES" smtClean="0"/>
              <a:pPr/>
              <a:t>‹Nº›</a:t>
            </a:fld>
            <a:endParaRPr lang="es-ES" dirty="0"/>
          </a:p>
        </p:txBody>
      </p:sp>
    </p:spTree>
    <p:extLst>
      <p:ext uri="{BB962C8B-B14F-4D97-AF65-F5344CB8AC3E}">
        <p14:creationId xmlns:p14="http://schemas.microsoft.com/office/powerpoint/2010/main" val="64555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99C811-E121-49EB-B867-CA7DBCDB7AE3}" type="slidenum">
              <a:rPr lang="es-ES" smtClean="0"/>
              <a:pPr/>
              <a:t>1</a:t>
            </a:fld>
            <a:endParaRPr lang="es-ES" dirty="0"/>
          </a:p>
        </p:txBody>
      </p:sp>
    </p:spTree>
    <p:extLst>
      <p:ext uri="{BB962C8B-B14F-4D97-AF65-F5344CB8AC3E}">
        <p14:creationId xmlns:p14="http://schemas.microsoft.com/office/powerpoint/2010/main" val="294826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15</a:t>
            </a:fld>
            <a:endParaRPr lang="en-US"/>
          </a:p>
        </p:txBody>
      </p:sp>
    </p:spTree>
    <p:extLst>
      <p:ext uri="{BB962C8B-B14F-4D97-AF65-F5344CB8AC3E}">
        <p14:creationId xmlns:p14="http://schemas.microsoft.com/office/powerpoint/2010/main" val="310071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16</a:t>
            </a:fld>
            <a:endParaRPr lang="en-US"/>
          </a:p>
        </p:txBody>
      </p:sp>
    </p:spTree>
    <p:extLst>
      <p:ext uri="{BB962C8B-B14F-4D97-AF65-F5344CB8AC3E}">
        <p14:creationId xmlns:p14="http://schemas.microsoft.com/office/powerpoint/2010/main" val="346740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18</a:t>
            </a:fld>
            <a:endParaRPr lang="en-US"/>
          </a:p>
        </p:txBody>
      </p:sp>
    </p:spTree>
    <p:extLst>
      <p:ext uri="{BB962C8B-B14F-4D97-AF65-F5344CB8AC3E}">
        <p14:creationId xmlns:p14="http://schemas.microsoft.com/office/powerpoint/2010/main" val="240101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19</a:t>
            </a:fld>
            <a:endParaRPr lang="en-US"/>
          </a:p>
        </p:txBody>
      </p:sp>
    </p:spTree>
    <p:extLst>
      <p:ext uri="{BB962C8B-B14F-4D97-AF65-F5344CB8AC3E}">
        <p14:creationId xmlns:p14="http://schemas.microsoft.com/office/powerpoint/2010/main" val="384624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26</a:t>
            </a:fld>
            <a:endParaRPr lang="en-US"/>
          </a:p>
        </p:txBody>
      </p:sp>
    </p:spTree>
    <p:extLst>
      <p:ext uri="{BB962C8B-B14F-4D97-AF65-F5344CB8AC3E}">
        <p14:creationId xmlns:p14="http://schemas.microsoft.com/office/powerpoint/2010/main" val="155251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5</a:t>
            </a:fld>
            <a:endParaRPr lang="en-US"/>
          </a:p>
        </p:txBody>
      </p:sp>
    </p:spTree>
    <p:extLst>
      <p:ext uri="{BB962C8B-B14F-4D97-AF65-F5344CB8AC3E}">
        <p14:creationId xmlns:p14="http://schemas.microsoft.com/office/powerpoint/2010/main" val="277363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6</a:t>
            </a:fld>
            <a:endParaRPr lang="en-US"/>
          </a:p>
        </p:txBody>
      </p:sp>
    </p:spTree>
    <p:extLst>
      <p:ext uri="{BB962C8B-B14F-4D97-AF65-F5344CB8AC3E}">
        <p14:creationId xmlns:p14="http://schemas.microsoft.com/office/powerpoint/2010/main" val="248865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7</a:t>
            </a:fld>
            <a:endParaRPr lang="en-US"/>
          </a:p>
        </p:txBody>
      </p:sp>
    </p:spTree>
    <p:extLst>
      <p:ext uri="{BB962C8B-B14F-4D97-AF65-F5344CB8AC3E}">
        <p14:creationId xmlns:p14="http://schemas.microsoft.com/office/powerpoint/2010/main" val="99695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8</a:t>
            </a:fld>
            <a:endParaRPr lang="en-US"/>
          </a:p>
        </p:txBody>
      </p:sp>
    </p:spTree>
    <p:extLst>
      <p:ext uri="{BB962C8B-B14F-4D97-AF65-F5344CB8AC3E}">
        <p14:creationId xmlns:p14="http://schemas.microsoft.com/office/powerpoint/2010/main" val="225455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10</a:t>
            </a:fld>
            <a:endParaRPr lang="en-US"/>
          </a:p>
        </p:txBody>
      </p:sp>
    </p:spTree>
    <p:extLst>
      <p:ext uri="{BB962C8B-B14F-4D97-AF65-F5344CB8AC3E}">
        <p14:creationId xmlns:p14="http://schemas.microsoft.com/office/powerpoint/2010/main" val="97145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11</a:t>
            </a:fld>
            <a:endParaRPr lang="en-US"/>
          </a:p>
        </p:txBody>
      </p:sp>
    </p:spTree>
    <p:extLst>
      <p:ext uri="{BB962C8B-B14F-4D97-AF65-F5344CB8AC3E}">
        <p14:creationId xmlns:p14="http://schemas.microsoft.com/office/powerpoint/2010/main" val="219212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13</a:t>
            </a:fld>
            <a:endParaRPr lang="en-US"/>
          </a:p>
        </p:txBody>
      </p:sp>
    </p:spTree>
    <p:extLst>
      <p:ext uri="{BB962C8B-B14F-4D97-AF65-F5344CB8AC3E}">
        <p14:creationId xmlns:p14="http://schemas.microsoft.com/office/powerpoint/2010/main" val="351708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CEBE7-1725-4DF1-87B4-47152DE4F2F4}" type="slidenum">
              <a:rPr lang="en-US" smtClean="0"/>
              <a:t>14</a:t>
            </a:fld>
            <a:endParaRPr lang="en-US"/>
          </a:p>
        </p:txBody>
      </p:sp>
    </p:spTree>
    <p:extLst>
      <p:ext uri="{BB962C8B-B14F-4D97-AF65-F5344CB8AC3E}">
        <p14:creationId xmlns:p14="http://schemas.microsoft.com/office/powerpoint/2010/main" val="3399637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412763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409423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346998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03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265600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s-ES" dirty="0"/>
          </a:p>
        </p:txBody>
      </p:sp>
      <p:sp>
        <p:nvSpPr>
          <p:cNvPr id="5" name="Footer Placeholder 4"/>
          <p:cNvSpPr>
            <a:spLocks noGrp="1"/>
          </p:cNvSpPr>
          <p:nvPr>
            <p:ph type="ftr" sz="quarter" idx="11"/>
          </p:nvPr>
        </p:nvSpPr>
        <p:spPr/>
        <p:txBody>
          <a:bodyPr/>
          <a:lstStyle/>
          <a:p>
            <a:pPr>
              <a:defRPr/>
            </a:pPr>
            <a:endParaRPr lang="es-ES" dirty="0"/>
          </a:p>
        </p:txBody>
      </p:sp>
      <p:sp>
        <p:nvSpPr>
          <p:cNvPr id="6" name="Slide Number Placeholder 5"/>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175312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269010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s-ES" dirty="0"/>
          </a:p>
        </p:txBody>
      </p:sp>
      <p:sp>
        <p:nvSpPr>
          <p:cNvPr id="8" name="Footer Placeholder 7"/>
          <p:cNvSpPr>
            <a:spLocks noGrp="1"/>
          </p:cNvSpPr>
          <p:nvPr>
            <p:ph type="ftr" sz="quarter" idx="11"/>
          </p:nvPr>
        </p:nvSpPr>
        <p:spPr/>
        <p:txBody>
          <a:bodyPr/>
          <a:lstStyle/>
          <a:p>
            <a:pPr>
              <a:defRPr/>
            </a:pPr>
            <a:endParaRPr lang="es-ES" dirty="0"/>
          </a:p>
        </p:txBody>
      </p:sp>
      <p:sp>
        <p:nvSpPr>
          <p:cNvPr id="9" name="Slide Number Placeholder 8"/>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11298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s-ES" dirty="0"/>
          </a:p>
        </p:txBody>
      </p:sp>
      <p:sp>
        <p:nvSpPr>
          <p:cNvPr id="4" name="Footer Placeholder 3"/>
          <p:cNvSpPr>
            <a:spLocks noGrp="1"/>
          </p:cNvSpPr>
          <p:nvPr>
            <p:ph type="ftr" sz="quarter" idx="11"/>
          </p:nvPr>
        </p:nvSpPr>
        <p:spPr/>
        <p:txBody>
          <a:bodyPr/>
          <a:lstStyle/>
          <a:p>
            <a:pPr>
              <a:defRPr/>
            </a:pPr>
            <a:endParaRPr lang="es-ES" dirty="0"/>
          </a:p>
        </p:txBody>
      </p:sp>
      <p:sp>
        <p:nvSpPr>
          <p:cNvPr id="5" name="Slide Number Placeholder 4"/>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396567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dirty="0"/>
          </a:p>
        </p:txBody>
      </p:sp>
      <p:sp>
        <p:nvSpPr>
          <p:cNvPr id="3" name="Footer Placeholder 2"/>
          <p:cNvSpPr>
            <a:spLocks noGrp="1"/>
          </p:cNvSpPr>
          <p:nvPr>
            <p:ph type="ftr" sz="quarter" idx="11"/>
          </p:nvPr>
        </p:nvSpPr>
        <p:spPr/>
        <p:txBody>
          <a:bodyPr/>
          <a:lstStyle/>
          <a:p>
            <a:pPr>
              <a:defRPr/>
            </a:pPr>
            <a:endParaRPr lang="es-ES" dirty="0"/>
          </a:p>
        </p:txBody>
      </p:sp>
      <p:sp>
        <p:nvSpPr>
          <p:cNvPr id="4" name="Slide Number Placeholder 3"/>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424339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521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s-ES" dirty="0"/>
          </a:p>
        </p:txBody>
      </p:sp>
      <p:sp>
        <p:nvSpPr>
          <p:cNvPr id="6" name="Footer Placeholder 5"/>
          <p:cNvSpPr>
            <a:spLocks noGrp="1"/>
          </p:cNvSpPr>
          <p:nvPr>
            <p:ph type="ftr" sz="quarter" idx="11"/>
          </p:nvPr>
        </p:nvSpPr>
        <p:spPr/>
        <p:txBody>
          <a:bodyPr/>
          <a:lstStyle/>
          <a:p>
            <a:pPr>
              <a:defRPr/>
            </a:pPr>
            <a:endParaRPr lang="es-ES" dirty="0"/>
          </a:p>
        </p:txBody>
      </p:sp>
      <p:sp>
        <p:nvSpPr>
          <p:cNvPr id="7" name="Slide Number Placeholder 6"/>
          <p:cNvSpPr>
            <a:spLocks noGrp="1"/>
          </p:cNvSpPr>
          <p:nvPr>
            <p:ph type="sldNum" sz="quarter" idx="12"/>
          </p:nvPr>
        </p:nvSpPr>
        <p:spPr/>
        <p:txBody>
          <a:body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374053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DB17B4-C984-4C77-8B75-8E3E6F74ED43}" type="slidenum">
              <a:rPr lang="en-US" smtClean="0"/>
              <a:pPr>
                <a:defRPr/>
              </a:pPr>
              <a:t>‹Nº›</a:t>
            </a:fld>
            <a:endParaRPr lang="en-US" dirty="0"/>
          </a:p>
        </p:txBody>
      </p:sp>
    </p:spTree>
    <p:extLst>
      <p:ext uri="{BB962C8B-B14F-4D97-AF65-F5344CB8AC3E}">
        <p14:creationId xmlns:p14="http://schemas.microsoft.com/office/powerpoint/2010/main" val="21578835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3.png"/><Relationship Id="rId7"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34422" y="4328646"/>
            <a:ext cx="2025499" cy="4154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100" u="sng" dirty="0">
                <a:solidFill>
                  <a:srgbClr val="0000FF"/>
                </a:solidFill>
              </a:rPr>
              <a:t>@</a:t>
            </a:r>
            <a:r>
              <a:rPr lang="en-US" sz="2100" u="sng" dirty="0" err="1">
                <a:solidFill>
                  <a:srgbClr val="0000FF"/>
                </a:solidFill>
              </a:rPr>
              <a:t>rafadehoyos</a:t>
            </a:r>
            <a:endParaRPr lang="en-US" sz="195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4282802"/>
            <a:ext cx="502370" cy="514350"/>
          </a:xfrm>
          <a:prstGeom prst="rect">
            <a:avLst/>
          </a:prstGeom>
        </p:spPr>
      </p:pic>
      <p:sp>
        <p:nvSpPr>
          <p:cNvPr id="9" name="TextBox 8"/>
          <p:cNvSpPr txBox="1"/>
          <p:nvPr/>
        </p:nvSpPr>
        <p:spPr>
          <a:xfrm>
            <a:off x="5364088" y="3490714"/>
            <a:ext cx="2106869" cy="369332"/>
          </a:xfrm>
          <a:prstGeom prst="rect">
            <a:avLst/>
          </a:prstGeom>
          <a:noFill/>
        </p:spPr>
        <p:txBody>
          <a:bodyPr wrap="square" rtlCol="0">
            <a:spAutoFit/>
          </a:bodyPr>
          <a:lstStyle/>
          <a:p>
            <a:pPr algn="just"/>
            <a:r>
              <a:rPr lang="en-US" b="1" dirty="0">
                <a:solidFill>
                  <a:schemeClr val="tx2"/>
                </a:solidFill>
              </a:rPr>
              <a:t>Rafael de Hoyos</a:t>
            </a:r>
          </a:p>
        </p:txBody>
      </p:sp>
      <p:sp>
        <p:nvSpPr>
          <p:cNvPr id="5" name="TextBox 4">
            <a:extLst>
              <a:ext uri="{FF2B5EF4-FFF2-40B4-BE49-F238E27FC236}">
                <a16:creationId xmlns:a16="http://schemas.microsoft.com/office/drawing/2014/main" id="{B17F02BE-B9E8-424E-9100-F4456365A919}"/>
              </a:ext>
            </a:extLst>
          </p:cNvPr>
          <p:cNvSpPr txBox="1"/>
          <p:nvPr/>
        </p:nvSpPr>
        <p:spPr>
          <a:xfrm>
            <a:off x="4211960" y="548680"/>
            <a:ext cx="4413178" cy="2492990"/>
          </a:xfrm>
          <a:prstGeom prst="rect">
            <a:avLst/>
          </a:prstGeom>
          <a:noFill/>
        </p:spPr>
        <p:txBody>
          <a:bodyPr wrap="square" rtlCol="0">
            <a:spAutoFit/>
          </a:bodyPr>
          <a:lstStyle/>
          <a:p>
            <a:pPr algn="ctr"/>
            <a:r>
              <a:rPr lang="es-MX" sz="3600" dirty="0">
                <a:latin typeface="Garamond" panose="02020404030301010803" pitchFamily="18" charset="0"/>
              </a:rPr>
              <a:t>Economía de la Educación</a:t>
            </a:r>
          </a:p>
          <a:p>
            <a:pPr algn="ctr"/>
            <a:endParaRPr lang="es-MX" sz="3600" dirty="0">
              <a:latin typeface="Garamond" panose="02020404030301010803" pitchFamily="18" charset="0"/>
            </a:endParaRPr>
          </a:p>
          <a:p>
            <a:pPr algn="ctr"/>
            <a:r>
              <a:rPr lang="es-MX" sz="2400" dirty="0">
                <a:latin typeface="Garamond" panose="02020404030301010803" pitchFamily="18" charset="0"/>
              </a:rPr>
              <a:t>Clase 15: Economía Política de las Reformas Educativas</a:t>
            </a:r>
          </a:p>
        </p:txBody>
      </p:sp>
      <p:sp>
        <p:nvSpPr>
          <p:cNvPr id="6" name="TextBox 5">
            <a:extLst>
              <a:ext uri="{FF2B5EF4-FFF2-40B4-BE49-F238E27FC236}">
                <a16:creationId xmlns:a16="http://schemas.microsoft.com/office/drawing/2014/main" id="{FB1B0213-DEDF-474F-AD23-B3CE531B3A39}"/>
              </a:ext>
            </a:extLst>
          </p:cNvPr>
          <p:cNvSpPr txBox="1"/>
          <p:nvPr/>
        </p:nvSpPr>
        <p:spPr>
          <a:xfrm>
            <a:off x="628702" y="5805264"/>
            <a:ext cx="5910134" cy="338554"/>
          </a:xfrm>
          <a:prstGeom prst="rect">
            <a:avLst/>
          </a:prstGeom>
          <a:noFill/>
        </p:spPr>
        <p:txBody>
          <a:bodyPr wrap="square" rtlCol="0">
            <a:spAutoFit/>
          </a:bodyPr>
          <a:lstStyle/>
          <a:p>
            <a:r>
              <a:rPr lang="es-MX" sz="1600" dirty="0">
                <a:latin typeface="Garamond" panose="02020404030301010803" pitchFamily="18" charset="0"/>
              </a:rPr>
              <a:t>Maestría en Economía Aplicada, ITAM, Primavera 2020</a:t>
            </a:r>
          </a:p>
        </p:txBody>
      </p:sp>
      <p:pic>
        <p:nvPicPr>
          <p:cNvPr id="2" name="Imagen 1">
            <a:extLst>
              <a:ext uri="{FF2B5EF4-FFF2-40B4-BE49-F238E27FC236}">
                <a16:creationId xmlns:a16="http://schemas.microsoft.com/office/drawing/2014/main" id="{0F5C0913-22F3-41C6-A58B-73A10EFE83EC}"/>
              </a:ext>
            </a:extLst>
          </p:cNvPr>
          <p:cNvPicPr>
            <a:picLocks noChangeAspect="1"/>
          </p:cNvPicPr>
          <p:nvPr/>
        </p:nvPicPr>
        <p:blipFill>
          <a:blip r:embed="rId4"/>
          <a:stretch>
            <a:fillRect/>
          </a:stretch>
        </p:blipFill>
        <p:spPr>
          <a:xfrm>
            <a:off x="179512" y="97034"/>
            <a:ext cx="3466030" cy="3764014"/>
          </a:xfrm>
          <a:prstGeom prst="rect">
            <a:avLst/>
          </a:prstGeom>
        </p:spPr>
      </p:pic>
      <p:pic>
        <p:nvPicPr>
          <p:cNvPr id="12" name="Picture 2">
            <a:extLst>
              <a:ext uri="{FF2B5EF4-FFF2-40B4-BE49-F238E27FC236}">
                <a16:creationId xmlns:a16="http://schemas.microsoft.com/office/drawing/2014/main" id="{784FE83E-049A-4619-B79B-98F3E1A946AB}"/>
              </a:ext>
            </a:extLst>
          </p:cNvPr>
          <p:cNvPicPr>
            <a:picLocks noChangeAspect="1"/>
          </p:cNvPicPr>
          <p:nvPr/>
        </p:nvPicPr>
        <p:blipFill>
          <a:blip r:embed="rId5"/>
          <a:stretch>
            <a:fillRect/>
          </a:stretch>
        </p:blipFill>
        <p:spPr>
          <a:xfrm>
            <a:off x="7118975" y="5664711"/>
            <a:ext cx="1857375" cy="971550"/>
          </a:xfrm>
          <a:prstGeom prst="rect">
            <a:avLst/>
          </a:prstGeom>
        </p:spPr>
      </p:pic>
    </p:spTree>
    <p:extLst>
      <p:ext uri="{BB962C8B-B14F-4D97-AF65-F5344CB8AC3E}">
        <p14:creationId xmlns:p14="http://schemas.microsoft.com/office/powerpoint/2010/main" val="2246041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4624"/>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6387DEA6-4AF4-4544-98CE-BF65CA1832FE}"/>
              </a:ext>
            </a:extLst>
          </p:cNvPr>
          <p:cNvPicPr>
            <a:picLocks noChangeAspect="1"/>
          </p:cNvPicPr>
          <p:nvPr/>
        </p:nvPicPr>
        <p:blipFill>
          <a:blip r:embed="rId3"/>
          <a:stretch>
            <a:fillRect/>
          </a:stretch>
        </p:blipFill>
        <p:spPr>
          <a:xfrm>
            <a:off x="7884368" y="44625"/>
            <a:ext cx="1231333" cy="644082"/>
          </a:xfrm>
          <a:prstGeom prst="rect">
            <a:avLst/>
          </a:prstGeom>
        </p:spPr>
      </p:pic>
      <p:sp>
        <p:nvSpPr>
          <p:cNvPr id="7" name="TextBox 2">
            <a:extLst>
              <a:ext uri="{FF2B5EF4-FFF2-40B4-BE49-F238E27FC236}">
                <a16:creationId xmlns:a16="http://schemas.microsoft.com/office/drawing/2014/main" id="{795B0F44-5224-4C60-A0F3-37FF3A5CFA92}"/>
              </a:ext>
            </a:extLst>
          </p:cNvPr>
          <p:cNvSpPr txBox="1"/>
          <p:nvPr/>
        </p:nvSpPr>
        <p:spPr>
          <a:xfrm>
            <a:off x="395536" y="59045"/>
            <a:ext cx="6840760" cy="553998"/>
          </a:xfrm>
          <a:prstGeom prst="rect">
            <a:avLst/>
          </a:prstGeom>
          <a:noFill/>
        </p:spPr>
        <p:txBody>
          <a:bodyPr wrap="square" rtlCol="0">
            <a:spAutoFit/>
          </a:bodyPr>
          <a:lstStyle/>
          <a:p>
            <a:r>
              <a:rPr lang="es-MX" sz="3000" dirty="0">
                <a:latin typeface="Garamond" panose="02020404030301010803" pitchFamily="18" charset="0"/>
              </a:rPr>
              <a:t>Ben Ross Schneider (MIT)</a:t>
            </a:r>
            <a:endParaRPr lang="en-US" sz="3000" dirty="0">
              <a:latin typeface="Garamond" panose="02020404030301010803" pitchFamily="18" charset="0"/>
            </a:endParaRPr>
          </a:p>
        </p:txBody>
      </p:sp>
      <p:pic>
        <p:nvPicPr>
          <p:cNvPr id="3" name="Imagen 2">
            <a:extLst>
              <a:ext uri="{FF2B5EF4-FFF2-40B4-BE49-F238E27FC236}">
                <a16:creationId xmlns:a16="http://schemas.microsoft.com/office/drawing/2014/main" id="{A3BD2A3B-C798-4317-A4AD-651713E2C6F6}"/>
              </a:ext>
            </a:extLst>
          </p:cNvPr>
          <p:cNvPicPr>
            <a:picLocks noChangeAspect="1"/>
          </p:cNvPicPr>
          <p:nvPr/>
        </p:nvPicPr>
        <p:blipFill>
          <a:blip r:embed="rId4"/>
          <a:stretch>
            <a:fillRect/>
          </a:stretch>
        </p:blipFill>
        <p:spPr>
          <a:xfrm>
            <a:off x="2483768" y="817965"/>
            <a:ext cx="4249266" cy="5706659"/>
          </a:xfrm>
          <a:prstGeom prst="rect">
            <a:avLst/>
          </a:prstGeom>
        </p:spPr>
      </p:pic>
    </p:spTree>
    <p:extLst>
      <p:ext uri="{BB962C8B-B14F-4D97-AF65-F5344CB8AC3E}">
        <p14:creationId xmlns:p14="http://schemas.microsoft.com/office/powerpoint/2010/main" val="20222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395536" y="59045"/>
            <a:ext cx="6840760" cy="553998"/>
          </a:xfrm>
          <a:prstGeom prst="rect">
            <a:avLst/>
          </a:prstGeom>
          <a:noFill/>
        </p:spPr>
        <p:txBody>
          <a:bodyPr wrap="square" rtlCol="0">
            <a:spAutoFit/>
          </a:bodyPr>
          <a:lstStyle/>
          <a:p>
            <a:r>
              <a:rPr lang="es-MX" sz="3000" dirty="0">
                <a:latin typeface="Garamond" panose="02020404030301010803" pitchFamily="18" charset="0"/>
              </a:rPr>
              <a:t>¿Cuál es la importancia de este tópico?</a:t>
            </a:r>
            <a:endParaRPr lang="en-US" sz="3000" dirty="0">
              <a:latin typeface="Garamond" panose="02020404030301010803" pitchFamily="18" charset="0"/>
            </a:endParaRPr>
          </a:p>
        </p:txBody>
      </p:sp>
      <p:sp>
        <p:nvSpPr>
          <p:cNvPr id="8" name="Rectangle 7">
            <a:extLst>
              <a:ext uri="{FF2B5EF4-FFF2-40B4-BE49-F238E27FC236}">
                <a16:creationId xmlns:a16="http://schemas.microsoft.com/office/drawing/2014/main" id="{B98FE897-A306-45CA-B3AC-7CE36774ECC7}"/>
              </a:ext>
            </a:extLst>
          </p:cNvPr>
          <p:cNvSpPr/>
          <p:nvPr/>
        </p:nvSpPr>
        <p:spPr>
          <a:xfrm>
            <a:off x="539552" y="980728"/>
            <a:ext cx="7776864" cy="5170646"/>
          </a:xfrm>
          <a:prstGeom prst="rect">
            <a:avLst/>
          </a:prstGeom>
        </p:spPr>
        <p:txBody>
          <a:bodyPr wrap="square">
            <a:spAutoFit/>
          </a:bodyPr>
          <a:lstStyle/>
          <a:p>
            <a:pPr marL="457200" marR="0" indent="-457200">
              <a:spcBef>
                <a:spcPts val="0"/>
              </a:spcBef>
              <a:spcAft>
                <a:spcPts val="0"/>
              </a:spcAft>
              <a:buFont typeface="+mj-lt"/>
              <a:buAutoNum type="arabicPeriod"/>
            </a:pPr>
            <a:r>
              <a:rPr lang="es-MX" sz="3000" dirty="0">
                <a:latin typeface="Garamond" panose="02020404030301010803" pitchFamily="18" charset="0"/>
                <a:ea typeface="Calibri" panose="020F0502020204030204" pitchFamily="34" charset="0"/>
                <a:cs typeface="Times New Roman" panose="02020603050405020304" pitchFamily="18" charset="0"/>
              </a:rPr>
              <a:t>¿Para garantizar aprendizajes es suficiente diseñar políticas basadas en la evidencia? </a:t>
            </a:r>
          </a:p>
          <a:p>
            <a:pPr marL="457200" marR="0" indent="-457200">
              <a:spcBef>
                <a:spcPts val="0"/>
              </a:spcBef>
              <a:spcAft>
                <a:spcPts val="0"/>
              </a:spcAft>
              <a:buFont typeface="+mj-lt"/>
              <a:buAutoNum type="arabicPeriod"/>
            </a:pPr>
            <a:endParaRPr lang="es-MX" sz="3000" dirty="0">
              <a:latin typeface="Garamond" panose="02020404030301010803"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s-MX" sz="3000" dirty="0">
                <a:latin typeface="Garamond" panose="02020404030301010803" pitchFamily="18" charset="0"/>
                <a:ea typeface="Calibri" panose="020F0502020204030204" pitchFamily="34" charset="0"/>
                <a:cs typeface="Times New Roman" panose="02020603050405020304" pitchFamily="18" charset="0"/>
              </a:rPr>
              <a:t>¿Es suficiente tener políticas basadas en la evidencia y los recursos económicos necesarios para implementar una reforma educativa que garantice aprendizajes para todos? </a:t>
            </a:r>
          </a:p>
          <a:p>
            <a:pPr marL="457200" marR="0" indent="-457200">
              <a:spcBef>
                <a:spcPts val="0"/>
              </a:spcBef>
              <a:spcAft>
                <a:spcPts val="0"/>
              </a:spcAft>
              <a:buFont typeface="+mj-lt"/>
              <a:buAutoNum type="arabicPeriod"/>
            </a:pPr>
            <a:endParaRPr lang="es-MX" sz="3000" dirty="0">
              <a:latin typeface="Garamond" panose="02020404030301010803"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s-MX" sz="3000" dirty="0">
                <a:latin typeface="Garamond" panose="02020404030301010803" pitchFamily="18" charset="0"/>
                <a:ea typeface="Calibri" panose="020F0502020204030204" pitchFamily="34" charset="0"/>
                <a:cs typeface="Times New Roman" panose="02020603050405020304" pitchFamily="18" charset="0"/>
              </a:rPr>
              <a:t>Si las políticas educativas requieren tiempo para mejorar los aprendizajes, ¿cómo podemos mejorar la continuidad de las políticas? </a:t>
            </a: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Tree>
    <p:extLst>
      <p:ext uri="{BB962C8B-B14F-4D97-AF65-F5344CB8AC3E}">
        <p14:creationId xmlns:p14="http://schemas.microsoft.com/office/powerpoint/2010/main" val="14527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19-1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3" name="Rectangle 2"/>
          <p:cNvSpPr>
            <a:spLocks noChangeArrowheads="1"/>
          </p:cNvSpPr>
          <p:nvPr/>
        </p:nvSpPr>
        <p:spPr bwMode="auto">
          <a:xfrm>
            <a:off x="72008" y="2593386"/>
            <a:ext cx="899998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s-MX" sz="3800" dirty="0">
                <a:solidFill>
                  <a:schemeClr val="bg1"/>
                </a:solidFill>
              </a:rPr>
              <a:t>¿Porqué es complejo llevar a cabo Reformas Educativas?</a:t>
            </a:r>
            <a:endParaRPr lang="en-US" sz="3800" dirty="0">
              <a:solidFill>
                <a:schemeClr val="bg1"/>
              </a:solidFill>
            </a:endParaRPr>
          </a:p>
        </p:txBody>
      </p:sp>
      <p:cxnSp>
        <p:nvCxnSpPr>
          <p:cNvPr id="7" name="Straight Connector 6"/>
          <p:cNvCxnSpPr/>
          <p:nvPr/>
        </p:nvCxnSpPr>
        <p:spPr>
          <a:xfrm>
            <a:off x="2009776" y="2132856"/>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09775" y="4509120"/>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49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107504" y="59045"/>
            <a:ext cx="7128792" cy="553998"/>
          </a:xfrm>
          <a:prstGeom prst="rect">
            <a:avLst/>
          </a:prstGeom>
          <a:noFill/>
        </p:spPr>
        <p:txBody>
          <a:bodyPr wrap="square" rtlCol="0">
            <a:spAutoFit/>
          </a:bodyPr>
          <a:lstStyle/>
          <a:p>
            <a:r>
              <a:rPr lang="es-MX" sz="3000" dirty="0">
                <a:latin typeface="Garamond" panose="02020404030301010803" pitchFamily="18" charset="0"/>
              </a:rPr>
              <a:t>Características de las Reformas Educativas</a:t>
            </a:r>
            <a:endParaRPr lang="en-US" sz="3000" dirty="0">
              <a:latin typeface="Garamond" panose="02020404030301010803" pitchFamily="18" charset="0"/>
            </a:endParaRP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
        <p:nvSpPr>
          <p:cNvPr id="18" name="Rectángulo 17">
            <a:extLst>
              <a:ext uri="{FF2B5EF4-FFF2-40B4-BE49-F238E27FC236}">
                <a16:creationId xmlns:a16="http://schemas.microsoft.com/office/drawing/2014/main" id="{378E2A29-3FB6-4538-B5F0-C7045692E599}"/>
              </a:ext>
            </a:extLst>
          </p:cNvPr>
          <p:cNvSpPr/>
          <p:nvPr/>
        </p:nvSpPr>
        <p:spPr>
          <a:xfrm>
            <a:off x="6948264" y="6453336"/>
            <a:ext cx="2134661" cy="369332"/>
          </a:xfrm>
          <a:prstGeom prst="rect">
            <a:avLst/>
          </a:prstGeom>
        </p:spPr>
        <p:txBody>
          <a:bodyPr wrap="square">
            <a:spAutoFit/>
          </a:bodyPr>
          <a:lstStyle/>
          <a:p>
            <a:r>
              <a:rPr lang="es-MX" i="1" dirty="0" err="1">
                <a:latin typeface="Garamond" panose="02020404030301010803" pitchFamily="18" charset="0"/>
              </a:rPr>
              <a:t>Bruns</a:t>
            </a:r>
            <a:r>
              <a:rPr lang="es-MX" i="1" dirty="0">
                <a:latin typeface="Garamond" panose="02020404030301010803" pitchFamily="18" charset="0"/>
              </a:rPr>
              <a:t> et al (2019)</a:t>
            </a:r>
            <a:endParaRPr lang="es-MX" dirty="0"/>
          </a:p>
        </p:txBody>
      </p:sp>
      <p:cxnSp>
        <p:nvCxnSpPr>
          <p:cNvPr id="6" name="Conector recto de flecha 5">
            <a:extLst>
              <a:ext uri="{FF2B5EF4-FFF2-40B4-BE49-F238E27FC236}">
                <a16:creationId xmlns:a16="http://schemas.microsoft.com/office/drawing/2014/main" id="{47E820D6-EE24-4EA7-AD06-01EFFFF17876}"/>
              </a:ext>
            </a:extLst>
          </p:cNvPr>
          <p:cNvCxnSpPr>
            <a:cxnSpLocks/>
          </p:cNvCxnSpPr>
          <p:nvPr/>
        </p:nvCxnSpPr>
        <p:spPr>
          <a:xfrm flipV="1">
            <a:off x="2627784" y="1391288"/>
            <a:ext cx="1044116" cy="847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DCBF2021-36CC-425F-AF6E-421A6B00FA7B}"/>
              </a:ext>
            </a:extLst>
          </p:cNvPr>
          <p:cNvCxnSpPr>
            <a:cxnSpLocks/>
          </p:cNvCxnSpPr>
          <p:nvPr/>
        </p:nvCxnSpPr>
        <p:spPr>
          <a:xfrm>
            <a:off x="2627784" y="2238835"/>
            <a:ext cx="1044116" cy="625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ángulo 25">
            <a:extLst>
              <a:ext uri="{FF2B5EF4-FFF2-40B4-BE49-F238E27FC236}">
                <a16:creationId xmlns:a16="http://schemas.microsoft.com/office/drawing/2014/main" id="{B67AE3DC-2FA4-4262-8B3B-748789D83810}"/>
              </a:ext>
            </a:extLst>
          </p:cNvPr>
          <p:cNvSpPr/>
          <p:nvPr/>
        </p:nvSpPr>
        <p:spPr>
          <a:xfrm>
            <a:off x="5580112" y="1865727"/>
            <a:ext cx="3096344" cy="461665"/>
          </a:xfrm>
          <a:prstGeom prst="rect">
            <a:avLst/>
          </a:prstGeom>
          <a:ln>
            <a:solidFill>
              <a:srgbClr val="002060"/>
            </a:solidFill>
          </a:ln>
        </p:spPr>
        <p:txBody>
          <a:bodyPr wrap="square">
            <a:spAutoFit/>
          </a:bodyPr>
          <a:lstStyle/>
          <a:p>
            <a:pPr algn="ctr"/>
            <a:r>
              <a:rPr lang="es-MX" sz="2400" dirty="0">
                <a:latin typeface="Garamond" panose="02020404030301010803" pitchFamily="18" charset="0"/>
              </a:rPr>
              <a:t>Democracia</a:t>
            </a:r>
            <a:endParaRPr lang="es-MX" sz="2400" dirty="0"/>
          </a:p>
        </p:txBody>
      </p:sp>
      <p:sp>
        <p:nvSpPr>
          <p:cNvPr id="27" name="Rectángulo: esquinas redondeadas 26">
            <a:extLst>
              <a:ext uri="{FF2B5EF4-FFF2-40B4-BE49-F238E27FC236}">
                <a16:creationId xmlns:a16="http://schemas.microsoft.com/office/drawing/2014/main" id="{E2D57380-9709-452C-AF65-C3443787AEEF}"/>
              </a:ext>
            </a:extLst>
          </p:cNvPr>
          <p:cNvSpPr/>
          <p:nvPr/>
        </p:nvSpPr>
        <p:spPr>
          <a:xfrm>
            <a:off x="3781327" y="995244"/>
            <a:ext cx="1432621" cy="7920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TextBox 2">
            <a:extLst>
              <a:ext uri="{FF2B5EF4-FFF2-40B4-BE49-F238E27FC236}">
                <a16:creationId xmlns:a16="http://schemas.microsoft.com/office/drawing/2014/main" id="{7ACAAFD7-3C84-4B75-8603-FA252127C3AB}"/>
              </a:ext>
            </a:extLst>
          </p:cNvPr>
          <p:cNvSpPr txBox="1"/>
          <p:nvPr/>
        </p:nvSpPr>
        <p:spPr>
          <a:xfrm>
            <a:off x="3781327" y="1160455"/>
            <a:ext cx="1424543" cy="461665"/>
          </a:xfrm>
          <a:prstGeom prst="rect">
            <a:avLst/>
          </a:prstGeom>
          <a:noFill/>
          <a:ln>
            <a:noFill/>
          </a:ln>
        </p:spPr>
        <p:txBody>
          <a:bodyPr wrap="square" rtlCol="0">
            <a:spAutoFit/>
          </a:bodyPr>
          <a:lstStyle/>
          <a:p>
            <a:pPr algn="ctr"/>
            <a:r>
              <a:rPr lang="es-MX" sz="2400" b="1" dirty="0">
                <a:solidFill>
                  <a:schemeClr val="bg1"/>
                </a:solidFill>
                <a:latin typeface="Garamond" panose="02020404030301010803" pitchFamily="18" charset="0"/>
              </a:rPr>
              <a:t>Acceso</a:t>
            </a:r>
          </a:p>
        </p:txBody>
      </p:sp>
      <p:sp>
        <p:nvSpPr>
          <p:cNvPr id="29" name="Rectángulo: esquinas redondeadas 28">
            <a:extLst>
              <a:ext uri="{FF2B5EF4-FFF2-40B4-BE49-F238E27FC236}">
                <a16:creationId xmlns:a16="http://schemas.microsoft.com/office/drawing/2014/main" id="{94D232F8-D1B2-470A-B337-17239BAD7FB2}"/>
              </a:ext>
            </a:extLst>
          </p:cNvPr>
          <p:cNvSpPr/>
          <p:nvPr/>
        </p:nvSpPr>
        <p:spPr>
          <a:xfrm>
            <a:off x="3779912" y="2471408"/>
            <a:ext cx="1432621" cy="79208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TextBox 2">
            <a:extLst>
              <a:ext uri="{FF2B5EF4-FFF2-40B4-BE49-F238E27FC236}">
                <a16:creationId xmlns:a16="http://schemas.microsoft.com/office/drawing/2014/main" id="{FAAA8CF4-806B-4A23-913F-B6EF743DBF2B}"/>
              </a:ext>
            </a:extLst>
          </p:cNvPr>
          <p:cNvSpPr txBox="1"/>
          <p:nvPr/>
        </p:nvSpPr>
        <p:spPr>
          <a:xfrm>
            <a:off x="3779912" y="2636619"/>
            <a:ext cx="1424543" cy="461665"/>
          </a:xfrm>
          <a:prstGeom prst="rect">
            <a:avLst/>
          </a:prstGeom>
          <a:noFill/>
          <a:ln>
            <a:noFill/>
          </a:ln>
        </p:spPr>
        <p:txBody>
          <a:bodyPr wrap="square" rtlCol="0">
            <a:spAutoFit/>
          </a:bodyPr>
          <a:lstStyle/>
          <a:p>
            <a:pPr algn="ctr"/>
            <a:r>
              <a:rPr lang="es-MX" sz="2400" b="1" dirty="0">
                <a:solidFill>
                  <a:schemeClr val="bg1"/>
                </a:solidFill>
                <a:latin typeface="Garamond" panose="02020404030301010803" pitchFamily="18" charset="0"/>
              </a:rPr>
              <a:t>Calidad</a:t>
            </a:r>
          </a:p>
        </p:txBody>
      </p:sp>
      <p:sp>
        <p:nvSpPr>
          <p:cNvPr id="31" name="Elipse 30">
            <a:extLst>
              <a:ext uri="{FF2B5EF4-FFF2-40B4-BE49-F238E27FC236}">
                <a16:creationId xmlns:a16="http://schemas.microsoft.com/office/drawing/2014/main" id="{183942E0-AA9D-43DB-853E-E34A3BF87670}"/>
              </a:ext>
            </a:extLst>
          </p:cNvPr>
          <p:cNvSpPr/>
          <p:nvPr/>
        </p:nvSpPr>
        <p:spPr>
          <a:xfrm>
            <a:off x="395536" y="1652026"/>
            <a:ext cx="2232248" cy="1179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TextBox 2">
            <a:extLst>
              <a:ext uri="{FF2B5EF4-FFF2-40B4-BE49-F238E27FC236}">
                <a16:creationId xmlns:a16="http://schemas.microsoft.com/office/drawing/2014/main" id="{C2991F41-9274-4A0B-B246-7CE035681606}"/>
              </a:ext>
            </a:extLst>
          </p:cNvPr>
          <p:cNvSpPr txBox="1"/>
          <p:nvPr/>
        </p:nvSpPr>
        <p:spPr>
          <a:xfrm>
            <a:off x="683568" y="1805623"/>
            <a:ext cx="1693603" cy="830997"/>
          </a:xfrm>
          <a:prstGeom prst="rect">
            <a:avLst/>
          </a:prstGeom>
          <a:noFill/>
          <a:ln>
            <a:noFill/>
          </a:ln>
        </p:spPr>
        <p:txBody>
          <a:bodyPr wrap="square" rtlCol="0">
            <a:spAutoFit/>
          </a:bodyPr>
          <a:lstStyle/>
          <a:p>
            <a:pPr algn="ctr"/>
            <a:r>
              <a:rPr lang="es-MX" sz="2400" b="1" dirty="0">
                <a:solidFill>
                  <a:schemeClr val="bg1"/>
                </a:solidFill>
                <a:latin typeface="Garamond" panose="02020404030301010803" pitchFamily="18" charset="0"/>
              </a:rPr>
              <a:t>Reformas Educativas</a:t>
            </a:r>
          </a:p>
        </p:txBody>
      </p:sp>
      <p:sp>
        <p:nvSpPr>
          <p:cNvPr id="33" name="Rectángulo 32">
            <a:extLst>
              <a:ext uri="{FF2B5EF4-FFF2-40B4-BE49-F238E27FC236}">
                <a16:creationId xmlns:a16="http://schemas.microsoft.com/office/drawing/2014/main" id="{9951CEDB-77C3-4211-81CB-3A9538F3A60A}"/>
              </a:ext>
            </a:extLst>
          </p:cNvPr>
          <p:cNvSpPr/>
          <p:nvPr/>
        </p:nvSpPr>
        <p:spPr>
          <a:xfrm>
            <a:off x="395536" y="3875564"/>
            <a:ext cx="7344816" cy="461665"/>
          </a:xfrm>
          <a:prstGeom prst="rect">
            <a:avLst/>
          </a:prstGeom>
          <a:ln>
            <a:noFill/>
          </a:ln>
        </p:spPr>
        <p:txBody>
          <a:bodyPr wrap="square">
            <a:spAutoFit/>
          </a:bodyPr>
          <a:lstStyle/>
          <a:p>
            <a:r>
              <a:rPr lang="es-MX" sz="2400" b="1" dirty="0">
                <a:solidFill>
                  <a:srgbClr val="FF0000"/>
                </a:solidFill>
                <a:latin typeface="Garamond" panose="02020404030301010803" pitchFamily="18" charset="0"/>
              </a:rPr>
              <a:t>¿Por qué son complejas las Reformas a la calidad?</a:t>
            </a:r>
            <a:endParaRPr lang="es-MX" sz="2400" b="1" dirty="0">
              <a:solidFill>
                <a:srgbClr val="FF0000"/>
              </a:solidFill>
            </a:endParaRPr>
          </a:p>
        </p:txBody>
      </p:sp>
      <p:sp>
        <p:nvSpPr>
          <p:cNvPr id="36" name="Rectángulo 35">
            <a:extLst>
              <a:ext uri="{FF2B5EF4-FFF2-40B4-BE49-F238E27FC236}">
                <a16:creationId xmlns:a16="http://schemas.microsoft.com/office/drawing/2014/main" id="{0391F401-B6B6-4F6E-B756-01BB74AD1A52}"/>
              </a:ext>
            </a:extLst>
          </p:cNvPr>
          <p:cNvSpPr/>
          <p:nvPr/>
        </p:nvSpPr>
        <p:spPr>
          <a:xfrm>
            <a:off x="611560" y="4379620"/>
            <a:ext cx="8208912" cy="1569660"/>
          </a:xfrm>
          <a:prstGeom prst="rect">
            <a:avLst/>
          </a:prstGeom>
          <a:ln>
            <a:noFill/>
          </a:ln>
        </p:spPr>
        <p:txBody>
          <a:bodyPr wrap="square">
            <a:spAutoFit/>
          </a:bodyPr>
          <a:lstStyle/>
          <a:p>
            <a:pPr marL="457200" indent="-457200">
              <a:buFont typeface="+mj-lt"/>
              <a:buAutoNum type="arabicPeriod"/>
            </a:pPr>
            <a:r>
              <a:rPr lang="es-MX" sz="2400" dirty="0">
                <a:latin typeface="Garamond" panose="02020404030301010803" pitchFamily="18" charset="0"/>
              </a:rPr>
              <a:t>Hay grupos de poder (elites) que se perjudican. </a:t>
            </a:r>
          </a:p>
          <a:p>
            <a:pPr marL="457200" indent="-457200">
              <a:buFont typeface="+mj-lt"/>
              <a:buAutoNum type="arabicPeriod"/>
            </a:pPr>
            <a:r>
              <a:rPr lang="es-MX" sz="2400" dirty="0">
                <a:latin typeface="Garamond" panose="02020404030301010803" pitchFamily="18" charset="0"/>
              </a:rPr>
              <a:t>Opacidad del impacto—problema de “Principal – </a:t>
            </a:r>
            <a:r>
              <a:rPr lang="es-MX" sz="2400" dirty="0" err="1">
                <a:latin typeface="Garamond" panose="02020404030301010803" pitchFamily="18" charset="0"/>
              </a:rPr>
              <a:t>Agent</a:t>
            </a:r>
            <a:r>
              <a:rPr lang="es-MX" sz="2400" dirty="0">
                <a:latin typeface="Garamond" panose="02020404030301010803" pitchFamily="18" charset="0"/>
              </a:rPr>
              <a:t>”.</a:t>
            </a:r>
          </a:p>
          <a:p>
            <a:pPr marL="457200" indent="-457200">
              <a:buFont typeface="+mj-lt"/>
              <a:buAutoNum type="arabicPeriod"/>
            </a:pPr>
            <a:r>
              <a:rPr lang="es-MX" sz="2400" dirty="0">
                <a:latin typeface="Garamond" panose="02020404030301010803" pitchFamily="18" charset="0"/>
              </a:rPr>
              <a:t>Los beneficios son de largo plazo, mientras que los costos son de corto plazo.</a:t>
            </a:r>
            <a:endParaRPr lang="es-MX" sz="2400" dirty="0"/>
          </a:p>
        </p:txBody>
      </p:sp>
    </p:spTree>
    <p:extLst>
      <p:ext uri="{BB962C8B-B14F-4D97-AF65-F5344CB8AC3E}">
        <p14:creationId xmlns:p14="http://schemas.microsoft.com/office/powerpoint/2010/main" val="235617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107504" y="59045"/>
            <a:ext cx="7128792" cy="492443"/>
          </a:xfrm>
          <a:prstGeom prst="rect">
            <a:avLst/>
          </a:prstGeom>
          <a:noFill/>
        </p:spPr>
        <p:txBody>
          <a:bodyPr wrap="square" rtlCol="0">
            <a:spAutoFit/>
          </a:bodyPr>
          <a:lstStyle/>
          <a:p>
            <a:r>
              <a:rPr lang="es-MX" sz="2600" dirty="0">
                <a:latin typeface="Garamond" panose="02020404030301010803" pitchFamily="18" charset="0"/>
              </a:rPr>
              <a:t>Reformas a la carrera docente son las más complejas</a:t>
            </a:r>
            <a:endParaRPr lang="en-US" sz="2600" dirty="0">
              <a:latin typeface="Garamond" panose="02020404030301010803" pitchFamily="18" charset="0"/>
            </a:endParaRP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
        <p:nvSpPr>
          <p:cNvPr id="19" name="Rectángulo 18">
            <a:extLst>
              <a:ext uri="{FF2B5EF4-FFF2-40B4-BE49-F238E27FC236}">
                <a16:creationId xmlns:a16="http://schemas.microsoft.com/office/drawing/2014/main" id="{286E8B99-2E96-4355-BBF1-5A739EEEC3A7}"/>
              </a:ext>
            </a:extLst>
          </p:cNvPr>
          <p:cNvSpPr/>
          <p:nvPr/>
        </p:nvSpPr>
        <p:spPr>
          <a:xfrm>
            <a:off x="6948264" y="6453336"/>
            <a:ext cx="2134661" cy="369332"/>
          </a:xfrm>
          <a:prstGeom prst="rect">
            <a:avLst/>
          </a:prstGeom>
        </p:spPr>
        <p:txBody>
          <a:bodyPr wrap="square">
            <a:spAutoFit/>
          </a:bodyPr>
          <a:lstStyle/>
          <a:p>
            <a:r>
              <a:rPr lang="es-MX" i="1" dirty="0" err="1">
                <a:latin typeface="Garamond" panose="02020404030301010803" pitchFamily="18" charset="0"/>
              </a:rPr>
              <a:t>Bruns</a:t>
            </a:r>
            <a:r>
              <a:rPr lang="es-MX" i="1" dirty="0">
                <a:latin typeface="Garamond" panose="02020404030301010803" pitchFamily="18" charset="0"/>
              </a:rPr>
              <a:t> et al (2019)</a:t>
            </a:r>
            <a:endParaRPr lang="es-MX" dirty="0"/>
          </a:p>
        </p:txBody>
      </p:sp>
      <p:sp>
        <p:nvSpPr>
          <p:cNvPr id="20" name="Oval 18">
            <a:extLst>
              <a:ext uri="{FF2B5EF4-FFF2-40B4-BE49-F238E27FC236}">
                <a16:creationId xmlns:a16="http://schemas.microsoft.com/office/drawing/2014/main" id="{549AD07E-CFBE-4A4D-B5DF-FFFD9284CF93}"/>
              </a:ext>
            </a:extLst>
          </p:cNvPr>
          <p:cNvSpPr/>
          <p:nvPr/>
        </p:nvSpPr>
        <p:spPr>
          <a:xfrm>
            <a:off x="260440" y="1052736"/>
            <a:ext cx="8610599" cy="4851779"/>
          </a:xfrm>
          <a:prstGeom prst="ellipse">
            <a:avLst/>
          </a:prstGeom>
          <a:gradFill>
            <a:gsLst>
              <a:gs pos="38000">
                <a:schemeClr val="accent1">
                  <a:tint val="66000"/>
                  <a:satMod val="160000"/>
                </a:schemeClr>
              </a:gs>
              <a:gs pos="55000">
                <a:schemeClr val="accent1">
                  <a:tint val="44500"/>
                  <a:satMod val="160000"/>
                </a:schemeClr>
              </a:gs>
              <a:gs pos="100000">
                <a:schemeClr val="accent1">
                  <a:tint val="23500"/>
                  <a:satMod val="160000"/>
                </a:schemeClr>
              </a:gs>
            </a:gsLst>
            <a:lin ang="5400000" scaled="0"/>
          </a:gra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1" name="Oval 17">
            <a:extLst>
              <a:ext uri="{FF2B5EF4-FFF2-40B4-BE49-F238E27FC236}">
                <a16:creationId xmlns:a16="http://schemas.microsoft.com/office/drawing/2014/main" id="{84236975-EFCC-4A3B-9F5A-1AAE78B2ACFE}"/>
              </a:ext>
            </a:extLst>
          </p:cNvPr>
          <p:cNvSpPr/>
          <p:nvPr/>
        </p:nvSpPr>
        <p:spPr>
          <a:xfrm>
            <a:off x="1264682" y="2347006"/>
            <a:ext cx="6602112" cy="3543861"/>
          </a:xfrm>
          <a:prstGeom prst="ellipse">
            <a:avLst/>
          </a:prstGeom>
          <a:solidFill>
            <a:schemeClr val="accent2">
              <a:lumMod val="20000"/>
              <a:lumOff val="80000"/>
            </a:schemeClr>
          </a:solidFill>
          <a:ln w="19050">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23" name="Oval 16">
            <a:extLst>
              <a:ext uri="{FF2B5EF4-FFF2-40B4-BE49-F238E27FC236}">
                <a16:creationId xmlns:a16="http://schemas.microsoft.com/office/drawing/2014/main" id="{89A923C7-B656-48BE-9149-120078226713}"/>
              </a:ext>
            </a:extLst>
          </p:cNvPr>
          <p:cNvSpPr/>
          <p:nvPr/>
        </p:nvSpPr>
        <p:spPr>
          <a:xfrm>
            <a:off x="2561220" y="3657192"/>
            <a:ext cx="4009037" cy="2233675"/>
          </a:xfrm>
          <a:prstGeom prst="ellipse">
            <a:avLst/>
          </a:prstGeom>
          <a:solidFill>
            <a:srgbClr val="93A050"/>
          </a:solidFill>
          <a:ln w="19050">
            <a:solidFill>
              <a:srgbClr val="93A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6" name="TextBox 23">
            <a:extLst>
              <a:ext uri="{FF2B5EF4-FFF2-40B4-BE49-F238E27FC236}">
                <a16:creationId xmlns:a16="http://schemas.microsoft.com/office/drawing/2014/main" id="{1EA3677E-C527-41D1-8800-83CBB5DB7E10}"/>
              </a:ext>
            </a:extLst>
          </p:cNvPr>
          <p:cNvSpPr txBox="1"/>
          <p:nvPr/>
        </p:nvSpPr>
        <p:spPr>
          <a:xfrm>
            <a:off x="1326809" y="3459092"/>
            <a:ext cx="1512625" cy="338554"/>
          </a:xfrm>
          <a:prstGeom prst="rect">
            <a:avLst/>
          </a:prstGeom>
          <a:noFill/>
        </p:spPr>
        <p:txBody>
          <a:bodyPr wrap="square" rtlCol="0">
            <a:spAutoFit/>
          </a:bodyPr>
          <a:lstStyle/>
          <a:p>
            <a:pPr algn="ctr"/>
            <a:r>
              <a:rPr lang="es-MX" sz="1600" b="1" dirty="0">
                <a:solidFill>
                  <a:srgbClr val="FF0000"/>
                </a:solidFill>
              </a:rPr>
              <a:t>Sindicato</a:t>
            </a:r>
            <a:endParaRPr lang="en-US" sz="1600" b="1" dirty="0">
              <a:solidFill>
                <a:srgbClr val="FF0000"/>
              </a:solidFill>
            </a:endParaRPr>
          </a:p>
        </p:txBody>
      </p:sp>
      <p:sp>
        <p:nvSpPr>
          <p:cNvPr id="28" name="TextBox 25">
            <a:extLst>
              <a:ext uri="{FF2B5EF4-FFF2-40B4-BE49-F238E27FC236}">
                <a16:creationId xmlns:a16="http://schemas.microsoft.com/office/drawing/2014/main" id="{D2C12336-E6E9-438F-B534-59C60B235355}"/>
              </a:ext>
            </a:extLst>
          </p:cNvPr>
          <p:cNvSpPr txBox="1"/>
          <p:nvPr/>
        </p:nvSpPr>
        <p:spPr>
          <a:xfrm>
            <a:off x="6326749" y="3887304"/>
            <a:ext cx="1705394" cy="584775"/>
          </a:xfrm>
          <a:prstGeom prst="rect">
            <a:avLst/>
          </a:prstGeom>
          <a:noFill/>
        </p:spPr>
        <p:txBody>
          <a:bodyPr wrap="square" rtlCol="0">
            <a:spAutoFit/>
          </a:bodyPr>
          <a:lstStyle/>
          <a:p>
            <a:pPr algn="ctr"/>
            <a:r>
              <a:rPr lang="es-MX" sz="1600" dirty="0"/>
              <a:t>Normales y Universidades</a:t>
            </a:r>
            <a:endParaRPr lang="en-US" sz="1600" dirty="0"/>
          </a:p>
        </p:txBody>
      </p:sp>
      <p:sp>
        <p:nvSpPr>
          <p:cNvPr id="33" name="TextBox 30">
            <a:extLst>
              <a:ext uri="{FF2B5EF4-FFF2-40B4-BE49-F238E27FC236}">
                <a16:creationId xmlns:a16="http://schemas.microsoft.com/office/drawing/2014/main" id="{00CA1E7F-A3D5-486A-A7FF-FCFED92F7428}"/>
              </a:ext>
            </a:extLst>
          </p:cNvPr>
          <p:cNvSpPr txBox="1"/>
          <p:nvPr/>
        </p:nvSpPr>
        <p:spPr>
          <a:xfrm>
            <a:off x="5125023" y="2948348"/>
            <a:ext cx="1753450" cy="338554"/>
          </a:xfrm>
          <a:prstGeom prst="rect">
            <a:avLst/>
          </a:prstGeom>
          <a:noFill/>
        </p:spPr>
        <p:txBody>
          <a:bodyPr wrap="square" rtlCol="0">
            <a:spAutoFit/>
          </a:bodyPr>
          <a:lstStyle/>
          <a:p>
            <a:pPr algn="ctr"/>
            <a:r>
              <a:rPr lang="es-MX" sz="1600" dirty="0"/>
              <a:t>Directores</a:t>
            </a:r>
            <a:endParaRPr lang="en-US" sz="1600" dirty="0"/>
          </a:p>
        </p:txBody>
      </p:sp>
      <p:sp>
        <p:nvSpPr>
          <p:cNvPr id="34" name="TextBox 19">
            <a:extLst>
              <a:ext uri="{FF2B5EF4-FFF2-40B4-BE49-F238E27FC236}">
                <a16:creationId xmlns:a16="http://schemas.microsoft.com/office/drawing/2014/main" id="{CDDC32BC-9DEC-4CCE-8870-79787ABCB20B}"/>
              </a:ext>
            </a:extLst>
          </p:cNvPr>
          <p:cNvSpPr txBox="1"/>
          <p:nvPr/>
        </p:nvSpPr>
        <p:spPr>
          <a:xfrm>
            <a:off x="3220873" y="2638119"/>
            <a:ext cx="2456597" cy="830997"/>
          </a:xfrm>
          <a:prstGeom prst="rect">
            <a:avLst/>
          </a:prstGeom>
          <a:noFill/>
        </p:spPr>
        <p:txBody>
          <a:bodyPr wrap="square" rtlCol="0">
            <a:spAutoFit/>
          </a:bodyPr>
          <a:lstStyle/>
          <a:p>
            <a:pPr algn="ctr"/>
            <a:r>
              <a:rPr lang="es-MX" sz="2400" b="1" dirty="0"/>
              <a:t>Actores Internos</a:t>
            </a:r>
            <a:endParaRPr lang="en-US" sz="2400" b="1" dirty="0"/>
          </a:p>
        </p:txBody>
      </p:sp>
      <p:sp>
        <p:nvSpPr>
          <p:cNvPr id="35" name="TextBox 20">
            <a:extLst>
              <a:ext uri="{FF2B5EF4-FFF2-40B4-BE49-F238E27FC236}">
                <a16:creationId xmlns:a16="http://schemas.microsoft.com/office/drawing/2014/main" id="{3C84F13D-A1EF-4A11-BED4-689802530DFE}"/>
              </a:ext>
            </a:extLst>
          </p:cNvPr>
          <p:cNvSpPr txBox="1"/>
          <p:nvPr/>
        </p:nvSpPr>
        <p:spPr>
          <a:xfrm>
            <a:off x="3380997" y="1148400"/>
            <a:ext cx="2456597" cy="954107"/>
          </a:xfrm>
          <a:prstGeom prst="rect">
            <a:avLst/>
          </a:prstGeom>
          <a:noFill/>
        </p:spPr>
        <p:txBody>
          <a:bodyPr wrap="square" rtlCol="0">
            <a:spAutoFit/>
          </a:bodyPr>
          <a:lstStyle/>
          <a:p>
            <a:pPr algn="ctr"/>
            <a:r>
              <a:rPr lang="es-MX" sz="2800" b="1" dirty="0"/>
              <a:t>Actores Externos</a:t>
            </a:r>
            <a:endParaRPr lang="en-US" sz="2800" b="1" dirty="0"/>
          </a:p>
        </p:txBody>
      </p:sp>
      <p:sp>
        <p:nvSpPr>
          <p:cNvPr id="36" name="TextBox 1">
            <a:extLst>
              <a:ext uri="{FF2B5EF4-FFF2-40B4-BE49-F238E27FC236}">
                <a16:creationId xmlns:a16="http://schemas.microsoft.com/office/drawing/2014/main" id="{317AA1C1-1DF0-4F27-BBB2-3E51ED4AD01D}"/>
              </a:ext>
            </a:extLst>
          </p:cNvPr>
          <p:cNvSpPr txBox="1"/>
          <p:nvPr/>
        </p:nvSpPr>
        <p:spPr>
          <a:xfrm>
            <a:off x="3275857" y="4478327"/>
            <a:ext cx="2666878" cy="553998"/>
          </a:xfrm>
          <a:prstGeom prst="rect">
            <a:avLst/>
          </a:prstGeom>
          <a:noFill/>
        </p:spPr>
        <p:txBody>
          <a:bodyPr wrap="square" rtlCol="0">
            <a:spAutoFit/>
          </a:bodyPr>
          <a:lstStyle/>
          <a:p>
            <a:pPr algn="ctr"/>
            <a:r>
              <a:rPr lang="es-MX" sz="3000" b="1" dirty="0">
                <a:solidFill>
                  <a:schemeClr val="bg1"/>
                </a:solidFill>
              </a:rPr>
              <a:t>Aprendizajes</a:t>
            </a:r>
            <a:endParaRPr lang="en-US" sz="3000" b="1" dirty="0">
              <a:solidFill>
                <a:schemeClr val="bg1"/>
              </a:solidFill>
            </a:endParaRPr>
          </a:p>
        </p:txBody>
      </p:sp>
    </p:spTree>
    <p:extLst>
      <p:ext uri="{BB962C8B-B14F-4D97-AF65-F5344CB8AC3E}">
        <p14:creationId xmlns:p14="http://schemas.microsoft.com/office/powerpoint/2010/main" val="27320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6" grpId="0"/>
      <p:bldP spid="28" grpId="0"/>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107504" y="59045"/>
            <a:ext cx="7128792" cy="492443"/>
          </a:xfrm>
          <a:prstGeom prst="rect">
            <a:avLst/>
          </a:prstGeom>
          <a:noFill/>
        </p:spPr>
        <p:txBody>
          <a:bodyPr wrap="square" rtlCol="0">
            <a:spAutoFit/>
          </a:bodyPr>
          <a:lstStyle/>
          <a:p>
            <a:r>
              <a:rPr lang="es-MX" sz="2600" dirty="0">
                <a:latin typeface="Garamond" panose="02020404030301010803" pitchFamily="18" charset="0"/>
              </a:rPr>
              <a:t>Reformas a la carrera docente son las más complejas</a:t>
            </a:r>
            <a:endParaRPr lang="en-US" sz="2600" dirty="0">
              <a:latin typeface="Garamond" panose="02020404030301010803" pitchFamily="18" charset="0"/>
            </a:endParaRP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
        <p:nvSpPr>
          <p:cNvPr id="19" name="Rectángulo 18">
            <a:extLst>
              <a:ext uri="{FF2B5EF4-FFF2-40B4-BE49-F238E27FC236}">
                <a16:creationId xmlns:a16="http://schemas.microsoft.com/office/drawing/2014/main" id="{286E8B99-2E96-4355-BBF1-5A739EEEC3A7}"/>
              </a:ext>
            </a:extLst>
          </p:cNvPr>
          <p:cNvSpPr/>
          <p:nvPr/>
        </p:nvSpPr>
        <p:spPr>
          <a:xfrm>
            <a:off x="6948264" y="6453336"/>
            <a:ext cx="2134661" cy="369332"/>
          </a:xfrm>
          <a:prstGeom prst="rect">
            <a:avLst/>
          </a:prstGeom>
        </p:spPr>
        <p:txBody>
          <a:bodyPr wrap="square">
            <a:spAutoFit/>
          </a:bodyPr>
          <a:lstStyle/>
          <a:p>
            <a:r>
              <a:rPr lang="es-MX" i="1" dirty="0">
                <a:latin typeface="Garamond" panose="02020404030301010803" pitchFamily="18" charset="0"/>
              </a:rPr>
              <a:t>WDR (2018)</a:t>
            </a:r>
            <a:endParaRPr lang="es-MX" dirty="0"/>
          </a:p>
        </p:txBody>
      </p:sp>
      <p:pic>
        <p:nvPicPr>
          <p:cNvPr id="2" name="Imagen 1">
            <a:extLst>
              <a:ext uri="{FF2B5EF4-FFF2-40B4-BE49-F238E27FC236}">
                <a16:creationId xmlns:a16="http://schemas.microsoft.com/office/drawing/2014/main" id="{F397B675-7953-48D2-A2D2-5061FBB82394}"/>
              </a:ext>
            </a:extLst>
          </p:cNvPr>
          <p:cNvPicPr>
            <a:picLocks noChangeAspect="1"/>
          </p:cNvPicPr>
          <p:nvPr/>
        </p:nvPicPr>
        <p:blipFill>
          <a:blip r:embed="rId4"/>
          <a:stretch>
            <a:fillRect/>
          </a:stretch>
        </p:blipFill>
        <p:spPr>
          <a:xfrm>
            <a:off x="0" y="764704"/>
            <a:ext cx="9144000" cy="5121366"/>
          </a:xfrm>
          <a:prstGeom prst="rect">
            <a:avLst/>
          </a:prstGeom>
        </p:spPr>
      </p:pic>
      <p:sp>
        <p:nvSpPr>
          <p:cNvPr id="3" name="CuadroTexto 2">
            <a:extLst>
              <a:ext uri="{FF2B5EF4-FFF2-40B4-BE49-F238E27FC236}">
                <a16:creationId xmlns:a16="http://schemas.microsoft.com/office/drawing/2014/main" id="{BC50AA5D-89CB-4D4D-83BB-50707161B1D1}"/>
              </a:ext>
            </a:extLst>
          </p:cNvPr>
          <p:cNvSpPr txBox="1"/>
          <p:nvPr/>
        </p:nvSpPr>
        <p:spPr>
          <a:xfrm>
            <a:off x="107504" y="5949280"/>
            <a:ext cx="6840760" cy="830997"/>
          </a:xfrm>
          <a:prstGeom prst="rect">
            <a:avLst/>
          </a:prstGeom>
          <a:noFill/>
        </p:spPr>
        <p:txBody>
          <a:bodyPr wrap="square" rtlCol="0">
            <a:spAutoFit/>
          </a:bodyPr>
          <a:lstStyle/>
          <a:p>
            <a:r>
              <a:rPr lang="es-MX" sz="2400" b="1" dirty="0">
                <a:solidFill>
                  <a:srgbClr val="FF0000"/>
                </a:solidFill>
                <a:latin typeface="Garamond" panose="02020404030301010803" pitchFamily="18" charset="0"/>
              </a:rPr>
              <a:t>El poder inicial del sindicato importa para determinar su apertura a una reforma.</a:t>
            </a:r>
          </a:p>
        </p:txBody>
      </p:sp>
    </p:spTree>
    <p:extLst>
      <p:ext uri="{BB962C8B-B14F-4D97-AF65-F5344CB8AC3E}">
        <p14:creationId xmlns:p14="http://schemas.microsoft.com/office/powerpoint/2010/main" val="331758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107504" y="59045"/>
            <a:ext cx="7128792" cy="492443"/>
          </a:xfrm>
          <a:prstGeom prst="rect">
            <a:avLst/>
          </a:prstGeom>
          <a:noFill/>
        </p:spPr>
        <p:txBody>
          <a:bodyPr wrap="square" rtlCol="0">
            <a:spAutoFit/>
          </a:bodyPr>
          <a:lstStyle/>
          <a:p>
            <a:r>
              <a:rPr lang="es-MX" sz="2600" dirty="0">
                <a:latin typeface="Garamond" panose="02020404030301010803" pitchFamily="18" charset="0"/>
              </a:rPr>
              <a:t>Reformas a la carrera docente son las más complejas</a:t>
            </a:r>
            <a:endParaRPr lang="en-US" sz="2600" dirty="0">
              <a:latin typeface="Garamond" panose="02020404030301010803" pitchFamily="18" charset="0"/>
            </a:endParaRP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
        <p:nvSpPr>
          <p:cNvPr id="19" name="Rectángulo 18">
            <a:extLst>
              <a:ext uri="{FF2B5EF4-FFF2-40B4-BE49-F238E27FC236}">
                <a16:creationId xmlns:a16="http://schemas.microsoft.com/office/drawing/2014/main" id="{286E8B99-2E96-4355-BBF1-5A739EEEC3A7}"/>
              </a:ext>
            </a:extLst>
          </p:cNvPr>
          <p:cNvSpPr/>
          <p:nvPr/>
        </p:nvSpPr>
        <p:spPr>
          <a:xfrm>
            <a:off x="6948264" y="6453336"/>
            <a:ext cx="2134661" cy="369332"/>
          </a:xfrm>
          <a:prstGeom prst="rect">
            <a:avLst/>
          </a:prstGeom>
        </p:spPr>
        <p:txBody>
          <a:bodyPr wrap="square">
            <a:spAutoFit/>
          </a:bodyPr>
          <a:lstStyle/>
          <a:p>
            <a:r>
              <a:rPr lang="es-MX" i="1" dirty="0" err="1">
                <a:latin typeface="Garamond" panose="02020404030301010803" pitchFamily="18" charset="0"/>
              </a:rPr>
              <a:t>Bruns</a:t>
            </a:r>
            <a:r>
              <a:rPr lang="es-MX" i="1" dirty="0">
                <a:latin typeface="Garamond" panose="02020404030301010803" pitchFamily="18" charset="0"/>
              </a:rPr>
              <a:t> et al (2019)</a:t>
            </a:r>
            <a:endParaRPr lang="es-MX" dirty="0"/>
          </a:p>
        </p:txBody>
      </p:sp>
      <p:sp>
        <p:nvSpPr>
          <p:cNvPr id="20" name="Oval 18">
            <a:extLst>
              <a:ext uri="{FF2B5EF4-FFF2-40B4-BE49-F238E27FC236}">
                <a16:creationId xmlns:a16="http://schemas.microsoft.com/office/drawing/2014/main" id="{549AD07E-CFBE-4A4D-B5DF-FFFD9284CF93}"/>
              </a:ext>
            </a:extLst>
          </p:cNvPr>
          <p:cNvSpPr/>
          <p:nvPr/>
        </p:nvSpPr>
        <p:spPr>
          <a:xfrm>
            <a:off x="260440" y="1052736"/>
            <a:ext cx="8610599" cy="4851779"/>
          </a:xfrm>
          <a:prstGeom prst="ellipse">
            <a:avLst/>
          </a:prstGeom>
          <a:gradFill>
            <a:gsLst>
              <a:gs pos="38000">
                <a:schemeClr val="accent1">
                  <a:tint val="66000"/>
                  <a:satMod val="160000"/>
                </a:schemeClr>
              </a:gs>
              <a:gs pos="55000">
                <a:schemeClr val="accent1">
                  <a:tint val="44500"/>
                  <a:satMod val="160000"/>
                </a:schemeClr>
              </a:gs>
              <a:gs pos="100000">
                <a:schemeClr val="accent1">
                  <a:tint val="23500"/>
                  <a:satMod val="160000"/>
                </a:schemeClr>
              </a:gs>
            </a:gsLst>
            <a:lin ang="5400000" scaled="0"/>
          </a:gra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1" name="Oval 17">
            <a:extLst>
              <a:ext uri="{FF2B5EF4-FFF2-40B4-BE49-F238E27FC236}">
                <a16:creationId xmlns:a16="http://schemas.microsoft.com/office/drawing/2014/main" id="{84236975-EFCC-4A3B-9F5A-1AAE78B2ACFE}"/>
              </a:ext>
            </a:extLst>
          </p:cNvPr>
          <p:cNvSpPr/>
          <p:nvPr/>
        </p:nvSpPr>
        <p:spPr>
          <a:xfrm>
            <a:off x="1264682" y="2347006"/>
            <a:ext cx="6602112" cy="3543861"/>
          </a:xfrm>
          <a:prstGeom prst="ellipse">
            <a:avLst/>
          </a:prstGeom>
          <a:solidFill>
            <a:schemeClr val="accent2">
              <a:lumMod val="20000"/>
              <a:lumOff val="80000"/>
            </a:schemeClr>
          </a:solidFill>
          <a:ln w="19050">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Oval 16">
            <a:extLst>
              <a:ext uri="{FF2B5EF4-FFF2-40B4-BE49-F238E27FC236}">
                <a16:creationId xmlns:a16="http://schemas.microsoft.com/office/drawing/2014/main" id="{89A923C7-B656-48BE-9149-120078226713}"/>
              </a:ext>
            </a:extLst>
          </p:cNvPr>
          <p:cNvSpPr/>
          <p:nvPr/>
        </p:nvSpPr>
        <p:spPr>
          <a:xfrm>
            <a:off x="2561220" y="3657192"/>
            <a:ext cx="4009037" cy="2233675"/>
          </a:xfrm>
          <a:prstGeom prst="ellipse">
            <a:avLst/>
          </a:prstGeom>
          <a:solidFill>
            <a:srgbClr val="93A050"/>
          </a:solidFill>
          <a:ln w="19050">
            <a:solidFill>
              <a:srgbClr val="93A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1">
            <a:extLst>
              <a:ext uri="{FF2B5EF4-FFF2-40B4-BE49-F238E27FC236}">
                <a16:creationId xmlns:a16="http://schemas.microsoft.com/office/drawing/2014/main" id="{4E7259D1-7392-420B-8DA1-BBD1814DB2DE}"/>
              </a:ext>
            </a:extLst>
          </p:cNvPr>
          <p:cNvSpPr txBox="1"/>
          <p:nvPr/>
        </p:nvSpPr>
        <p:spPr>
          <a:xfrm>
            <a:off x="1522863" y="1955131"/>
            <a:ext cx="1337480" cy="584775"/>
          </a:xfrm>
          <a:prstGeom prst="rect">
            <a:avLst/>
          </a:prstGeom>
          <a:noFill/>
        </p:spPr>
        <p:txBody>
          <a:bodyPr wrap="square" rtlCol="0">
            <a:spAutoFit/>
          </a:bodyPr>
          <a:lstStyle/>
          <a:p>
            <a:pPr algn="ctr"/>
            <a:r>
              <a:rPr lang="es-MX" sz="1600" dirty="0"/>
              <a:t>Sector Privado</a:t>
            </a:r>
            <a:endParaRPr lang="en-US" sz="1600" dirty="0"/>
          </a:p>
        </p:txBody>
      </p:sp>
      <p:sp>
        <p:nvSpPr>
          <p:cNvPr id="25" name="TextBox 22">
            <a:extLst>
              <a:ext uri="{FF2B5EF4-FFF2-40B4-BE49-F238E27FC236}">
                <a16:creationId xmlns:a16="http://schemas.microsoft.com/office/drawing/2014/main" id="{5A25B69B-DA8E-49F9-965C-4785C4042984}"/>
              </a:ext>
            </a:extLst>
          </p:cNvPr>
          <p:cNvSpPr txBox="1"/>
          <p:nvPr/>
        </p:nvSpPr>
        <p:spPr>
          <a:xfrm>
            <a:off x="5625153" y="1811231"/>
            <a:ext cx="1337480" cy="338554"/>
          </a:xfrm>
          <a:prstGeom prst="rect">
            <a:avLst/>
          </a:prstGeom>
          <a:noFill/>
        </p:spPr>
        <p:txBody>
          <a:bodyPr wrap="square" rtlCol="0">
            <a:spAutoFit/>
          </a:bodyPr>
          <a:lstStyle/>
          <a:p>
            <a:pPr algn="ctr"/>
            <a:r>
              <a:rPr lang="es-MX" sz="1600" dirty="0"/>
              <a:t>ONG / OSC</a:t>
            </a:r>
            <a:endParaRPr lang="en-US" sz="1600" dirty="0"/>
          </a:p>
        </p:txBody>
      </p:sp>
      <p:sp>
        <p:nvSpPr>
          <p:cNvPr id="26" name="TextBox 23">
            <a:extLst>
              <a:ext uri="{FF2B5EF4-FFF2-40B4-BE49-F238E27FC236}">
                <a16:creationId xmlns:a16="http://schemas.microsoft.com/office/drawing/2014/main" id="{1EA3677E-C527-41D1-8800-83CBB5DB7E10}"/>
              </a:ext>
            </a:extLst>
          </p:cNvPr>
          <p:cNvSpPr txBox="1"/>
          <p:nvPr/>
        </p:nvSpPr>
        <p:spPr>
          <a:xfrm>
            <a:off x="1326809" y="3459092"/>
            <a:ext cx="1512625" cy="338554"/>
          </a:xfrm>
          <a:prstGeom prst="rect">
            <a:avLst/>
          </a:prstGeom>
          <a:noFill/>
        </p:spPr>
        <p:txBody>
          <a:bodyPr wrap="square" rtlCol="0">
            <a:spAutoFit/>
          </a:bodyPr>
          <a:lstStyle/>
          <a:p>
            <a:pPr algn="ctr"/>
            <a:r>
              <a:rPr lang="es-MX" sz="1600" b="1" dirty="0">
                <a:solidFill>
                  <a:srgbClr val="FF0000"/>
                </a:solidFill>
              </a:rPr>
              <a:t>Sindicato</a:t>
            </a:r>
            <a:endParaRPr lang="en-US" sz="1600" b="1" dirty="0">
              <a:solidFill>
                <a:srgbClr val="FF0000"/>
              </a:solidFill>
            </a:endParaRPr>
          </a:p>
        </p:txBody>
      </p:sp>
      <p:sp>
        <p:nvSpPr>
          <p:cNvPr id="27" name="TextBox 24">
            <a:extLst>
              <a:ext uri="{FF2B5EF4-FFF2-40B4-BE49-F238E27FC236}">
                <a16:creationId xmlns:a16="http://schemas.microsoft.com/office/drawing/2014/main" id="{619982F7-86CA-407E-AAA4-375C27307578}"/>
              </a:ext>
            </a:extLst>
          </p:cNvPr>
          <p:cNvSpPr txBox="1"/>
          <p:nvPr/>
        </p:nvSpPr>
        <p:spPr>
          <a:xfrm>
            <a:off x="7544808" y="3534161"/>
            <a:ext cx="1512625" cy="584775"/>
          </a:xfrm>
          <a:prstGeom prst="rect">
            <a:avLst/>
          </a:prstGeom>
          <a:noFill/>
        </p:spPr>
        <p:txBody>
          <a:bodyPr wrap="square" rtlCol="0">
            <a:spAutoFit/>
          </a:bodyPr>
          <a:lstStyle/>
          <a:p>
            <a:pPr algn="ctr"/>
            <a:r>
              <a:rPr lang="es-MX" sz="1600" dirty="0"/>
              <a:t>Partidos Políticos</a:t>
            </a:r>
            <a:endParaRPr lang="en-US" sz="1600" dirty="0"/>
          </a:p>
        </p:txBody>
      </p:sp>
      <p:sp>
        <p:nvSpPr>
          <p:cNvPr id="28" name="TextBox 25">
            <a:extLst>
              <a:ext uri="{FF2B5EF4-FFF2-40B4-BE49-F238E27FC236}">
                <a16:creationId xmlns:a16="http://schemas.microsoft.com/office/drawing/2014/main" id="{D2C12336-E6E9-438F-B534-59C60B235355}"/>
              </a:ext>
            </a:extLst>
          </p:cNvPr>
          <p:cNvSpPr txBox="1"/>
          <p:nvPr/>
        </p:nvSpPr>
        <p:spPr>
          <a:xfrm>
            <a:off x="6111797" y="3398404"/>
            <a:ext cx="1705394" cy="584775"/>
          </a:xfrm>
          <a:prstGeom prst="rect">
            <a:avLst/>
          </a:prstGeom>
          <a:noFill/>
        </p:spPr>
        <p:txBody>
          <a:bodyPr wrap="square" rtlCol="0">
            <a:spAutoFit/>
          </a:bodyPr>
          <a:lstStyle/>
          <a:p>
            <a:pPr algn="ctr"/>
            <a:r>
              <a:rPr lang="es-MX" sz="1600" dirty="0"/>
              <a:t>Normales y Universidades</a:t>
            </a:r>
            <a:endParaRPr lang="en-US" sz="1600" dirty="0"/>
          </a:p>
        </p:txBody>
      </p:sp>
      <p:sp>
        <p:nvSpPr>
          <p:cNvPr id="31" name="TextBox 28">
            <a:extLst>
              <a:ext uri="{FF2B5EF4-FFF2-40B4-BE49-F238E27FC236}">
                <a16:creationId xmlns:a16="http://schemas.microsoft.com/office/drawing/2014/main" id="{DDBC67C9-287D-43EA-86EC-B9EC50CA295E}"/>
              </a:ext>
            </a:extLst>
          </p:cNvPr>
          <p:cNvSpPr txBox="1"/>
          <p:nvPr/>
        </p:nvSpPr>
        <p:spPr>
          <a:xfrm>
            <a:off x="1095391" y="4448314"/>
            <a:ext cx="1753450" cy="338554"/>
          </a:xfrm>
          <a:prstGeom prst="rect">
            <a:avLst/>
          </a:prstGeom>
          <a:noFill/>
        </p:spPr>
        <p:txBody>
          <a:bodyPr wrap="square" rtlCol="0">
            <a:spAutoFit/>
          </a:bodyPr>
          <a:lstStyle/>
          <a:p>
            <a:pPr algn="ctr"/>
            <a:r>
              <a:rPr lang="es-MX" sz="1600" dirty="0"/>
              <a:t>Docentes</a:t>
            </a:r>
            <a:endParaRPr lang="en-US" sz="1600" dirty="0"/>
          </a:p>
        </p:txBody>
      </p:sp>
      <p:sp>
        <p:nvSpPr>
          <p:cNvPr id="32" name="TextBox 29">
            <a:extLst>
              <a:ext uri="{FF2B5EF4-FFF2-40B4-BE49-F238E27FC236}">
                <a16:creationId xmlns:a16="http://schemas.microsoft.com/office/drawing/2014/main" id="{F56B35B1-FDDD-411D-BBB5-5C5B5841089F}"/>
              </a:ext>
            </a:extLst>
          </p:cNvPr>
          <p:cNvSpPr txBox="1"/>
          <p:nvPr/>
        </p:nvSpPr>
        <p:spPr>
          <a:xfrm>
            <a:off x="6181022" y="4515380"/>
            <a:ext cx="1753450" cy="584775"/>
          </a:xfrm>
          <a:prstGeom prst="rect">
            <a:avLst/>
          </a:prstGeom>
          <a:noFill/>
        </p:spPr>
        <p:txBody>
          <a:bodyPr wrap="square" rtlCol="0">
            <a:spAutoFit/>
          </a:bodyPr>
          <a:lstStyle/>
          <a:p>
            <a:pPr algn="ctr"/>
            <a:r>
              <a:rPr lang="es-MX" sz="1600" dirty="0"/>
              <a:t>Escuelas privadas</a:t>
            </a:r>
            <a:endParaRPr lang="en-US" sz="1600" dirty="0"/>
          </a:p>
        </p:txBody>
      </p:sp>
      <p:sp>
        <p:nvSpPr>
          <p:cNvPr id="33" name="TextBox 30">
            <a:extLst>
              <a:ext uri="{FF2B5EF4-FFF2-40B4-BE49-F238E27FC236}">
                <a16:creationId xmlns:a16="http://schemas.microsoft.com/office/drawing/2014/main" id="{00CA1E7F-A3D5-486A-A7FF-FCFED92F7428}"/>
              </a:ext>
            </a:extLst>
          </p:cNvPr>
          <p:cNvSpPr txBox="1"/>
          <p:nvPr/>
        </p:nvSpPr>
        <p:spPr>
          <a:xfrm>
            <a:off x="5125023" y="2948348"/>
            <a:ext cx="1753450" cy="338554"/>
          </a:xfrm>
          <a:prstGeom prst="rect">
            <a:avLst/>
          </a:prstGeom>
          <a:noFill/>
        </p:spPr>
        <p:txBody>
          <a:bodyPr wrap="square" rtlCol="0">
            <a:spAutoFit/>
          </a:bodyPr>
          <a:lstStyle/>
          <a:p>
            <a:pPr algn="ctr"/>
            <a:r>
              <a:rPr lang="es-MX" sz="1600" dirty="0"/>
              <a:t>Directores</a:t>
            </a:r>
            <a:endParaRPr lang="en-US" sz="1600" dirty="0"/>
          </a:p>
        </p:txBody>
      </p:sp>
      <p:sp>
        <p:nvSpPr>
          <p:cNvPr id="34" name="TextBox 19">
            <a:extLst>
              <a:ext uri="{FF2B5EF4-FFF2-40B4-BE49-F238E27FC236}">
                <a16:creationId xmlns:a16="http://schemas.microsoft.com/office/drawing/2014/main" id="{CDDC32BC-9DEC-4CCE-8870-79787ABCB20B}"/>
              </a:ext>
            </a:extLst>
          </p:cNvPr>
          <p:cNvSpPr txBox="1"/>
          <p:nvPr/>
        </p:nvSpPr>
        <p:spPr>
          <a:xfrm>
            <a:off x="3220873" y="2638119"/>
            <a:ext cx="2456597" cy="830997"/>
          </a:xfrm>
          <a:prstGeom prst="rect">
            <a:avLst/>
          </a:prstGeom>
          <a:noFill/>
        </p:spPr>
        <p:txBody>
          <a:bodyPr wrap="square" rtlCol="0">
            <a:spAutoFit/>
          </a:bodyPr>
          <a:lstStyle/>
          <a:p>
            <a:pPr algn="ctr"/>
            <a:r>
              <a:rPr lang="es-MX" sz="2400" b="1" dirty="0"/>
              <a:t>Actores Internos</a:t>
            </a:r>
            <a:endParaRPr lang="en-US" sz="2400" b="1" dirty="0"/>
          </a:p>
        </p:txBody>
      </p:sp>
      <p:sp>
        <p:nvSpPr>
          <p:cNvPr id="35" name="TextBox 20">
            <a:extLst>
              <a:ext uri="{FF2B5EF4-FFF2-40B4-BE49-F238E27FC236}">
                <a16:creationId xmlns:a16="http://schemas.microsoft.com/office/drawing/2014/main" id="{3C84F13D-A1EF-4A11-BED4-689802530DFE}"/>
              </a:ext>
            </a:extLst>
          </p:cNvPr>
          <p:cNvSpPr txBox="1"/>
          <p:nvPr/>
        </p:nvSpPr>
        <p:spPr>
          <a:xfrm>
            <a:off x="3380997" y="1148400"/>
            <a:ext cx="2456597" cy="954107"/>
          </a:xfrm>
          <a:prstGeom prst="rect">
            <a:avLst/>
          </a:prstGeom>
          <a:noFill/>
        </p:spPr>
        <p:txBody>
          <a:bodyPr wrap="square" rtlCol="0">
            <a:spAutoFit/>
          </a:bodyPr>
          <a:lstStyle/>
          <a:p>
            <a:pPr algn="ctr"/>
            <a:r>
              <a:rPr lang="es-MX" sz="2800" b="1" dirty="0"/>
              <a:t>Actores Externos</a:t>
            </a:r>
            <a:endParaRPr lang="en-US" sz="2800" b="1" dirty="0"/>
          </a:p>
        </p:txBody>
      </p:sp>
      <p:sp>
        <p:nvSpPr>
          <p:cNvPr id="36" name="TextBox 1">
            <a:extLst>
              <a:ext uri="{FF2B5EF4-FFF2-40B4-BE49-F238E27FC236}">
                <a16:creationId xmlns:a16="http://schemas.microsoft.com/office/drawing/2014/main" id="{317AA1C1-1DF0-4F27-BBB2-3E51ED4AD01D}"/>
              </a:ext>
            </a:extLst>
          </p:cNvPr>
          <p:cNvSpPr txBox="1"/>
          <p:nvPr/>
        </p:nvSpPr>
        <p:spPr>
          <a:xfrm>
            <a:off x="3275857" y="4478327"/>
            <a:ext cx="2666878" cy="553998"/>
          </a:xfrm>
          <a:prstGeom prst="rect">
            <a:avLst/>
          </a:prstGeom>
          <a:noFill/>
        </p:spPr>
        <p:txBody>
          <a:bodyPr wrap="square" rtlCol="0">
            <a:spAutoFit/>
          </a:bodyPr>
          <a:lstStyle/>
          <a:p>
            <a:pPr algn="ctr"/>
            <a:r>
              <a:rPr lang="es-MX" sz="3000" b="1" dirty="0">
                <a:solidFill>
                  <a:schemeClr val="bg1"/>
                </a:solidFill>
              </a:rPr>
              <a:t>Aprendizajes</a:t>
            </a:r>
            <a:endParaRPr lang="en-US" sz="3000" b="1" dirty="0">
              <a:solidFill>
                <a:schemeClr val="bg1"/>
              </a:solidFill>
            </a:endParaRPr>
          </a:p>
        </p:txBody>
      </p:sp>
      <p:sp>
        <p:nvSpPr>
          <p:cNvPr id="38" name="TextBox 24">
            <a:extLst>
              <a:ext uri="{FF2B5EF4-FFF2-40B4-BE49-F238E27FC236}">
                <a16:creationId xmlns:a16="http://schemas.microsoft.com/office/drawing/2014/main" id="{63F642FB-2139-4DA1-AD2F-9C5E13AC5570}"/>
              </a:ext>
            </a:extLst>
          </p:cNvPr>
          <p:cNvSpPr txBox="1"/>
          <p:nvPr/>
        </p:nvSpPr>
        <p:spPr>
          <a:xfrm>
            <a:off x="189057" y="2932480"/>
            <a:ext cx="1512625" cy="584775"/>
          </a:xfrm>
          <a:prstGeom prst="rect">
            <a:avLst/>
          </a:prstGeom>
          <a:noFill/>
        </p:spPr>
        <p:txBody>
          <a:bodyPr wrap="square" rtlCol="0">
            <a:spAutoFit/>
          </a:bodyPr>
          <a:lstStyle/>
          <a:p>
            <a:pPr algn="ctr"/>
            <a:r>
              <a:rPr lang="es-MX" sz="1600" dirty="0"/>
              <a:t>Padres de Familia</a:t>
            </a:r>
            <a:endParaRPr lang="en-US" sz="1600" dirty="0"/>
          </a:p>
        </p:txBody>
      </p:sp>
      <p:sp>
        <p:nvSpPr>
          <p:cNvPr id="39" name="TextBox 24">
            <a:extLst>
              <a:ext uri="{FF2B5EF4-FFF2-40B4-BE49-F238E27FC236}">
                <a16:creationId xmlns:a16="http://schemas.microsoft.com/office/drawing/2014/main" id="{BAC0E908-87F3-4130-A7CB-3E4B112D5ADE}"/>
              </a:ext>
            </a:extLst>
          </p:cNvPr>
          <p:cNvSpPr txBox="1"/>
          <p:nvPr/>
        </p:nvSpPr>
        <p:spPr>
          <a:xfrm>
            <a:off x="6788495" y="2370366"/>
            <a:ext cx="1671937" cy="338554"/>
          </a:xfrm>
          <a:prstGeom prst="rect">
            <a:avLst/>
          </a:prstGeom>
          <a:noFill/>
        </p:spPr>
        <p:txBody>
          <a:bodyPr wrap="square" rtlCol="0">
            <a:spAutoFit/>
          </a:bodyPr>
          <a:lstStyle/>
          <a:p>
            <a:pPr algn="ctr"/>
            <a:r>
              <a:rPr lang="es-MX" sz="1600" dirty="0"/>
              <a:t>Multilaterales</a:t>
            </a:r>
            <a:endParaRPr lang="en-US" sz="1600" dirty="0"/>
          </a:p>
        </p:txBody>
      </p:sp>
    </p:spTree>
    <p:extLst>
      <p:ext uri="{BB962C8B-B14F-4D97-AF65-F5344CB8AC3E}">
        <p14:creationId xmlns:p14="http://schemas.microsoft.com/office/powerpoint/2010/main" val="35470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31"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19-1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3" name="Rectangle 2"/>
          <p:cNvSpPr>
            <a:spLocks noChangeArrowheads="1"/>
          </p:cNvSpPr>
          <p:nvPr/>
        </p:nvSpPr>
        <p:spPr bwMode="auto">
          <a:xfrm>
            <a:off x="72008" y="2593386"/>
            <a:ext cx="899998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s-MX" sz="3800" dirty="0">
                <a:solidFill>
                  <a:schemeClr val="bg1"/>
                </a:solidFill>
              </a:rPr>
              <a:t>¿Qué podemos hacer para implementar Reformas exitosas?</a:t>
            </a:r>
            <a:endParaRPr lang="en-US" sz="3800" dirty="0">
              <a:solidFill>
                <a:schemeClr val="bg1"/>
              </a:solidFill>
            </a:endParaRPr>
          </a:p>
        </p:txBody>
      </p:sp>
      <p:cxnSp>
        <p:nvCxnSpPr>
          <p:cNvPr id="7" name="Straight Connector 6"/>
          <p:cNvCxnSpPr/>
          <p:nvPr/>
        </p:nvCxnSpPr>
        <p:spPr>
          <a:xfrm>
            <a:off x="2009776" y="2132856"/>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09775" y="4509120"/>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7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107504" y="59045"/>
            <a:ext cx="7128792" cy="553998"/>
          </a:xfrm>
          <a:prstGeom prst="rect">
            <a:avLst/>
          </a:prstGeom>
          <a:noFill/>
        </p:spPr>
        <p:txBody>
          <a:bodyPr wrap="square" rtlCol="0">
            <a:spAutoFit/>
          </a:bodyPr>
          <a:lstStyle/>
          <a:p>
            <a:r>
              <a:rPr lang="es-MX" sz="3000" dirty="0">
                <a:latin typeface="Garamond" panose="02020404030301010803" pitchFamily="18" charset="0"/>
              </a:rPr>
              <a:t>Diseño de reformas educativas exitosas</a:t>
            </a:r>
            <a:endParaRPr lang="en-US" sz="3000" dirty="0">
              <a:latin typeface="Garamond" panose="02020404030301010803" pitchFamily="18" charset="0"/>
            </a:endParaRP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
        <p:nvSpPr>
          <p:cNvPr id="7" name="Rectángulo 6">
            <a:extLst>
              <a:ext uri="{FF2B5EF4-FFF2-40B4-BE49-F238E27FC236}">
                <a16:creationId xmlns:a16="http://schemas.microsoft.com/office/drawing/2014/main" id="{D9FF991A-AE14-4BAA-8460-60F5B15A1585}"/>
              </a:ext>
            </a:extLst>
          </p:cNvPr>
          <p:cNvSpPr/>
          <p:nvPr/>
        </p:nvSpPr>
        <p:spPr>
          <a:xfrm>
            <a:off x="323528" y="2512202"/>
            <a:ext cx="2425974" cy="1200329"/>
          </a:xfrm>
          <a:prstGeom prst="rect">
            <a:avLst/>
          </a:prstGeom>
        </p:spPr>
        <p:txBody>
          <a:bodyPr wrap="square">
            <a:spAutoFit/>
          </a:bodyPr>
          <a:lstStyle/>
          <a:p>
            <a:r>
              <a:rPr lang="es-MX" sz="2400" dirty="0">
                <a:latin typeface="Garamond" panose="02020404030301010803" pitchFamily="18" charset="0"/>
              </a:rPr>
              <a:t>Diseño de reformas a la carrera docente</a:t>
            </a:r>
            <a:endParaRPr lang="es-MX" sz="2400" dirty="0"/>
          </a:p>
        </p:txBody>
      </p:sp>
      <p:sp>
        <p:nvSpPr>
          <p:cNvPr id="2" name="Abrir llave 1">
            <a:extLst>
              <a:ext uri="{FF2B5EF4-FFF2-40B4-BE49-F238E27FC236}">
                <a16:creationId xmlns:a16="http://schemas.microsoft.com/office/drawing/2014/main" id="{985E5AAC-3BF3-4DEA-A0A2-76D37DA77CE0}"/>
              </a:ext>
            </a:extLst>
          </p:cNvPr>
          <p:cNvSpPr/>
          <p:nvPr/>
        </p:nvSpPr>
        <p:spPr>
          <a:xfrm>
            <a:off x="2195736" y="1191206"/>
            <a:ext cx="1296144" cy="4399926"/>
          </a:xfrm>
          <a:prstGeom prst="lef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9" name="Rectángulo 8">
            <a:extLst>
              <a:ext uri="{FF2B5EF4-FFF2-40B4-BE49-F238E27FC236}">
                <a16:creationId xmlns:a16="http://schemas.microsoft.com/office/drawing/2014/main" id="{69E5AF1E-D99B-488B-9932-29ADC3B5FD16}"/>
              </a:ext>
            </a:extLst>
          </p:cNvPr>
          <p:cNvSpPr/>
          <p:nvPr/>
        </p:nvSpPr>
        <p:spPr>
          <a:xfrm>
            <a:off x="3059834" y="1266869"/>
            <a:ext cx="5184576" cy="3939540"/>
          </a:xfrm>
          <a:prstGeom prst="rect">
            <a:avLst/>
          </a:prstGeom>
        </p:spPr>
        <p:txBody>
          <a:bodyPr wrap="square">
            <a:spAutoFit/>
          </a:bodyPr>
          <a:lstStyle/>
          <a:p>
            <a:pPr marL="457200" indent="-457200">
              <a:buFont typeface="+mj-lt"/>
              <a:buAutoNum type="arabicPeriod"/>
            </a:pPr>
            <a:r>
              <a:rPr lang="es-MX" sz="2500" b="1" dirty="0">
                <a:solidFill>
                  <a:srgbClr val="FF0000"/>
                </a:solidFill>
                <a:latin typeface="Garamond" panose="02020404030301010803" pitchFamily="18" charset="0"/>
              </a:rPr>
              <a:t>Consulta</a:t>
            </a:r>
            <a:r>
              <a:rPr lang="es-MX" sz="2500" dirty="0">
                <a:latin typeface="Garamond" panose="02020404030301010803" pitchFamily="18" charset="0"/>
              </a:rPr>
              <a:t> para que todos los actores se sientan escuchados a pesar de que puede llevar tiempo.</a:t>
            </a:r>
          </a:p>
          <a:p>
            <a:pPr marL="457200" indent="-457200">
              <a:buFont typeface="+mj-lt"/>
              <a:buAutoNum type="arabicPeriod"/>
            </a:pPr>
            <a:r>
              <a:rPr lang="es-MX" sz="2500" b="1" dirty="0">
                <a:solidFill>
                  <a:srgbClr val="FF0000"/>
                </a:solidFill>
                <a:latin typeface="Garamond" panose="02020404030301010803" pitchFamily="18" charset="0"/>
              </a:rPr>
              <a:t>Secuencia </a:t>
            </a:r>
            <a:r>
              <a:rPr lang="es-MX" sz="2500" dirty="0">
                <a:latin typeface="Garamond" panose="02020404030301010803" pitchFamily="18" charset="0"/>
              </a:rPr>
              <a:t>es fundamental ¿gradual, voluntaria o terapia de shock?</a:t>
            </a:r>
          </a:p>
          <a:p>
            <a:pPr marL="457200" indent="-457200">
              <a:buFont typeface="+mj-lt"/>
              <a:buAutoNum type="arabicPeriod"/>
            </a:pPr>
            <a:r>
              <a:rPr lang="es-MX" sz="2500" b="1" dirty="0">
                <a:solidFill>
                  <a:srgbClr val="FF0000"/>
                </a:solidFill>
                <a:latin typeface="Garamond" panose="02020404030301010803" pitchFamily="18" charset="0"/>
              </a:rPr>
              <a:t>Compensar</a:t>
            </a:r>
            <a:r>
              <a:rPr lang="es-MX" sz="2500" dirty="0">
                <a:latin typeface="Garamond" panose="02020404030301010803" pitchFamily="18" charset="0"/>
              </a:rPr>
              <a:t> a grupos de perdedores. </a:t>
            </a:r>
          </a:p>
          <a:p>
            <a:pPr marL="457200" indent="-457200">
              <a:buFont typeface="+mj-lt"/>
              <a:buAutoNum type="arabicPeriod"/>
            </a:pPr>
            <a:r>
              <a:rPr lang="es-MX" sz="2500" b="1" dirty="0">
                <a:solidFill>
                  <a:srgbClr val="FF0000"/>
                </a:solidFill>
                <a:latin typeface="Garamond" panose="02020404030301010803" pitchFamily="18" charset="0"/>
              </a:rPr>
              <a:t>Negociar</a:t>
            </a:r>
            <a:r>
              <a:rPr lang="es-MX" sz="2500" dirty="0">
                <a:latin typeface="Garamond" panose="02020404030301010803" pitchFamily="18" charset="0"/>
              </a:rPr>
              <a:t> con el sindicato o con grupo de ellos dispuestos a hacerlo.</a:t>
            </a:r>
          </a:p>
          <a:p>
            <a:pPr marL="457200" indent="-457200">
              <a:buFont typeface="+mj-lt"/>
              <a:buAutoNum type="arabicPeriod"/>
            </a:pPr>
            <a:r>
              <a:rPr lang="es-MX" sz="2500" b="1" dirty="0">
                <a:solidFill>
                  <a:srgbClr val="FF0000"/>
                </a:solidFill>
                <a:latin typeface="Garamond" panose="02020404030301010803" pitchFamily="18" charset="0"/>
              </a:rPr>
              <a:t>Comunicación</a:t>
            </a:r>
            <a:r>
              <a:rPr lang="es-MX" sz="2500" dirty="0">
                <a:latin typeface="Garamond" panose="02020404030301010803" pitchFamily="18" charset="0"/>
              </a:rPr>
              <a:t> es fundamental.</a:t>
            </a:r>
            <a:endParaRPr lang="es-MX" sz="2500" dirty="0"/>
          </a:p>
        </p:txBody>
      </p:sp>
      <p:sp>
        <p:nvSpPr>
          <p:cNvPr id="18" name="Rectángulo 17">
            <a:extLst>
              <a:ext uri="{FF2B5EF4-FFF2-40B4-BE49-F238E27FC236}">
                <a16:creationId xmlns:a16="http://schemas.microsoft.com/office/drawing/2014/main" id="{378E2A29-3FB6-4538-B5F0-C7045692E599}"/>
              </a:ext>
            </a:extLst>
          </p:cNvPr>
          <p:cNvSpPr/>
          <p:nvPr/>
        </p:nvSpPr>
        <p:spPr>
          <a:xfrm>
            <a:off x="7236296" y="6453336"/>
            <a:ext cx="1846629" cy="369332"/>
          </a:xfrm>
          <a:prstGeom prst="rect">
            <a:avLst/>
          </a:prstGeom>
        </p:spPr>
        <p:txBody>
          <a:bodyPr wrap="square">
            <a:spAutoFit/>
          </a:bodyPr>
          <a:lstStyle/>
          <a:p>
            <a:r>
              <a:rPr lang="es-MX" i="1" dirty="0" err="1">
                <a:latin typeface="Garamond" panose="02020404030301010803" pitchFamily="18" charset="0"/>
              </a:rPr>
              <a:t>Bruns</a:t>
            </a:r>
            <a:r>
              <a:rPr lang="es-MX" i="1" dirty="0">
                <a:latin typeface="Garamond" panose="02020404030301010803" pitchFamily="18" charset="0"/>
              </a:rPr>
              <a:t> et al (2019)</a:t>
            </a:r>
            <a:endParaRPr lang="es-MX" dirty="0"/>
          </a:p>
        </p:txBody>
      </p:sp>
    </p:spTree>
    <p:extLst>
      <p:ext uri="{BB962C8B-B14F-4D97-AF65-F5344CB8AC3E}">
        <p14:creationId xmlns:p14="http://schemas.microsoft.com/office/powerpoint/2010/main" val="276539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107504" y="59045"/>
            <a:ext cx="7128792" cy="553998"/>
          </a:xfrm>
          <a:prstGeom prst="rect">
            <a:avLst/>
          </a:prstGeom>
          <a:noFill/>
        </p:spPr>
        <p:txBody>
          <a:bodyPr wrap="square" rtlCol="0">
            <a:spAutoFit/>
          </a:bodyPr>
          <a:lstStyle/>
          <a:p>
            <a:r>
              <a:rPr lang="es-MX" sz="3000" dirty="0">
                <a:latin typeface="Garamond" panose="02020404030301010803" pitchFamily="18" charset="0"/>
              </a:rPr>
              <a:t>En el caso de la Reforma 2013</a:t>
            </a:r>
            <a:endParaRPr lang="en-US" sz="3000" dirty="0">
              <a:latin typeface="Garamond" panose="02020404030301010803" pitchFamily="18" charset="0"/>
            </a:endParaRP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
        <p:nvSpPr>
          <p:cNvPr id="9" name="Rectángulo 8">
            <a:extLst>
              <a:ext uri="{FF2B5EF4-FFF2-40B4-BE49-F238E27FC236}">
                <a16:creationId xmlns:a16="http://schemas.microsoft.com/office/drawing/2014/main" id="{69E5AF1E-D99B-488B-9932-29ADC3B5FD16}"/>
              </a:ext>
            </a:extLst>
          </p:cNvPr>
          <p:cNvSpPr/>
          <p:nvPr/>
        </p:nvSpPr>
        <p:spPr>
          <a:xfrm>
            <a:off x="435138" y="1297997"/>
            <a:ext cx="8064896" cy="4493538"/>
          </a:xfrm>
          <a:prstGeom prst="rect">
            <a:avLst/>
          </a:prstGeom>
        </p:spPr>
        <p:txBody>
          <a:bodyPr wrap="square">
            <a:spAutoFit/>
          </a:bodyPr>
          <a:lstStyle/>
          <a:p>
            <a:r>
              <a:rPr lang="es-MX" sz="2200" b="1" dirty="0">
                <a:solidFill>
                  <a:srgbClr val="FF0000"/>
                </a:solidFill>
                <a:latin typeface="Garamond" panose="02020404030301010803" pitchFamily="18" charset="0"/>
              </a:rPr>
              <a:t>Falta de consulta y una estrategia de comunicación fallida</a:t>
            </a:r>
            <a:r>
              <a:rPr lang="es-MX" sz="2200" dirty="0">
                <a:latin typeface="Garamond" panose="02020404030301010803" pitchFamily="18" charset="0"/>
              </a:rPr>
              <a:t>. La Reforma no fue el resultado de una consulta nacional para garantizar que los docentes estaban representados en la Reforma. Los efectos negativos de la falta de consulta se vieron agravados por una estrategia de comunicación deficiente.</a:t>
            </a:r>
          </a:p>
          <a:p>
            <a:endParaRPr lang="es-MX" sz="2200" dirty="0">
              <a:latin typeface="Garamond" panose="02020404030301010803" pitchFamily="18" charset="0"/>
            </a:endParaRPr>
          </a:p>
          <a:p>
            <a:r>
              <a:rPr lang="es-MX" sz="2200" b="1" dirty="0">
                <a:solidFill>
                  <a:srgbClr val="FF0000"/>
                </a:solidFill>
                <a:latin typeface="Garamond" panose="02020404030301010803" pitchFamily="18" charset="0"/>
              </a:rPr>
              <a:t>Capacidad de implementación limitada</a:t>
            </a:r>
            <a:r>
              <a:rPr lang="es-MX" sz="2200" dirty="0">
                <a:latin typeface="Garamond" panose="02020404030301010803" pitchFamily="18" charset="0"/>
              </a:rPr>
              <a:t>. Pasar de no evaluar a evaluar a 1,5 millones de docentes implicó importantes desafíos de implementación, que no se abordaron adecuadamente y disminuyeron la credibilidad de la evaluación.</a:t>
            </a:r>
          </a:p>
          <a:p>
            <a:endParaRPr lang="es-MX" sz="2200" dirty="0">
              <a:latin typeface="Garamond" panose="02020404030301010803" pitchFamily="18" charset="0"/>
            </a:endParaRPr>
          </a:p>
          <a:p>
            <a:r>
              <a:rPr lang="es-MX" sz="2200" b="1" dirty="0">
                <a:solidFill>
                  <a:srgbClr val="FF0000"/>
                </a:solidFill>
                <a:latin typeface="Garamond" panose="02020404030301010803" pitchFamily="18" charset="0"/>
              </a:rPr>
              <a:t>Vincular la evaluación en servicio con la estabilidad laboral</a:t>
            </a:r>
            <a:r>
              <a:rPr lang="es-MX" sz="2200" dirty="0">
                <a:latin typeface="Garamond" panose="02020404030301010803" pitchFamily="18" charset="0"/>
              </a:rPr>
              <a:t>. Esta fue, quizás, la deficiencia más grave del diseño de la Reforma. </a:t>
            </a:r>
          </a:p>
        </p:txBody>
      </p:sp>
      <p:sp>
        <p:nvSpPr>
          <p:cNvPr id="18" name="Rectángulo 17">
            <a:extLst>
              <a:ext uri="{FF2B5EF4-FFF2-40B4-BE49-F238E27FC236}">
                <a16:creationId xmlns:a16="http://schemas.microsoft.com/office/drawing/2014/main" id="{378E2A29-3FB6-4538-B5F0-C7045692E599}"/>
              </a:ext>
            </a:extLst>
          </p:cNvPr>
          <p:cNvSpPr/>
          <p:nvPr/>
        </p:nvSpPr>
        <p:spPr>
          <a:xfrm>
            <a:off x="7236296" y="6453336"/>
            <a:ext cx="1846629" cy="369332"/>
          </a:xfrm>
          <a:prstGeom prst="rect">
            <a:avLst/>
          </a:prstGeom>
        </p:spPr>
        <p:txBody>
          <a:bodyPr wrap="square">
            <a:spAutoFit/>
          </a:bodyPr>
          <a:lstStyle/>
          <a:p>
            <a:r>
              <a:rPr lang="es-MX" i="1" dirty="0">
                <a:latin typeface="Garamond" panose="02020404030301010803" pitchFamily="18" charset="0"/>
              </a:rPr>
              <a:t>de Hoyos (2019)</a:t>
            </a:r>
            <a:endParaRPr lang="es-MX" dirty="0"/>
          </a:p>
        </p:txBody>
      </p:sp>
    </p:spTree>
    <p:extLst>
      <p:ext uri="{BB962C8B-B14F-4D97-AF65-F5344CB8AC3E}">
        <p14:creationId xmlns:p14="http://schemas.microsoft.com/office/powerpoint/2010/main" val="6905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19-1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3" name="Rectangle 2"/>
          <p:cNvSpPr>
            <a:spLocks noChangeArrowheads="1"/>
          </p:cNvSpPr>
          <p:nvPr/>
        </p:nvSpPr>
        <p:spPr bwMode="auto">
          <a:xfrm>
            <a:off x="108520" y="2716119"/>
            <a:ext cx="899998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s-ES" sz="3800" dirty="0">
                <a:solidFill>
                  <a:schemeClr val="bg1"/>
                </a:solidFill>
              </a:rPr>
              <a:t>Discusión sobre la propuesta para Educación Superior</a:t>
            </a:r>
            <a:endParaRPr lang="en-US" sz="3800" dirty="0">
              <a:solidFill>
                <a:schemeClr val="bg1"/>
              </a:solidFill>
            </a:endParaRPr>
          </a:p>
        </p:txBody>
      </p:sp>
      <p:cxnSp>
        <p:nvCxnSpPr>
          <p:cNvPr id="7" name="Straight Connector 6"/>
          <p:cNvCxnSpPr/>
          <p:nvPr/>
        </p:nvCxnSpPr>
        <p:spPr>
          <a:xfrm>
            <a:off x="2009776" y="2132856"/>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09775" y="4509120"/>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le: Hollow 1"/>
          <p:cNvSpPr/>
          <p:nvPr/>
        </p:nvSpPr>
        <p:spPr>
          <a:xfrm>
            <a:off x="467860" y="2033761"/>
            <a:ext cx="2533650" cy="2619375"/>
          </a:xfrm>
          <a:prstGeom prst="donut">
            <a:avLst>
              <a:gd name="adj" fmla="val 1183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12"/>
          <p:cNvSpPr/>
          <p:nvPr/>
        </p:nvSpPr>
        <p:spPr>
          <a:xfrm>
            <a:off x="3262158" y="2033759"/>
            <a:ext cx="2533650" cy="2619375"/>
          </a:xfrm>
          <a:prstGeom prst="donut">
            <a:avLst>
              <a:gd name="adj" fmla="val 1183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13"/>
          <p:cNvSpPr/>
          <p:nvPr/>
        </p:nvSpPr>
        <p:spPr>
          <a:xfrm>
            <a:off x="5926782" y="2033759"/>
            <a:ext cx="2533650" cy="2619375"/>
          </a:xfrm>
          <a:prstGeom prst="donut">
            <a:avLst>
              <a:gd name="adj" fmla="val 1183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6056457" y="2812072"/>
            <a:ext cx="2330382" cy="1061829"/>
          </a:xfrm>
          <a:prstGeom prst="rect">
            <a:avLst/>
          </a:prstGeom>
        </p:spPr>
        <p:txBody>
          <a:bodyPr wrap="square">
            <a:spAutoFit/>
          </a:bodyPr>
          <a:lstStyle/>
          <a:p>
            <a:pPr lvl="0" algn="ctr"/>
            <a:r>
              <a:rPr lang="es-MX" sz="2100" b="1" dirty="0">
                <a:solidFill>
                  <a:srgbClr val="5F9127"/>
                </a:solidFill>
              </a:rPr>
              <a:t>Innovación</a:t>
            </a:r>
          </a:p>
          <a:p>
            <a:pPr lvl="0" algn="ctr"/>
            <a:r>
              <a:rPr lang="es-MX" sz="2100" b="1" dirty="0">
                <a:solidFill>
                  <a:srgbClr val="5F9127"/>
                </a:solidFill>
              </a:rPr>
              <a:t>y</a:t>
            </a:r>
          </a:p>
          <a:p>
            <a:pPr lvl="0" algn="ctr"/>
            <a:r>
              <a:rPr lang="es-MX" sz="2100" b="1" dirty="0">
                <a:solidFill>
                  <a:srgbClr val="5F9127"/>
                </a:solidFill>
              </a:rPr>
              <a:t>adaptación</a:t>
            </a:r>
          </a:p>
        </p:txBody>
      </p:sp>
      <p:sp>
        <p:nvSpPr>
          <p:cNvPr id="12" name="TextBox 11"/>
          <p:cNvSpPr txBox="1"/>
          <p:nvPr/>
        </p:nvSpPr>
        <p:spPr>
          <a:xfrm>
            <a:off x="3622075" y="2824074"/>
            <a:ext cx="1813817" cy="1061829"/>
          </a:xfrm>
          <a:prstGeom prst="rect">
            <a:avLst/>
          </a:prstGeom>
          <a:noFill/>
        </p:spPr>
        <p:txBody>
          <a:bodyPr wrap="square" rtlCol="0">
            <a:spAutoFit/>
          </a:bodyPr>
          <a:lstStyle/>
          <a:p>
            <a:pPr algn="ctr"/>
            <a:r>
              <a:rPr lang="es-MX" sz="2100" b="1" dirty="0">
                <a:solidFill>
                  <a:srgbClr val="0070C0"/>
                </a:solidFill>
              </a:rPr>
              <a:t>Coaliciones </a:t>
            </a:r>
          </a:p>
          <a:p>
            <a:pPr algn="ctr"/>
            <a:r>
              <a:rPr lang="es-MX" sz="2100" b="1" dirty="0">
                <a:solidFill>
                  <a:srgbClr val="0070C0"/>
                </a:solidFill>
              </a:rPr>
              <a:t>e</a:t>
            </a:r>
          </a:p>
          <a:p>
            <a:pPr algn="ctr"/>
            <a:r>
              <a:rPr lang="es-MX" sz="2100" b="1" dirty="0">
                <a:solidFill>
                  <a:srgbClr val="0070C0"/>
                </a:solidFill>
              </a:rPr>
              <a:t>incentivos</a:t>
            </a:r>
          </a:p>
        </p:txBody>
      </p:sp>
      <p:sp>
        <p:nvSpPr>
          <p:cNvPr id="15" name="TextBox 14"/>
          <p:cNvSpPr txBox="1"/>
          <p:nvPr/>
        </p:nvSpPr>
        <p:spPr>
          <a:xfrm>
            <a:off x="808370" y="2824075"/>
            <a:ext cx="1852631" cy="1061829"/>
          </a:xfrm>
          <a:prstGeom prst="rect">
            <a:avLst/>
          </a:prstGeom>
          <a:noFill/>
        </p:spPr>
        <p:txBody>
          <a:bodyPr wrap="square" rtlCol="0">
            <a:spAutoFit/>
          </a:bodyPr>
          <a:lstStyle/>
          <a:p>
            <a:pPr algn="ctr"/>
            <a:r>
              <a:rPr lang="es-MX" sz="2100" b="1" dirty="0">
                <a:solidFill>
                  <a:srgbClr val="FF6600"/>
                </a:solidFill>
              </a:rPr>
              <a:t>Información </a:t>
            </a:r>
          </a:p>
          <a:p>
            <a:pPr algn="ctr"/>
            <a:r>
              <a:rPr lang="es-MX" sz="2100" b="1" dirty="0">
                <a:solidFill>
                  <a:srgbClr val="FF6600"/>
                </a:solidFill>
              </a:rPr>
              <a:t>e </a:t>
            </a:r>
          </a:p>
          <a:p>
            <a:pPr algn="ctr"/>
            <a:r>
              <a:rPr lang="es-MX" sz="2100" b="1" dirty="0">
                <a:solidFill>
                  <a:srgbClr val="FF6600"/>
                </a:solidFill>
              </a:rPr>
              <a:t>indicadores</a:t>
            </a:r>
          </a:p>
        </p:txBody>
      </p:sp>
      <p:sp>
        <p:nvSpPr>
          <p:cNvPr id="16" name="Rectangle 9">
            <a:extLst>
              <a:ext uri="{FF2B5EF4-FFF2-40B4-BE49-F238E27FC236}">
                <a16:creationId xmlns:a16="http://schemas.microsoft.com/office/drawing/2014/main" id="{3BD4B69B-F5A7-49DD-BD15-379F1D35CE38}"/>
              </a:ext>
            </a:extLst>
          </p:cNvPr>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EC4DF939-524F-4FF6-82C6-448C3C101F14}"/>
              </a:ext>
            </a:extLst>
          </p:cNvPr>
          <p:cNvPicPr>
            <a:picLocks noChangeAspect="1"/>
          </p:cNvPicPr>
          <p:nvPr/>
        </p:nvPicPr>
        <p:blipFill>
          <a:blip r:embed="rId2"/>
          <a:stretch>
            <a:fillRect/>
          </a:stretch>
        </p:blipFill>
        <p:spPr>
          <a:xfrm>
            <a:off x="7884368" y="44625"/>
            <a:ext cx="1231333" cy="644082"/>
          </a:xfrm>
          <a:prstGeom prst="rect">
            <a:avLst/>
          </a:prstGeom>
        </p:spPr>
      </p:pic>
      <p:sp>
        <p:nvSpPr>
          <p:cNvPr id="3" name="Content Placeholder 2"/>
          <p:cNvSpPr>
            <a:spLocks noGrp="1"/>
          </p:cNvSpPr>
          <p:nvPr>
            <p:ph idx="1"/>
          </p:nvPr>
        </p:nvSpPr>
        <p:spPr>
          <a:xfrm>
            <a:off x="179512" y="188640"/>
            <a:ext cx="7886700" cy="402242"/>
          </a:xfrm>
        </p:spPr>
        <p:txBody>
          <a:bodyPr>
            <a:noAutofit/>
          </a:bodyPr>
          <a:lstStyle/>
          <a:p>
            <a:pPr marL="0" indent="0">
              <a:buNone/>
            </a:pPr>
            <a:r>
              <a:rPr lang="es-MX" sz="2400" dirty="0"/>
              <a:t>Oportunidades para crear y mantener </a:t>
            </a:r>
            <a:r>
              <a:rPr lang="es-MX" sz="2400" b="1" dirty="0">
                <a:solidFill>
                  <a:srgbClr val="F58636"/>
                </a:solidFill>
              </a:rPr>
              <a:t>cambios estratégicos</a:t>
            </a:r>
          </a:p>
        </p:txBody>
      </p:sp>
    </p:spTree>
    <p:extLst>
      <p:ext uri="{BB962C8B-B14F-4D97-AF65-F5344CB8AC3E}">
        <p14:creationId xmlns:p14="http://schemas.microsoft.com/office/powerpoint/2010/main" val="280042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1" grpId="0"/>
      <p:bldP spid="1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ircle: Hollow 1"/>
          <p:cNvSpPr/>
          <p:nvPr/>
        </p:nvSpPr>
        <p:spPr>
          <a:xfrm>
            <a:off x="792324" y="1988840"/>
            <a:ext cx="2533650" cy="2619375"/>
          </a:xfrm>
          <a:prstGeom prst="donut">
            <a:avLst>
              <a:gd name="adj" fmla="val 11835"/>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132834" y="2779154"/>
            <a:ext cx="1852631" cy="1061829"/>
          </a:xfrm>
          <a:prstGeom prst="rect">
            <a:avLst/>
          </a:prstGeom>
          <a:noFill/>
        </p:spPr>
        <p:txBody>
          <a:bodyPr wrap="square" rtlCol="0">
            <a:spAutoFit/>
          </a:bodyPr>
          <a:lstStyle/>
          <a:p>
            <a:pPr algn="ctr"/>
            <a:r>
              <a:rPr lang="es-MX" sz="2100" b="1" dirty="0">
                <a:solidFill>
                  <a:srgbClr val="FF6600"/>
                </a:solidFill>
              </a:rPr>
              <a:t>Información </a:t>
            </a:r>
          </a:p>
          <a:p>
            <a:pPr algn="ctr"/>
            <a:r>
              <a:rPr lang="es-MX" sz="2100" b="1" dirty="0">
                <a:solidFill>
                  <a:srgbClr val="FF6600"/>
                </a:solidFill>
              </a:rPr>
              <a:t>e </a:t>
            </a:r>
          </a:p>
          <a:p>
            <a:pPr algn="ctr"/>
            <a:r>
              <a:rPr lang="es-MX" sz="2100" b="1" dirty="0">
                <a:solidFill>
                  <a:srgbClr val="FF6600"/>
                </a:solidFill>
              </a:rPr>
              <a:t>indicadores</a:t>
            </a:r>
          </a:p>
        </p:txBody>
      </p:sp>
      <p:sp>
        <p:nvSpPr>
          <p:cNvPr id="10" name="TextBox 9"/>
          <p:cNvSpPr txBox="1"/>
          <p:nvPr/>
        </p:nvSpPr>
        <p:spPr>
          <a:xfrm>
            <a:off x="3649266" y="1790090"/>
            <a:ext cx="4361900" cy="3277820"/>
          </a:xfrm>
          <a:prstGeom prst="rect">
            <a:avLst/>
          </a:prstGeom>
          <a:noFill/>
        </p:spPr>
        <p:txBody>
          <a:bodyPr wrap="square" rtlCol="0">
            <a:spAutoFit/>
          </a:bodyPr>
          <a:lstStyle/>
          <a:p>
            <a:endParaRPr lang="es-MX" sz="2300" b="1" dirty="0">
              <a:solidFill>
                <a:srgbClr val="FF6600"/>
              </a:solidFill>
              <a:latin typeface="Garamond" panose="02020404030301010803" pitchFamily="18" charset="0"/>
            </a:endParaRPr>
          </a:p>
          <a:p>
            <a:pPr lvl="1"/>
            <a:r>
              <a:rPr lang="es-MX" sz="2300" dirty="0">
                <a:solidFill>
                  <a:srgbClr val="FF6600"/>
                </a:solidFill>
                <a:latin typeface="Garamond" panose="02020404030301010803" pitchFamily="18" charset="0"/>
              </a:rPr>
              <a:t>Información pública y de fácil acceso para que los padres hagan valer el derecho a aprender que tienen </a:t>
            </a:r>
            <a:r>
              <a:rPr lang="es-MX" sz="2300" b="1" dirty="0">
                <a:solidFill>
                  <a:srgbClr val="FF6600"/>
                </a:solidFill>
                <a:latin typeface="Garamond" panose="02020404030301010803" pitchFamily="18" charset="0"/>
              </a:rPr>
              <a:t>todos</a:t>
            </a:r>
            <a:r>
              <a:rPr lang="es-MX" sz="2300" dirty="0">
                <a:solidFill>
                  <a:srgbClr val="FF6600"/>
                </a:solidFill>
                <a:latin typeface="Garamond" panose="02020404030301010803" pitchFamily="18" charset="0"/>
              </a:rPr>
              <a:t> los niños y jóvenes. </a:t>
            </a:r>
          </a:p>
          <a:p>
            <a:pPr lvl="1"/>
            <a:endParaRPr lang="es-MX" sz="2300" dirty="0">
              <a:solidFill>
                <a:srgbClr val="FF6600"/>
              </a:solidFill>
              <a:latin typeface="Garamond" panose="02020404030301010803" pitchFamily="18" charset="0"/>
              <a:sym typeface="Wingdings" panose="05000000000000000000" pitchFamily="2" charset="2"/>
            </a:endParaRPr>
          </a:p>
          <a:p>
            <a:pPr lvl="1"/>
            <a:r>
              <a:rPr lang="es-MX" sz="2300" b="1" dirty="0">
                <a:solidFill>
                  <a:srgbClr val="FF0000"/>
                </a:solidFill>
                <a:latin typeface="Garamond" panose="02020404030301010803" pitchFamily="18" charset="0"/>
                <a:sym typeface="Wingdings" panose="05000000000000000000" pitchFamily="2" charset="2"/>
              </a:rPr>
              <a:t>Por ejemplo, IDEB, Brasil</a:t>
            </a:r>
          </a:p>
          <a:p>
            <a:endParaRPr lang="es-MX" sz="2300" dirty="0">
              <a:latin typeface="Garamond" panose="02020404030301010803" pitchFamily="18" charset="0"/>
            </a:endParaRPr>
          </a:p>
        </p:txBody>
      </p:sp>
      <p:sp>
        <p:nvSpPr>
          <p:cNvPr id="11" name="Rectangle 9">
            <a:extLst>
              <a:ext uri="{FF2B5EF4-FFF2-40B4-BE49-F238E27FC236}">
                <a16:creationId xmlns:a16="http://schemas.microsoft.com/office/drawing/2014/main" id="{CE3DBC6C-121C-42B8-B4A2-5DD6A9632ADF}"/>
              </a:ext>
            </a:extLst>
          </p:cNvPr>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C3077B5A-6F72-4137-97B5-94F3C4099210}"/>
              </a:ext>
            </a:extLst>
          </p:cNvPr>
          <p:cNvPicPr>
            <a:picLocks noChangeAspect="1"/>
          </p:cNvPicPr>
          <p:nvPr/>
        </p:nvPicPr>
        <p:blipFill>
          <a:blip r:embed="rId2"/>
          <a:stretch>
            <a:fillRect/>
          </a:stretch>
        </p:blipFill>
        <p:spPr>
          <a:xfrm>
            <a:off x="7884368" y="44625"/>
            <a:ext cx="1231333" cy="644082"/>
          </a:xfrm>
          <a:prstGeom prst="rect">
            <a:avLst/>
          </a:prstGeom>
        </p:spPr>
      </p:pic>
      <p:sp>
        <p:nvSpPr>
          <p:cNvPr id="13" name="Content Placeholder 2">
            <a:extLst>
              <a:ext uri="{FF2B5EF4-FFF2-40B4-BE49-F238E27FC236}">
                <a16:creationId xmlns:a16="http://schemas.microsoft.com/office/drawing/2014/main" id="{724F989F-BD8E-42DB-AB41-B70C2CBF6BDC}"/>
              </a:ext>
            </a:extLst>
          </p:cNvPr>
          <p:cNvSpPr txBox="1">
            <a:spLocks/>
          </p:cNvSpPr>
          <p:nvPr/>
        </p:nvSpPr>
        <p:spPr>
          <a:xfrm>
            <a:off x="179512" y="188640"/>
            <a:ext cx="7886700" cy="4022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s-MX" sz="2400"/>
              <a:t>Oportunidades para crear y mantener </a:t>
            </a:r>
            <a:r>
              <a:rPr lang="es-MX" sz="2400" b="1">
                <a:solidFill>
                  <a:srgbClr val="F58636"/>
                </a:solidFill>
              </a:rPr>
              <a:t>cambios estratégicos</a:t>
            </a:r>
            <a:endParaRPr lang="es-MX" sz="2400" b="1" dirty="0">
              <a:solidFill>
                <a:srgbClr val="F58636"/>
              </a:solidFill>
            </a:endParaRPr>
          </a:p>
        </p:txBody>
      </p:sp>
    </p:spTree>
    <p:extLst>
      <p:ext uri="{BB962C8B-B14F-4D97-AF65-F5344CB8AC3E}">
        <p14:creationId xmlns:p14="http://schemas.microsoft.com/office/powerpoint/2010/main" val="37316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ircle: Hollow 12"/>
          <p:cNvSpPr/>
          <p:nvPr/>
        </p:nvSpPr>
        <p:spPr>
          <a:xfrm>
            <a:off x="4414614" y="1778257"/>
            <a:ext cx="2533650" cy="2619375"/>
          </a:xfrm>
          <a:prstGeom prst="donut">
            <a:avLst>
              <a:gd name="adj" fmla="val 1183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4774531" y="2568572"/>
            <a:ext cx="1813817" cy="1061829"/>
          </a:xfrm>
          <a:prstGeom prst="rect">
            <a:avLst/>
          </a:prstGeom>
          <a:noFill/>
        </p:spPr>
        <p:txBody>
          <a:bodyPr wrap="square" rtlCol="0">
            <a:spAutoFit/>
          </a:bodyPr>
          <a:lstStyle/>
          <a:p>
            <a:pPr algn="ctr"/>
            <a:r>
              <a:rPr lang="es-MX" sz="2100" b="1" dirty="0">
                <a:solidFill>
                  <a:srgbClr val="0070C0"/>
                </a:solidFill>
              </a:rPr>
              <a:t>Coaliciones </a:t>
            </a:r>
          </a:p>
          <a:p>
            <a:pPr algn="ctr"/>
            <a:r>
              <a:rPr lang="es-MX" sz="2100" b="1" dirty="0">
                <a:solidFill>
                  <a:srgbClr val="0070C0"/>
                </a:solidFill>
              </a:rPr>
              <a:t>e</a:t>
            </a:r>
          </a:p>
          <a:p>
            <a:pPr algn="ctr"/>
            <a:r>
              <a:rPr lang="es-MX" sz="2100" b="1" dirty="0">
                <a:solidFill>
                  <a:srgbClr val="0070C0"/>
                </a:solidFill>
              </a:rPr>
              <a:t>incentivos</a:t>
            </a:r>
          </a:p>
        </p:txBody>
      </p:sp>
      <p:sp>
        <p:nvSpPr>
          <p:cNvPr id="10" name="TextBox 9"/>
          <p:cNvSpPr txBox="1"/>
          <p:nvPr/>
        </p:nvSpPr>
        <p:spPr>
          <a:xfrm>
            <a:off x="539553" y="1668325"/>
            <a:ext cx="3583310" cy="3785652"/>
          </a:xfrm>
          <a:prstGeom prst="rect">
            <a:avLst/>
          </a:prstGeom>
          <a:noFill/>
        </p:spPr>
        <p:txBody>
          <a:bodyPr wrap="square" rtlCol="0">
            <a:spAutoFit/>
          </a:bodyPr>
          <a:lstStyle/>
          <a:p>
            <a:r>
              <a:rPr lang="es-MX" sz="2400" b="1" dirty="0">
                <a:solidFill>
                  <a:srgbClr val="0070C0"/>
                </a:solidFill>
                <a:latin typeface="Garamond" panose="02020404030301010803" pitchFamily="18" charset="0"/>
              </a:rPr>
              <a:t>Por ejemplo, Chile</a:t>
            </a:r>
          </a:p>
          <a:p>
            <a:endParaRPr lang="es-MX" sz="2400" dirty="0">
              <a:solidFill>
                <a:srgbClr val="0070C0"/>
              </a:solidFill>
              <a:latin typeface="Garamond" panose="02020404030301010803" pitchFamily="18" charset="0"/>
            </a:endParaRPr>
          </a:p>
          <a:p>
            <a:pPr lvl="1"/>
            <a:r>
              <a:rPr lang="es-MX" sz="2400" dirty="0">
                <a:solidFill>
                  <a:srgbClr val="0070C0"/>
                </a:solidFill>
                <a:latin typeface="Garamond" panose="02020404030301010803" pitchFamily="18" charset="0"/>
              </a:rPr>
              <a:t>Proceso de reforma a la docencia, de largo plazo, negociada. </a:t>
            </a:r>
          </a:p>
          <a:p>
            <a:pPr lvl="1"/>
            <a:endParaRPr lang="es-MX" sz="2400" dirty="0">
              <a:solidFill>
                <a:srgbClr val="0070C0"/>
              </a:solidFill>
              <a:latin typeface="Garamond" panose="02020404030301010803" pitchFamily="18" charset="0"/>
            </a:endParaRPr>
          </a:p>
          <a:p>
            <a:pPr lvl="1"/>
            <a:r>
              <a:rPr lang="es-MX" sz="2400" dirty="0">
                <a:solidFill>
                  <a:srgbClr val="0070C0"/>
                </a:solidFill>
                <a:latin typeface="Garamond" panose="02020404030301010803" pitchFamily="18" charset="0"/>
              </a:rPr>
              <a:t>“</a:t>
            </a:r>
            <a:r>
              <a:rPr lang="es-MX" sz="2400" dirty="0" err="1">
                <a:solidFill>
                  <a:srgbClr val="0070C0"/>
                </a:solidFill>
                <a:latin typeface="Garamond" panose="02020404030301010803" pitchFamily="18" charset="0"/>
              </a:rPr>
              <a:t>Gradualismo</a:t>
            </a:r>
            <a:r>
              <a:rPr lang="es-MX" sz="2400" dirty="0">
                <a:solidFill>
                  <a:srgbClr val="0070C0"/>
                </a:solidFill>
                <a:latin typeface="Garamond" panose="02020404030301010803" pitchFamily="18" charset="0"/>
              </a:rPr>
              <a:t>” basado en la voluntariedad.</a:t>
            </a:r>
          </a:p>
          <a:p>
            <a:endParaRPr lang="es-MX" sz="2400" dirty="0">
              <a:latin typeface="Garamond" panose="02020404030301010803" pitchFamily="18" charset="0"/>
            </a:endParaRPr>
          </a:p>
          <a:p>
            <a:endParaRPr lang="es-MX" sz="2400" dirty="0">
              <a:latin typeface="Garamond" panose="02020404030301010803" pitchFamily="18" charset="0"/>
            </a:endParaRPr>
          </a:p>
        </p:txBody>
      </p:sp>
      <p:sp>
        <p:nvSpPr>
          <p:cNvPr id="11" name="Rectangle 9">
            <a:extLst>
              <a:ext uri="{FF2B5EF4-FFF2-40B4-BE49-F238E27FC236}">
                <a16:creationId xmlns:a16="http://schemas.microsoft.com/office/drawing/2014/main" id="{0A9935AD-9131-4988-A5C7-F138C4B8F06B}"/>
              </a:ext>
            </a:extLst>
          </p:cNvPr>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a:extLst>
              <a:ext uri="{FF2B5EF4-FFF2-40B4-BE49-F238E27FC236}">
                <a16:creationId xmlns:a16="http://schemas.microsoft.com/office/drawing/2014/main" id="{77EF214A-D36A-4972-AD29-81EE58CC06BE}"/>
              </a:ext>
            </a:extLst>
          </p:cNvPr>
          <p:cNvPicPr>
            <a:picLocks noChangeAspect="1"/>
          </p:cNvPicPr>
          <p:nvPr/>
        </p:nvPicPr>
        <p:blipFill>
          <a:blip r:embed="rId2"/>
          <a:stretch>
            <a:fillRect/>
          </a:stretch>
        </p:blipFill>
        <p:spPr>
          <a:xfrm>
            <a:off x="7884368" y="44625"/>
            <a:ext cx="1231333" cy="644082"/>
          </a:xfrm>
          <a:prstGeom prst="rect">
            <a:avLst/>
          </a:prstGeom>
        </p:spPr>
      </p:pic>
      <p:sp>
        <p:nvSpPr>
          <p:cNvPr id="15" name="Content Placeholder 2">
            <a:extLst>
              <a:ext uri="{FF2B5EF4-FFF2-40B4-BE49-F238E27FC236}">
                <a16:creationId xmlns:a16="http://schemas.microsoft.com/office/drawing/2014/main" id="{ED9F9CE1-0A1F-444C-ACC9-42A8E4F807AD}"/>
              </a:ext>
            </a:extLst>
          </p:cNvPr>
          <p:cNvSpPr txBox="1">
            <a:spLocks/>
          </p:cNvSpPr>
          <p:nvPr/>
        </p:nvSpPr>
        <p:spPr>
          <a:xfrm>
            <a:off x="179512" y="188640"/>
            <a:ext cx="7886700" cy="4022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s-MX" sz="2400"/>
              <a:t>Oportunidades para crear y mantener </a:t>
            </a:r>
            <a:r>
              <a:rPr lang="es-MX" sz="2400" b="1">
                <a:solidFill>
                  <a:srgbClr val="F58636"/>
                </a:solidFill>
              </a:rPr>
              <a:t>cambios estratégicos</a:t>
            </a:r>
            <a:endParaRPr lang="es-MX" sz="2400" b="1" dirty="0">
              <a:solidFill>
                <a:srgbClr val="F58636"/>
              </a:solidFill>
            </a:endParaRPr>
          </a:p>
        </p:txBody>
      </p:sp>
    </p:spTree>
    <p:extLst>
      <p:ext uri="{BB962C8B-B14F-4D97-AF65-F5344CB8AC3E}">
        <p14:creationId xmlns:p14="http://schemas.microsoft.com/office/powerpoint/2010/main" val="131363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ircle: Hollow 13"/>
          <p:cNvSpPr/>
          <p:nvPr/>
        </p:nvSpPr>
        <p:spPr>
          <a:xfrm>
            <a:off x="5278710" y="1673721"/>
            <a:ext cx="2533650" cy="2619375"/>
          </a:xfrm>
          <a:prstGeom prst="donut">
            <a:avLst>
              <a:gd name="adj" fmla="val 1183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408385" y="2452034"/>
            <a:ext cx="2330382" cy="1061829"/>
          </a:xfrm>
          <a:prstGeom prst="rect">
            <a:avLst/>
          </a:prstGeom>
        </p:spPr>
        <p:txBody>
          <a:bodyPr wrap="square">
            <a:spAutoFit/>
          </a:bodyPr>
          <a:lstStyle/>
          <a:p>
            <a:pPr lvl="0" algn="ctr"/>
            <a:r>
              <a:rPr lang="es-MX" sz="2100" b="1" dirty="0">
                <a:solidFill>
                  <a:srgbClr val="5F9127"/>
                </a:solidFill>
              </a:rPr>
              <a:t>Innovación</a:t>
            </a:r>
          </a:p>
          <a:p>
            <a:pPr lvl="0" algn="ctr"/>
            <a:r>
              <a:rPr lang="es-MX" sz="2100" b="1" dirty="0">
                <a:solidFill>
                  <a:srgbClr val="5F9127"/>
                </a:solidFill>
              </a:rPr>
              <a:t>y</a:t>
            </a:r>
          </a:p>
          <a:p>
            <a:pPr lvl="0" algn="ctr"/>
            <a:r>
              <a:rPr lang="es-MX" sz="2100" b="1" dirty="0">
                <a:solidFill>
                  <a:srgbClr val="5F9127"/>
                </a:solidFill>
              </a:rPr>
              <a:t>adaptación</a:t>
            </a:r>
          </a:p>
        </p:txBody>
      </p:sp>
      <p:sp>
        <p:nvSpPr>
          <p:cNvPr id="10" name="TextBox 9"/>
          <p:cNvSpPr txBox="1"/>
          <p:nvPr/>
        </p:nvSpPr>
        <p:spPr>
          <a:xfrm>
            <a:off x="869652" y="1318116"/>
            <a:ext cx="4112024" cy="3046988"/>
          </a:xfrm>
          <a:prstGeom prst="rect">
            <a:avLst/>
          </a:prstGeom>
          <a:noFill/>
        </p:spPr>
        <p:txBody>
          <a:bodyPr wrap="square" rtlCol="0">
            <a:spAutoFit/>
          </a:bodyPr>
          <a:lstStyle/>
          <a:p>
            <a:endParaRPr lang="en-US" sz="2400" b="1" dirty="0">
              <a:solidFill>
                <a:srgbClr val="5F9127"/>
              </a:solidFill>
              <a:latin typeface="Garamond" panose="02020404030301010803" pitchFamily="18" charset="0"/>
            </a:endParaRPr>
          </a:p>
          <a:p>
            <a:r>
              <a:rPr lang="es-MX" sz="2400" dirty="0">
                <a:solidFill>
                  <a:srgbClr val="5F9127"/>
                </a:solidFill>
                <a:latin typeface="Garamond" panose="02020404030301010803" pitchFamily="18" charset="0"/>
              </a:rPr>
              <a:t>Adaptar mejores prácticas internacionales al contexto local y tener sistemas de información que permitan la retroalimentación. </a:t>
            </a:r>
          </a:p>
          <a:p>
            <a:endParaRPr lang="es-MX" sz="2400" dirty="0">
              <a:solidFill>
                <a:srgbClr val="5F9127"/>
              </a:solidFill>
              <a:latin typeface="Garamond" panose="02020404030301010803" pitchFamily="18" charset="0"/>
            </a:endParaRPr>
          </a:p>
          <a:p>
            <a:r>
              <a:rPr lang="en-US" sz="2400" b="1" dirty="0">
                <a:solidFill>
                  <a:srgbClr val="FF0000"/>
                </a:solidFill>
                <a:latin typeface="Garamond" panose="02020404030301010803" pitchFamily="18" charset="0"/>
              </a:rPr>
              <a:t>Por </a:t>
            </a:r>
            <a:r>
              <a:rPr lang="en-US" sz="2400" b="1" dirty="0" err="1">
                <a:solidFill>
                  <a:srgbClr val="FF0000"/>
                </a:solidFill>
                <a:latin typeface="Garamond" panose="02020404030301010803" pitchFamily="18" charset="0"/>
              </a:rPr>
              <a:t>ejemplo</a:t>
            </a:r>
            <a:r>
              <a:rPr lang="en-US" sz="2400" b="1" dirty="0">
                <a:solidFill>
                  <a:srgbClr val="FF0000"/>
                </a:solidFill>
                <a:latin typeface="Garamond" panose="02020404030301010803" pitchFamily="18" charset="0"/>
              </a:rPr>
              <a:t>, ¿</a:t>
            </a:r>
            <a:r>
              <a:rPr lang="en-US" sz="2400" b="1" dirty="0" err="1">
                <a:solidFill>
                  <a:srgbClr val="FF0000"/>
                </a:solidFill>
                <a:latin typeface="Garamond" panose="02020404030301010803" pitchFamily="18" charset="0"/>
              </a:rPr>
              <a:t>Oportunidades</a:t>
            </a:r>
            <a:r>
              <a:rPr lang="en-US" sz="2400" b="1" dirty="0">
                <a:solidFill>
                  <a:srgbClr val="FF0000"/>
                </a:solidFill>
                <a:latin typeface="Garamond" panose="02020404030301010803" pitchFamily="18" charset="0"/>
              </a:rPr>
              <a:t>?</a:t>
            </a:r>
          </a:p>
        </p:txBody>
      </p:sp>
      <p:sp>
        <p:nvSpPr>
          <p:cNvPr id="12" name="Rectangle 9">
            <a:extLst>
              <a:ext uri="{FF2B5EF4-FFF2-40B4-BE49-F238E27FC236}">
                <a16:creationId xmlns:a16="http://schemas.microsoft.com/office/drawing/2014/main" id="{A2098353-3D56-4A5B-BBCD-200869E95F2D}"/>
              </a:ext>
            </a:extLst>
          </p:cNvPr>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A52C17F2-AA13-4B1B-AE14-22FE875DE736}"/>
              </a:ext>
            </a:extLst>
          </p:cNvPr>
          <p:cNvPicPr>
            <a:picLocks noChangeAspect="1"/>
          </p:cNvPicPr>
          <p:nvPr/>
        </p:nvPicPr>
        <p:blipFill>
          <a:blip r:embed="rId2"/>
          <a:stretch>
            <a:fillRect/>
          </a:stretch>
        </p:blipFill>
        <p:spPr>
          <a:xfrm>
            <a:off x="7884368" y="44625"/>
            <a:ext cx="1231333" cy="644082"/>
          </a:xfrm>
          <a:prstGeom prst="rect">
            <a:avLst/>
          </a:prstGeom>
        </p:spPr>
      </p:pic>
      <p:sp>
        <p:nvSpPr>
          <p:cNvPr id="15" name="Content Placeholder 2">
            <a:extLst>
              <a:ext uri="{FF2B5EF4-FFF2-40B4-BE49-F238E27FC236}">
                <a16:creationId xmlns:a16="http://schemas.microsoft.com/office/drawing/2014/main" id="{1B75736A-2546-43A4-AACD-0D5EF1348CCF}"/>
              </a:ext>
            </a:extLst>
          </p:cNvPr>
          <p:cNvSpPr txBox="1">
            <a:spLocks/>
          </p:cNvSpPr>
          <p:nvPr/>
        </p:nvSpPr>
        <p:spPr>
          <a:xfrm>
            <a:off x="179512" y="188640"/>
            <a:ext cx="7886700" cy="4022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s-MX" sz="2400"/>
              <a:t>Oportunidades para crear y mantener </a:t>
            </a:r>
            <a:r>
              <a:rPr lang="es-MX" sz="2400" b="1">
                <a:solidFill>
                  <a:srgbClr val="F58636"/>
                </a:solidFill>
              </a:rPr>
              <a:t>cambios estratégicos</a:t>
            </a:r>
            <a:endParaRPr lang="es-MX" sz="2400" b="1" dirty="0">
              <a:solidFill>
                <a:srgbClr val="F58636"/>
              </a:solidFill>
            </a:endParaRPr>
          </a:p>
        </p:txBody>
      </p:sp>
    </p:spTree>
    <p:extLst>
      <p:ext uri="{BB962C8B-B14F-4D97-AF65-F5344CB8AC3E}">
        <p14:creationId xmlns:p14="http://schemas.microsoft.com/office/powerpoint/2010/main" val="6080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A2098353-3D56-4A5B-BBCD-200869E95F2D}"/>
              </a:ext>
            </a:extLst>
          </p:cNvPr>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A52C17F2-AA13-4B1B-AE14-22FE875DE736}"/>
              </a:ext>
            </a:extLst>
          </p:cNvPr>
          <p:cNvPicPr>
            <a:picLocks noChangeAspect="1"/>
          </p:cNvPicPr>
          <p:nvPr/>
        </p:nvPicPr>
        <p:blipFill>
          <a:blip r:embed="rId2"/>
          <a:stretch>
            <a:fillRect/>
          </a:stretch>
        </p:blipFill>
        <p:spPr>
          <a:xfrm>
            <a:off x="7884368" y="44625"/>
            <a:ext cx="1231333" cy="644082"/>
          </a:xfrm>
          <a:prstGeom prst="rect">
            <a:avLst/>
          </a:prstGeom>
        </p:spPr>
      </p:pic>
      <p:sp>
        <p:nvSpPr>
          <p:cNvPr id="15" name="Content Placeholder 2">
            <a:extLst>
              <a:ext uri="{FF2B5EF4-FFF2-40B4-BE49-F238E27FC236}">
                <a16:creationId xmlns:a16="http://schemas.microsoft.com/office/drawing/2014/main" id="{1B75736A-2546-43A4-AACD-0D5EF1348CCF}"/>
              </a:ext>
            </a:extLst>
          </p:cNvPr>
          <p:cNvSpPr txBox="1">
            <a:spLocks/>
          </p:cNvSpPr>
          <p:nvPr/>
        </p:nvSpPr>
        <p:spPr>
          <a:xfrm>
            <a:off x="179512" y="188640"/>
            <a:ext cx="7886700" cy="4022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s-MX" sz="2400"/>
              <a:t>Oportunidades para crear y mantener </a:t>
            </a:r>
            <a:r>
              <a:rPr lang="es-MX" sz="2400" b="1">
                <a:solidFill>
                  <a:srgbClr val="F58636"/>
                </a:solidFill>
              </a:rPr>
              <a:t>cambios estratégicos</a:t>
            </a:r>
            <a:endParaRPr lang="es-MX" sz="2400" b="1" dirty="0">
              <a:solidFill>
                <a:srgbClr val="F58636"/>
              </a:solidFill>
            </a:endParaRPr>
          </a:p>
        </p:txBody>
      </p:sp>
      <p:pic>
        <p:nvPicPr>
          <p:cNvPr id="2" name="Imagen 1">
            <a:extLst>
              <a:ext uri="{FF2B5EF4-FFF2-40B4-BE49-F238E27FC236}">
                <a16:creationId xmlns:a16="http://schemas.microsoft.com/office/drawing/2014/main" id="{8EA799A1-AF42-415E-949E-24430712CB34}"/>
              </a:ext>
            </a:extLst>
          </p:cNvPr>
          <p:cNvPicPr>
            <a:picLocks noChangeAspect="1"/>
          </p:cNvPicPr>
          <p:nvPr/>
        </p:nvPicPr>
        <p:blipFill>
          <a:blip r:embed="rId3"/>
          <a:stretch>
            <a:fillRect/>
          </a:stretch>
        </p:blipFill>
        <p:spPr>
          <a:xfrm>
            <a:off x="323528" y="906735"/>
            <a:ext cx="8210550" cy="5762625"/>
          </a:xfrm>
          <a:prstGeom prst="rect">
            <a:avLst/>
          </a:prstGeom>
        </p:spPr>
      </p:pic>
    </p:spTree>
    <p:extLst>
      <p:ext uri="{BB962C8B-B14F-4D97-AF65-F5344CB8AC3E}">
        <p14:creationId xmlns:p14="http://schemas.microsoft.com/office/powerpoint/2010/main" val="385941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24"/>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265919" y="63803"/>
            <a:ext cx="8316385" cy="592470"/>
          </a:xfrm>
          <a:prstGeom prst="rect">
            <a:avLst/>
          </a:prstGeom>
        </p:spPr>
        <p:txBody>
          <a:bodyPr wrap="square">
            <a:spAutoFit/>
          </a:bodyPr>
          <a:lstStyle/>
          <a:p>
            <a:pPr marL="0" marR="0" lvl="0" indent="0" algn="ctr" defTabSz="914400" rtl="0" eaLnBrk="1" fontAlgn="base" latinLnBrk="0" hangingPunct="1">
              <a:lnSpc>
                <a:spcPts val="3900"/>
              </a:lnSpc>
              <a:spcBef>
                <a:spcPct val="0"/>
              </a:spcBef>
              <a:spcAft>
                <a:spcPct val="0"/>
              </a:spcAft>
              <a:buClrTx/>
              <a:buSzTx/>
              <a:buFontTx/>
              <a:buNone/>
              <a:tabLst/>
              <a:defRPr/>
            </a:pPr>
            <a:r>
              <a:rPr kumimoji="0" lang="es-MX" sz="3500" b="0" i="0" u="none" strike="noStrike" kern="1200" cap="none" spc="0" normalizeH="0" baseline="0" noProof="0" dirty="0">
                <a:ln>
                  <a:noFill/>
                </a:ln>
                <a:solidFill>
                  <a:prstClr val="black"/>
                </a:solidFill>
                <a:effectLst/>
                <a:uLnTx/>
                <a:uFillTx/>
                <a:latin typeface="Gotham Extra Light" charset="0"/>
                <a:ea typeface="Gotham Extra Light" charset="0"/>
                <a:cs typeface="Gotham Extra Light" charset="0"/>
              </a:rPr>
              <a:t>¿Cuál es la política educativa de AMLO?</a:t>
            </a:r>
          </a:p>
        </p:txBody>
      </p:sp>
      <p:sp>
        <p:nvSpPr>
          <p:cNvPr id="4" name="TextBox 3">
            <a:extLst>
              <a:ext uri="{FF2B5EF4-FFF2-40B4-BE49-F238E27FC236}">
                <a16:creationId xmlns:a16="http://schemas.microsoft.com/office/drawing/2014/main" id="{A2B22934-F8A7-4B25-85C6-DD2DF9220DA6}"/>
              </a:ext>
            </a:extLst>
          </p:cNvPr>
          <p:cNvSpPr txBox="1"/>
          <p:nvPr/>
        </p:nvSpPr>
        <p:spPr>
          <a:xfrm>
            <a:off x="413807" y="1052736"/>
            <a:ext cx="8316385" cy="5262979"/>
          </a:xfrm>
          <a:prstGeom prst="rect">
            <a:avLst/>
          </a:prstGeom>
          <a:noFill/>
        </p:spPr>
        <p:txBody>
          <a:bodyPr wrap="square" rtlCol="0">
            <a:spAutoFit/>
          </a:bodyPr>
          <a:lstStyle/>
          <a:p>
            <a:pPr marL="342900" indent="-342900">
              <a:buFont typeface="+mj-lt"/>
              <a:buAutoNum type="arabicPeriod"/>
            </a:pPr>
            <a:r>
              <a:rPr lang="es-MX" sz="2400" dirty="0">
                <a:latin typeface="Garamond" panose="02020404030301010803" pitchFamily="18" charset="0"/>
              </a:rPr>
              <a:t>Abre la puerta a la asignación discrecional de las plazas y promociones. </a:t>
            </a:r>
          </a:p>
          <a:p>
            <a:pPr marL="342900" indent="-342900">
              <a:buFont typeface="+mj-lt"/>
              <a:buAutoNum type="arabicPeriod"/>
            </a:pPr>
            <a:endParaRPr lang="es-MX" sz="2400" dirty="0">
              <a:latin typeface="Garamond" panose="02020404030301010803" pitchFamily="18" charset="0"/>
            </a:endParaRPr>
          </a:p>
          <a:p>
            <a:pPr marL="342900" indent="-342900">
              <a:buFont typeface="+mj-lt"/>
              <a:buAutoNum type="arabicPeriod"/>
            </a:pPr>
            <a:r>
              <a:rPr lang="es-MX" sz="2400" dirty="0">
                <a:latin typeface="Garamond" panose="02020404030301010803" pitchFamily="18" charset="0"/>
              </a:rPr>
              <a:t>Elimina la autonomía constitucional del INEE. </a:t>
            </a:r>
          </a:p>
          <a:p>
            <a:pPr marL="342900" indent="-342900">
              <a:buFont typeface="+mj-lt"/>
              <a:buAutoNum type="arabicPeriod"/>
            </a:pPr>
            <a:endParaRPr lang="es-MX" sz="2400" dirty="0">
              <a:latin typeface="Garamond" panose="02020404030301010803" pitchFamily="18" charset="0"/>
            </a:endParaRPr>
          </a:p>
          <a:p>
            <a:pPr marL="342900" indent="-342900">
              <a:buFont typeface="+mj-lt"/>
              <a:buAutoNum type="arabicPeriod"/>
            </a:pPr>
            <a:r>
              <a:rPr lang="es-MX" sz="2400" dirty="0">
                <a:latin typeface="Garamond" panose="02020404030301010803" pitchFamily="18" charset="0"/>
              </a:rPr>
              <a:t>Reducción del presupuesto asignado a educación inicial y CONAFE. </a:t>
            </a:r>
          </a:p>
          <a:p>
            <a:pPr marL="342900" indent="-342900">
              <a:buFont typeface="+mj-lt"/>
              <a:buAutoNum type="arabicPeriod"/>
            </a:pPr>
            <a:endParaRPr lang="es-MX" sz="2400" dirty="0">
              <a:latin typeface="Garamond" panose="02020404030301010803" pitchFamily="18" charset="0"/>
            </a:endParaRPr>
          </a:p>
          <a:p>
            <a:pPr marL="342900" indent="-342900">
              <a:buFont typeface="+mj-lt"/>
              <a:buAutoNum type="arabicPeriod"/>
            </a:pPr>
            <a:r>
              <a:rPr lang="es-MX" sz="2400" dirty="0">
                <a:latin typeface="Garamond" panose="02020404030301010803" pitchFamily="18" charset="0"/>
              </a:rPr>
              <a:t>Becas universales en EMS.</a:t>
            </a:r>
          </a:p>
          <a:p>
            <a:pPr marL="342900" indent="-342900">
              <a:buFont typeface="+mj-lt"/>
              <a:buAutoNum type="arabicPeriod"/>
            </a:pPr>
            <a:endParaRPr lang="es-MX" sz="2400" dirty="0">
              <a:latin typeface="Garamond" panose="02020404030301010803" pitchFamily="18" charset="0"/>
            </a:endParaRPr>
          </a:p>
          <a:p>
            <a:pPr marL="342900" indent="-342900">
              <a:buFont typeface="+mj-lt"/>
              <a:buAutoNum type="arabicPeriod"/>
            </a:pPr>
            <a:r>
              <a:rPr lang="es-MX" sz="2400" dirty="0">
                <a:latin typeface="Garamond" panose="02020404030301010803" pitchFamily="18" charset="0"/>
              </a:rPr>
              <a:t>Educación superior obligatoria y construcción de 100 nuevas universidades.</a:t>
            </a:r>
          </a:p>
          <a:p>
            <a:pPr marL="342900" indent="-342900">
              <a:buFont typeface="+mj-lt"/>
              <a:buAutoNum type="arabicPeriod"/>
            </a:pPr>
            <a:endParaRPr lang="es-MX" sz="2400" dirty="0">
              <a:latin typeface="Garamond" panose="02020404030301010803" pitchFamily="18" charset="0"/>
            </a:endParaRPr>
          </a:p>
          <a:p>
            <a:pPr marL="342900" indent="-342900">
              <a:buFont typeface="+mj-lt"/>
              <a:buAutoNum type="arabicPeriod"/>
            </a:pPr>
            <a:r>
              <a:rPr lang="es-MX" sz="2400" dirty="0">
                <a:latin typeface="Garamond" panose="02020404030301010803" pitchFamily="18" charset="0"/>
              </a:rPr>
              <a:t>“Jóvenes Construyendo el Futuro”</a:t>
            </a:r>
            <a:endParaRPr lang="en-US" sz="2400" dirty="0">
              <a:latin typeface="Garamond" panose="02020404030301010803" pitchFamily="18" charset="0"/>
            </a:endParaRPr>
          </a:p>
        </p:txBody>
      </p:sp>
      <p:pic>
        <p:nvPicPr>
          <p:cNvPr id="6" name="Picture 2">
            <a:extLst>
              <a:ext uri="{FF2B5EF4-FFF2-40B4-BE49-F238E27FC236}">
                <a16:creationId xmlns:a16="http://schemas.microsoft.com/office/drawing/2014/main" id="{F35152C2-1FC5-4799-9715-226ABA8A1A79}"/>
              </a:ext>
            </a:extLst>
          </p:cNvPr>
          <p:cNvPicPr>
            <a:picLocks noChangeAspect="1"/>
          </p:cNvPicPr>
          <p:nvPr/>
        </p:nvPicPr>
        <p:blipFill>
          <a:blip r:embed="rId2"/>
          <a:stretch>
            <a:fillRect/>
          </a:stretch>
        </p:blipFill>
        <p:spPr>
          <a:xfrm>
            <a:off x="7884368" y="44625"/>
            <a:ext cx="1231333" cy="644082"/>
          </a:xfrm>
          <a:prstGeom prst="rect">
            <a:avLst/>
          </a:prstGeom>
        </p:spPr>
      </p:pic>
    </p:spTree>
    <p:extLst>
      <p:ext uri="{BB962C8B-B14F-4D97-AF65-F5344CB8AC3E}">
        <p14:creationId xmlns:p14="http://schemas.microsoft.com/office/powerpoint/2010/main" val="404638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395536" y="59045"/>
            <a:ext cx="6840760" cy="553998"/>
          </a:xfrm>
          <a:prstGeom prst="rect">
            <a:avLst/>
          </a:prstGeom>
          <a:noFill/>
        </p:spPr>
        <p:txBody>
          <a:bodyPr wrap="square" rtlCol="0">
            <a:spAutoFit/>
          </a:bodyPr>
          <a:lstStyle/>
          <a:p>
            <a:r>
              <a:rPr lang="es-MX" sz="3000" dirty="0">
                <a:latin typeface="Garamond" panose="02020404030301010803" pitchFamily="18" charset="0"/>
              </a:rPr>
              <a:t>Preguntas para el debate.</a:t>
            </a:r>
            <a:endParaRPr lang="en-US" sz="3000" dirty="0">
              <a:latin typeface="Garamond" panose="02020404030301010803" pitchFamily="18" charset="0"/>
            </a:endParaRPr>
          </a:p>
        </p:txBody>
      </p:sp>
      <p:sp>
        <p:nvSpPr>
          <p:cNvPr id="8" name="Rectangle 7">
            <a:extLst>
              <a:ext uri="{FF2B5EF4-FFF2-40B4-BE49-F238E27FC236}">
                <a16:creationId xmlns:a16="http://schemas.microsoft.com/office/drawing/2014/main" id="{B98FE897-A306-45CA-B3AC-7CE36774ECC7}"/>
              </a:ext>
            </a:extLst>
          </p:cNvPr>
          <p:cNvSpPr/>
          <p:nvPr/>
        </p:nvSpPr>
        <p:spPr>
          <a:xfrm>
            <a:off x="539552" y="1124744"/>
            <a:ext cx="7776864" cy="5170646"/>
          </a:xfrm>
          <a:prstGeom prst="rect">
            <a:avLst/>
          </a:prstGeom>
        </p:spPr>
        <p:txBody>
          <a:bodyPr wrap="square">
            <a:spAutoFit/>
          </a:bodyPr>
          <a:lstStyle/>
          <a:p>
            <a:pPr marL="457200" marR="0" indent="-457200">
              <a:spcBef>
                <a:spcPts val="0"/>
              </a:spcBef>
              <a:spcAft>
                <a:spcPts val="0"/>
              </a:spcAft>
              <a:buFont typeface="+mj-lt"/>
              <a:buAutoNum type="arabicPeriod"/>
            </a:pPr>
            <a:r>
              <a:rPr lang="es-MX" sz="3000" dirty="0">
                <a:latin typeface="Garamond" panose="02020404030301010803" pitchFamily="18" charset="0"/>
                <a:ea typeface="Calibri" panose="020F0502020204030204" pitchFamily="34" charset="0"/>
                <a:cs typeface="Times New Roman" panose="02020603050405020304" pitchFamily="18" charset="0"/>
              </a:rPr>
              <a:t>¿Cuál crees que será el efecto de estas reformas educativas sobre el crecimiento económico, la desigualdad del ingreso, la pobreza y la movilidad social?</a:t>
            </a:r>
          </a:p>
          <a:p>
            <a:pPr marL="457200" marR="0" indent="-457200">
              <a:spcBef>
                <a:spcPts val="0"/>
              </a:spcBef>
              <a:spcAft>
                <a:spcPts val="0"/>
              </a:spcAft>
              <a:buFont typeface="+mj-lt"/>
              <a:buAutoNum type="arabicPeriod"/>
            </a:pPr>
            <a:endParaRPr lang="es-MX" sz="3000" dirty="0">
              <a:latin typeface="Garamond" panose="02020404030301010803"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s-MX" sz="3000" dirty="0">
                <a:latin typeface="Garamond" panose="02020404030301010803" pitchFamily="18" charset="0"/>
                <a:ea typeface="Calibri" panose="020F0502020204030204" pitchFamily="34" charset="0"/>
                <a:cs typeface="Times New Roman" panose="02020603050405020304" pitchFamily="18" charset="0"/>
              </a:rPr>
              <a:t>¿Qué piensas hacer al respecto ahora que sabes lo que acabas de aprender?</a:t>
            </a:r>
          </a:p>
          <a:p>
            <a:pPr marL="457200" marR="0" indent="-457200">
              <a:spcBef>
                <a:spcPts val="0"/>
              </a:spcBef>
              <a:spcAft>
                <a:spcPts val="0"/>
              </a:spcAft>
              <a:buFont typeface="+mj-lt"/>
              <a:buAutoNum type="arabicPeriod"/>
            </a:pPr>
            <a:endParaRPr lang="es-MX" sz="3000" dirty="0">
              <a:latin typeface="Garamond" panose="02020404030301010803" pitchFamily="18"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mj-lt"/>
              <a:buAutoNum type="arabicPeriod"/>
            </a:pPr>
            <a:r>
              <a:rPr lang="es-MX" sz="3000" dirty="0">
                <a:latin typeface="Garamond" panose="02020404030301010803" pitchFamily="18" charset="0"/>
                <a:ea typeface="Calibri" panose="020F0502020204030204" pitchFamily="34" charset="0"/>
                <a:cs typeface="Times New Roman" panose="02020603050405020304" pitchFamily="18" charset="0"/>
              </a:rPr>
              <a:t>¿Cuál es la mejor estrategia, de largo plazo, para mejorar los aprendizajes de los más marginados y con ello, su futuro? </a:t>
            </a: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p:spTree>
    <p:extLst>
      <p:ext uri="{BB962C8B-B14F-4D97-AF65-F5344CB8AC3E}">
        <p14:creationId xmlns:p14="http://schemas.microsoft.com/office/powerpoint/2010/main" val="34906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Pattern BG-20.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2339752" y="4135949"/>
            <a:ext cx="5222304" cy="492443"/>
          </a:xfrm>
          <a:prstGeom prst="rect">
            <a:avLst/>
          </a:prstGeom>
          <a:noFill/>
        </p:spPr>
        <p:txBody>
          <a:bodyPr wrap="square" rtlCol="0">
            <a:spAutoFit/>
          </a:bodyPr>
          <a:lstStyle/>
          <a:p>
            <a:r>
              <a:rPr lang="en-US" sz="2600" dirty="0">
                <a:solidFill>
                  <a:schemeClr val="bg1"/>
                </a:solidFill>
              </a:rPr>
              <a:t>www.rafadehoyos.com</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1944" y="5565768"/>
            <a:ext cx="685800" cy="685800"/>
          </a:xfrm>
          <a:prstGeom prst="rect">
            <a:avLst/>
          </a:prstGeom>
        </p:spPr>
      </p:pic>
      <p:sp>
        <p:nvSpPr>
          <p:cNvPr id="11" name="TextBox 10">
            <a:extLst>
              <a:ext uri="{FF2B5EF4-FFF2-40B4-BE49-F238E27FC236}">
                <a16:creationId xmlns:a16="http://schemas.microsoft.com/office/drawing/2014/main" id="{9793970B-D4EE-4C61-9D20-695FED07582B}"/>
              </a:ext>
            </a:extLst>
          </p:cNvPr>
          <p:cNvSpPr txBox="1"/>
          <p:nvPr/>
        </p:nvSpPr>
        <p:spPr>
          <a:xfrm>
            <a:off x="2339752" y="5662446"/>
            <a:ext cx="2329433" cy="49244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600" dirty="0">
                <a:solidFill>
                  <a:schemeClr val="bg1"/>
                </a:solidFill>
              </a:rPr>
              <a:t>@</a:t>
            </a:r>
            <a:r>
              <a:rPr lang="en-US" sz="2600" dirty="0" err="1">
                <a:solidFill>
                  <a:schemeClr val="bg1"/>
                </a:solidFill>
              </a:rPr>
              <a:t>rafadehoyos</a:t>
            </a:r>
            <a:r>
              <a:rPr lang="en-US" sz="2600" dirty="0">
                <a:solidFill>
                  <a:schemeClr val="bg1"/>
                </a:solidFill>
              </a:rPr>
              <a:t> </a:t>
            </a:r>
          </a:p>
        </p:txBody>
      </p:sp>
      <p:sp>
        <p:nvSpPr>
          <p:cNvPr id="8" name="TextBox 7">
            <a:extLst>
              <a:ext uri="{FF2B5EF4-FFF2-40B4-BE49-F238E27FC236}">
                <a16:creationId xmlns:a16="http://schemas.microsoft.com/office/drawing/2014/main" id="{0AFB54F5-EE1C-4B06-9B0A-B74BF729FB20}"/>
              </a:ext>
            </a:extLst>
          </p:cNvPr>
          <p:cNvSpPr txBox="1"/>
          <p:nvPr/>
        </p:nvSpPr>
        <p:spPr>
          <a:xfrm>
            <a:off x="2267744" y="1424515"/>
            <a:ext cx="3960440" cy="216982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4500" dirty="0">
                <a:solidFill>
                  <a:schemeClr val="bg1"/>
                </a:solidFill>
              </a:rPr>
              <a:t>Solidarízate, Involúcrate,</a:t>
            </a:r>
          </a:p>
          <a:p>
            <a:r>
              <a:rPr lang="es-MX" sz="4500" dirty="0">
                <a:solidFill>
                  <a:schemeClr val="bg1"/>
                </a:solidFill>
              </a:rPr>
              <a:t>Comprométete</a:t>
            </a:r>
          </a:p>
        </p:txBody>
      </p:sp>
    </p:spTree>
    <p:extLst>
      <p:ext uri="{BB962C8B-B14F-4D97-AF65-F5344CB8AC3E}">
        <p14:creationId xmlns:p14="http://schemas.microsoft.com/office/powerpoint/2010/main" val="672521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rk Pattern BG-20.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1577076" y="1196752"/>
            <a:ext cx="6192688" cy="2554545"/>
          </a:xfrm>
          <a:prstGeom prst="rect">
            <a:avLst/>
          </a:prstGeom>
          <a:noFill/>
        </p:spPr>
        <p:txBody>
          <a:bodyPr wrap="square" rtlCol="0">
            <a:spAutoFit/>
          </a:bodyPr>
          <a:lstStyle/>
          <a:p>
            <a:r>
              <a:rPr lang="es-MX" sz="4000" b="1" dirty="0">
                <a:solidFill>
                  <a:schemeClr val="bg1"/>
                </a:solidFill>
              </a:rPr>
              <a:t>Gracias por haber llegado hasta el final del curso, a pesar de las dificultades. </a:t>
            </a:r>
            <a:endParaRPr lang="en-US" sz="4000" b="1" dirty="0">
              <a:solidFill>
                <a:schemeClr val="bg1"/>
              </a:solidFill>
            </a:endParaRPr>
          </a:p>
        </p:txBody>
      </p:sp>
    </p:spTree>
    <p:extLst>
      <p:ext uri="{BB962C8B-B14F-4D97-AF65-F5344CB8AC3E}">
        <p14:creationId xmlns:p14="http://schemas.microsoft.com/office/powerpoint/2010/main" val="236033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99BF6C-9888-4A81-BFFE-6D3AADE65206}"/>
              </a:ext>
            </a:extLst>
          </p:cNvPr>
          <p:cNvGrpSpPr/>
          <p:nvPr/>
        </p:nvGrpSpPr>
        <p:grpSpPr>
          <a:xfrm>
            <a:off x="8153400" y="304800"/>
            <a:ext cx="577056" cy="575581"/>
            <a:chOff x="1989932" y="922338"/>
            <a:chExt cx="4981575" cy="4987243"/>
          </a:xfrm>
        </p:grpSpPr>
        <p:sp>
          <p:nvSpPr>
            <p:cNvPr id="3" name="Freeform 10">
              <a:extLst>
                <a:ext uri="{FF2B5EF4-FFF2-40B4-BE49-F238E27FC236}">
                  <a16:creationId xmlns:a16="http://schemas.microsoft.com/office/drawing/2014/main" id="{C3BD447F-36F1-4CBD-A738-C532F653D53A}"/>
                </a:ext>
              </a:extLst>
            </p:cNvPr>
            <p:cNvSpPr>
              <a:spLocks/>
            </p:cNvSpPr>
            <p:nvPr>
              <p:custDataLst>
                <p:tags r:id="rId18"/>
              </p:custDataLst>
            </p:nvPr>
          </p:nvSpPr>
          <p:spPr bwMode="auto">
            <a:xfrm>
              <a:off x="2205038" y="922338"/>
              <a:ext cx="4337050" cy="1949450"/>
            </a:xfrm>
            <a:custGeom>
              <a:avLst/>
              <a:gdLst>
                <a:gd name="T0" fmla="*/ 4337050 w 2732"/>
                <a:gd name="T1" fmla="*/ 1092200 h 1228"/>
                <a:gd name="T2" fmla="*/ 4251325 w 2732"/>
                <a:gd name="T3" fmla="*/ 971550 h 1228"/>
                <a:gd name="T4" fmla="*/ 4156075 w 2732"/>
                <a:gd name="T5" fmla="*/ 857250 h 1228"/>
                <a:gd name="T6" fmla="*/ 4054475 w 2732"/>
                <a:gd name="T7" fmla="*/ 746125 h 1228"/>
                <a:gd name="T8" fmla="*/ 3946525 w 2732"/>
                <a:gd name="T9" fmla="*/ 644525 h 1228"/>
                <a:gd name="T10" fmla="*/ 3832225 w 2732"/>
                <a:gd name="T11" fmla="*/ 546100 h 1228"/>
                <a:gd name="T12" fmla="*/ 3714750 w 2732"/>
                <a:gd name="T13" fmla="*/ 457200 h 1228"/>
                <a:gd name="T14" fmla="*/ 3587750 w 2732"/>
                <a:gd name="T15" fmla="*/ 374650 h 1228"/>
                <a:gd name="T16" fmla="*/ 3457575 w 2732"/>
                <a:gd name="T17" fmla="*/ 298450 h 1228"/>
                <a:gd name="T18" fmla="*/ 3324225 w 2732"/>
                <a:gd name="T19" fmla="*/ 231775 h 1228"/>
                <a:gd name="T20" fmla="*/ 3184525 w 2732"/>
                <a:gd name="T21" fmla="*/ 171450 h 1228"/>
                <a:gd name="T22" fmla="*/ 3041650 w 2732"/>
                <a:gd name="T23" fmla="*/ 120650 h 1228"/>
                <a:gd name="T24" fmla="*/ 2895600 w 2732"/>
                <a:gd name="T25" fmla="*/ 79375 h 1228"/>
                <a:gd name="T26" fmla="*/ 2743200 w 2732"/>
                <a:gd name="T27" fmla="*/ 44450 h 1228"/>
                <a:gd name="T28" fmla="*/ 2590800 w 2732"/>
                <a:gd name="T29" fmla="*/ 19050 h 1228"/>
                <a:gd name="T30" fmla="*/ 2432050 w 2732"/>
                <a:gd name="T31" fmla="*/ 6350 h 1228"/>
                <a:gd name="T32" fmla="*/ 2273300 w 2732"/>
                <a:gd name="T33" fmla="*/ 0 h 1228"/>
                <a:gd name="T34" fmla="*/ 2178050 w 2732"/>
                <a:gd name="T35" fmla="*/ 3175 h 1228"/>
                <a:gd name="T36" fmla="*/ 1993900 w 2732"/>
                <a:gd name="T37" fmla="*/ 15875 h 1228"/>
                <a:gd name="T38" fmla="*/ 1809750 w 2732"/>
                <a:gd name="T39" fmla="*/ 44450 h 1228"/>
                <a:gd name="T40" fmla="*/ 1631950 w 2732"/>
                <a:gd name="T41" fmla="*/ 82550 h 1228"/>
                <a:gd name="T42" fmla="*/ 1460500 w 2732"/>
                <a:gd name="T43" fmla="*/ 136525 h 1228"/>
                <a:gd name="T44" fmla="*/ 1292225 w 2732"/>
                <a:gd name="T45" fmla="*/ 200025 h 1228"/>
                <a:gd name="T46" fmla="*/ 1133475 w 2732"/>
                <a:gd name="T47" fmla="*/ 276225 h 1228"/>
                <a:gd name="T48" fmla="*/ 977900 w 2732"/>
                <a:gd name="T49" fmla="*/ 361950 h 1228"/>
                <a:gd name="T50" fmla="*/ 828675 w 2732"/>
                <a:gd name="T51" fmla="*/ 460375 h 1228"/>
                <a:gd name="T52" fmla="*/ 688975 w 2732"/>
                <a:gd name="T53" fmla="*/ 568325 h 1228"/>
                <a:gd name="T54" fmla="*/ 558800 w 2732"/>
                <a:gd name="T55" fmla="*/ 682625 h 1228"/>
                <a:gd name="T56" fmla="*/ 434975 w 2732"/>
                <a:gd name="T57" fmla="*/ 809625 h 1228"/>
                <a:gd name="T58" fmla="*/ 320675 w 2732"/>
                <a:gd name="T59" fmla="*/ 942975 h 1228"/>
                <a:gd name="T60" fmla="*/ 215900 w 2732"/>
                <a:gd name="T61" fmla="*/ 1085850 h 1228"/>
                <a:gd name="T62" fmla="*/ 120650 w 2732"/>
                <a:gd name="T63" fmla="*/ 1235075 h 1228"/>
                <a:gd name="T64" fmla="*/ 38100 w 2732"/>
                <a:gd name="T65" fmla="*/ 1390650 h 1228"/>
                <a:gd name="T66" fmla="*/ 701675 w 2732"/>
                <a:gd name="T67" fmla="*/ 1457325 h 1228"/>
                <a:gd name="T68" fmla="*/ 1241425 w 2732"/>
                <a:gd name="T69" fmla="*/ 1949450 h 1228"/>
                <a:gd name="T70" fmla="*/ 1323975 w 2732"/>
                <a:gd name="T71" fmla="*/ 1816100 h 1228"/>
                <a:gd name="T72" fmla="*/ 1422400 w 2732"/>
                <a:gd name="T73" fmla="*/ 1698625 h 1228"/>
                <a:gd name="T74" fmla="*/ 1536700 w 2732"/>
                <a:gd name="T75" fmla="*/ 1593850 h 1228"/>
                <a:gd name="T76" fmla="*/ 1663700 w 2732"/>
                <a:gd name="T77" fmla="*/ 1501775 h 1228"/>
                <a:gd name="T78" fmla="*/ 1803400 w 2732"/>
                <a:gd name="T79" fmla="*/ 1431925 h 1228"/>
                <a:gd name="T80" fmla="*/ 1952625 w 2732"/>
                <a:gd name="T81" fmla="*/ 1377950 h 1228"/>
                <a:gd name="T82" fmla="*/ 2108200 w 2732"/>
                <a:gd name="T83" fmla="*/ 1343025 h 1228"/>
                <a:gd name="T84" fmla="*/ 2273300 w 2732"/>
                <a:gd name="T85" fmla="*/ 1330325 h 1228"/>
                <a:gd name="T86" fmla="*/ 2336800 w 2732"/>
                <a:gd name="T87" fmla="*/ 1333500 h 1228"/>
                <a:gd name="T88" fmla="*/ 2463800 w 2732"/>
                <a:gd name="T89" fmla="*/ 1346200 h 1228"/>
                <a:gd name="T90" fmla="*/ 2584450 w 2732"/>
                <a:gd name="T91" fmla="*/ 1374775 h 1228"/>
                <a:gd name="T92" fmla="*/ 2698750 w 2732"/>
                <a:gd name="T93" fmla="*/ 1412875 h 1228"/>
                <a:gd name="T94" fmla="*/ 2809875 w 2732"/>
                <a:gd name="T95" fmla="*/ 1463675 h 1228"/>
                <a:gd name="T96" fmla="*/ 2914650 w 2732"/>
                <a:gd name="T97" fmla="*/ 1524000 h 1228"/>
                <a:gd name="T98" fmla="*/ 3009900 w 2732"/>
                <a:gd name="T99" fmla="*/ 1593850 h 1228"/>
                <a:gd name="T100" fmla="*/ 3098800 w 2732"/>
                <a:gd name="T101" fmla="*/ 1673225 h 1228"/>
                <a:gd name="T102" fmla="*/ 3937000 w 2732"/>
                <a:gd name="T103" fmla="*/ 1603375 h 12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32"/>
                <a:gd name="T157" fmla="*/ 0 h 1228"/>
                <a:gd name="T158" fmla="*/ 2732 w 2732"/>
                <a:gd name="T159" fmla="*/ 1228 h 12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32" h="1228">
                  <a:moveTo>
                    <a:pt x="2732" y="688"/>
                  </a:moveTo>
                  <a:lnTo>
                    <a:pt x="2732" y="688"/>
                  </a:lnTo>
                  <a:lnTo>
                    <a:pt x="2706" y="650"/>
                  </a:lnTo>
                  <a:lnTo>
                    <a:pt x="2678" y="612"/>
                  </a:lnTo>
                  <a:lnTo>
                    <a:pt x="2648" y="576"/>
                  </a:lnTo>
                  <a:lnTo>
                    <a:pt x="2618" y="540"/>
                  </a:lnTo>
                  <a:lnTo>
                    <a:pt x="2586" y="504"/>
                  </a:lnTo>
                  <a:lnTo>
                    <a:pt x="2554" y="470"/>
                  </a:lnTo>
                  <a:lnTo>
                    <a:pt x="2520" y="438"/>
                  </a:lnTo>
                  <a:lnTo>
                    <a:pt x="2486" y="406"/>
                  </a:lnTo>
                  <a:lnTo>
                    <a:pt x="2450" y="374"/>
                  </a:lnTo>
                  <a:lnTo>
                    <a:pt x="2414" y="344"/>
                  </a:lnTo>
                  <a:lnTo>
                    <a:pt x="2378" y="316"/>
                  </a:lnTo>
                  <a:lnTo>
                    <a:pt x="2340" y="288"/>
                  </a:lnTo>
                  <a:lnTo>
                    <a:pt x="2300" y="262"/>
                  </a:lnTo>
                  <a:lnTo>
                    <a:pt x="2260" y="236"/>
                  </a:lnTo>
                  <a:lnTo>
                    <a:pt x="2220" y="212"/>
                  </a:lnTo>
                  <a:lnTo>
                    <a:pt x="2178" y="188"/>
                  </a:lnTo>
                  <a:lnTo>
                    <a:pt x="2136" y="166"/>
                  </a:lnTo>
                  <a:lnTo>
                    <a:pt x="2094" y="146"/>
                  </a:lnTo>
                  <a:lnTo>
                    <a:pt x="2050" y="126"/>
                  </a:lnTo>
                  <a:lnTo>
                    <a:pt x="2006" y="108"/>
                  </a:lnTo>
                  <a:lnTo>
                    <a:pt x="1962" y="92"/>
                  </a:lnTo>
                  <a:lnTo>
                    <a:pt x="1916" y="76"/>
                  </a:lnTo>
                  <a:lnTo>
                    <a:pt x="1870" y="62"/>
                  </a:lnTo>
                  <a:lnTo>
                    <a:pt x="1824" y="50"/>
                  </a:lnTo>
                  <a:lnTo>
                    <a:pt x="1776" y="38"/>
                  </a:lnTo>
                  <a:lnTo>
                    <a:pt x="1728" y="28"/>
                  </a:lnTo>
                  <a:lnTo>
                    <a:pt x="1680" y="20"/>
                  </a:lnTo>
                  <a:lnTo>
                    <a:pt x="1632" y="12"/>
                  </a:lnTo>
                  <a:lnTo>
                    <a:pt x="1582" y="8"/>
                  </a:lnTo>
                  <a:lnTo>
                    <a:pt x="1532" y="4"/>
                  </a:lnTo>
                  <a:lnTo>
                    <a:pt x="1482" y="2"/>
                  </a:lnTo>
                  <a:lnTo>
                    <a:pt x="1432" y="0"/>
                  </a:lnTo>
                  <a:lnTo>
                    <a:pt x="1372" y="2"/>
                  </a:lnTo>
                  <a:lnTo>
                    <a:pt x="1314" y="4"/>
                  </a:lnTo>
                  <a:lnTo>
                    <a:pt x="1256" y="10"/>
                  </a:lnTo>
                  <a:lnTo>
                    <a:pt x="1198" y="18"/>
                  </a:lnTo>
                  <a:lnTo>
                    <a:pt x="1140" y="28"/>
                  </a:lnTo>
                  <a:lnTo>
                    <a:pt x="1084" y="38"/>
                  </a:lnTo>
                  <a:lnTo>
                    <a:pt x="1028" y="52"/>
                  </a:lnTo>
                  <a:lnTo>
                    <a:pt x="974" y="68"/>
                  </a:lnTo>
                  <a:lnTo>
                    <a:pt x="920" y="86"/>
                  </a:lnTo>
                  <a:lnTo>
                    <a:pt x="866" y="106"/>
                  </a:lnTo>
                  <a:lnTo>
                    <a:pt x="814" y="126"/>
                  </a:lnTo>
                  <a:lnTo>
                    <a:pt x="764" y="150"/>
                  </a:lnTo>
                  <a:lnTo>
                    <a:pt x="714" y="174"/>
                  </a:lnTo>
                  <a:lnTo>
                    <a:pt x="664" y="200"/>
                  </a:lnTo>
                  <a:lnTo>
                    <a:pt x="616" y="228"/>
                  </a:lnTo>
                  <a:lnTo>
                    <a:pt x="568" y="258"/>
                  </a:lnTo>
                  <a:lnTo>
                    <a:pt x="522" y="290"/>
                  </a:lnTo>
                  <a:lnTo>
                    <a:pt x="478" y="322"/>
                  </a:lnTo>
                  <a:lnTo>
                    <a:pt x="434" y="358"/>
                  </a:lnTo>
                  <a:lnTo>
                    <a:pt x="392" y="394"/>
                  </a:lnTo>
                  <a:lnTo>
                    <a:pt x="352" y="430"/>
                  </a:lnTo>
                  <a:lnTo>
                    <a:pt x="312" y="470"/>
                  </a:lnTo>
                  <a:lnTo>
                    <a:pt x="274" y="510"/>
                  </a:lnTo>
                  <a:lnTo>
                    <a:pt x="238" y="552"/>
                  </a:lnTo>
                  <a:lnTo>
                    <a:pt x="202" y="594"/>
                  </a:lnTo>
                  <a:lnTo>
                    <a:pt x="168" y="638"/>
                  </a:lnTo>
                  <a:lnTo>
                    <a:pt x="136" y="684"/>
                  </a:lnTo>
                  <a:lnTo>
                    <a:pt x="106" y="730"/>
                  </a:lnTo>
                  <a:lnTo>
                    <a:pt x="76" y="778"/>
                  </a:lnTo>
                  <a:lnTo>
                    <a:pt x="48" y="826"/>
                  </a:lnTo>
                  <a:lnTo>
                    <a:pt x="24" y="876"/>
                  </a:lnTo>
                  <a:lnTo>
                    <a:pt x="0" y="926"/>
                  </a:lnTo>
                  <a:lnTo>
                    <a:pt x="442" y="918"/>
                  </a:lnTo>
                  <a:lnTo>
                    <a:pt x="782" y="1228"/>
                  </a:lnTo>
                  <a:lnTo>
                    <a:pt x="806" y="1186"/>
                  </a:lnTo>
                  <a:lnTo>
                    <a:pt x="834" y="1144"/>
                  </a:lnTo>
                  <a:lnTo>
                    <a:pt x="864" y="1106"/>
                  </a:lnTo>
                  <a:lnTo>
                    <a:pt x="896" y="1070"/>
                  </a:lnTo>
                  <a:lnTo>
                    <a:pt x="932" y="1036"/>
                  </a:lnTo>
                  <a:lnTo>
                    <a:pt x="968" y="1004"/>
                  </a:lnTo>
                  <a:lnTo>
                    <a:pt x="1008" y="974"/>
                  </a:lnTo>
                  <a:lnTo>
                    <a:pt x="1048" y="946"/>
                  </a:lnTo>
                  <a:lnTo>
                    <a:pt x="1090" y="922"/>
                  </a:lnTo>
                  <a:lnTo>
                    <a:pt x="1136" y="902"/>
                  </a:lnTo>
                  <a:lnTo>
                    <a:pt x="1182" y="882"/>
                  </a:lnTo>
                  <a:lnTo>
                    <a:pt x="1230" y="868"/>
                  </a:lnTo>
                  <a:lnTo>
                    <a:pt x="1278" y="856"/>
                  </a:lnTo>
                  <a:lnTo>
                    <a:pt x="1328" y="846"/>
                  </a:lnTo>
                  <a:lnTo>
                    <a:pt x="1380" y="840"/>
                  </a:lnTo>
                  <a:lnTo>
                    <a:pt x="1432" y="838"/>
                  </a:lnTo>
                  <a:lnTo>
                    <a:pt x="1472" y="840"/>
                  </a:lnTo>
                  <a:lnTo>
                    <a:pt x="1512" y="844"/>
                  </a:lnTo>
                  <a:lnTo>
                    <a:pt x="1552" y="848"/>
                  </a:lnTo>
                  <a:lnTo>
                    <a:pt x="1590" y="856"/>
                  </a:lnTo>
                  <a:lnTo>
                    <a:pt x="1628" y="866"/>
                  </a:lnTo>
                  <a:lnTo>
                    <a:pt x="1664" y="876"/>
                  </a:lnTo>
                  <a:lnTo>
                    <a:pt x="1700" y="890"/>
                  </a:lnTo>
                  <a:lnTo>
                    <a:pt x="1736" y="904"/>
                  </a:lnTo>
                  <a:lnTo>
                    <a:pt x="1770" y="922"/>
                  </a:lnTo>
                  <a:lnTo>
                    <a:pt x="1804" y="940"/>
                  </a:lnTo>
                  <a:lnTo>
                    <a:pt x="1836" y="960"/>
                  </a:lnTo>
                  <a:lnTo>
                    <a:pt x="1866" y="982"/>
                  </a:lnTo>
                  <a:lnTo>
                    <a:pt x="1896" y="1004"/>
                  </a:lnTo>
                  <a:lnTo>
                    <a:pt x="1924" y="1028"/>
                  </a:lnTo>
                  <a:lnTo>
                    <a:pt x="1952" y="1054"/>
                  </a:lnTo>
                  <a:lnTo>
                    <a:pt x="1978" y="1082"/>
                  </a:lnTo>
                  <a:lnTo>
                    <a:pt x="2480" y="1010"/>
                  </a:lnTo>
                  <a:lnTo>
                    <a:pt x="2732" y="688"/>
                  </a:lnTo>
                </a:path>
              </a:pathLst>
            </a:custGeom>
            <a:noFill/>
            <a:ln w="9525">
              <a:noFill/>
              <a:round/>
              <a:headEnd/>
              <a:tailEnd/>
            </a:ln>
          </p:spPr>
          <p:txBody>
            <a:bodyPr/>
            <a:lstStyle/>
            <a:p>
              <a:endParaRPr lang="en-US" dirty="0"/>
            </a:p>
          </p:txBody>
        </p:sp>
        <p:sp>
          <p:nvSpPr>
            <p:cNvPr id="4" name="Freeform 17">
              <a:extLst>
                <a:ext uri="{FF2B5EF4-FFF2-40B4-BE49-F238E27FC236}">
                  <a16:creationId xmlns:a16="http://schemas.microsoft.com/office/drawing/2014/main" id="{431F06C2-AA03-4095-8205-6801024B65A1}"/>
                </a:ext>
              </a:extLst>
            </p:cNvPr>
            <p:cNvSpPr>
              <a:spLocks/>
            </p:cNvSpPr>
            <p:nvPr/>
          </p:nvSpPr>
          <p:spPr bwMode="auto">
            <a:xfrm>
              <a:off x="2208728" y="931181"/>
              <a:ext cx="4331529" cy="1945728"/>
            </a:xfrm>
            <a:custGeom>
              <a:avLst/>
              <a:gdLst>
                <a:gd name="T0" fmla="*/ 2732 w 2732"/>
                <a:gd name="T1" fmla="*/ 688 h 1228"/>
                <a:gd name="T2" fmla="*/ 2678 w 2732"/>
                <a:gd name="T3" fmla="*/ 612 h 1228"/>
                <a:gd name="T4" fmla="*/ 2618 w 2732"/>
                <a:gd name="T5" fmla="*/ 540 h 1228"/>
                <a:gd name="T6" fmla="*/ 2554 w 2732"/>
                <a:gd name="T7" fmla="*/ 470 h 1228"/>
                <a:gd name="T8" fmla="*/ 2486 w 2732"/>
                <a:gd name="T9" fmla="*/ 406 h 1228"/>
                <a:gd name="T10" fmla="*/ 2414 w 2732"/>
                <a:gd name="T11" fmla="*/ 344 h 1228"/>
                <a:gd name="T12" fmla="*/ 2340 w 2732"/>
                <a:gd name="T13" fmla="*/ 288 h 1228"/>
                <a:gd name="T14" fmla="*/ 2260 w 2732"/>
                <a:gd name="T15" fmla="*/ 236 h 1228"/>
                <a:gd name="T16" fmla="*/ 2178 w 2732"/>
                <a:gd name="T17" fmla="*/ 188 h 1228"/>
                <a:gd name="T18" fmla="*/ 2094 w 2732"/>
                <a:gd name="T19" fmla="*/ 146 h 1228"/>
                <a:gd name="T20" fmla="*/ 2006 w 2732"/>
                <a:gd name="T21" fmla="*/ 108 h 1228"/>
                <a:gd name="T22" fmla="*/ 1916 w 2732"/>
                <a:gd name="T23" fmla="*/ 76 h 1228"/>
                <a:gd name="T24" fmla="*/ 1824 w 2732"/>
                <a:gd name="T25" fmla="*/ 50 h 1228"/>
                <a:gd name="T26" fmla="*/ 1728 w 2732"/>
                <a:gd name="T27" fmla="*/ 28 h 1228"/>
                <a:gd name="T28" fmla="*/ 1632 w 2732"/>
                <a:gd name="T29" fmla="*/ 12 h 1228"/>
                <a:gd name="T30" fmla="*/ 1532 w 2732"/>
                <a:gd name="T31" fmla="*/ 4 h 1228"/>
                <a:gd name="T32" fmla="*/ 1432 w 2732"/>
                <a:gd name="T33" fmla="*/ 0 h 1228"/>
                <a:gd name="T34" fmla="*/ 1372 w 2732"/>
                <a:gd name="T35" fmla="*/ 2 h 1228"/>
                <a:gd name="T36" fmla="*/ 1256 w 2732"/>
                <a:gd name="T37" fmla="*/ 10 h 1228"/>
                <a:gd name="T38" fmla="*/ 1140 w 2732"/>
                <a:gd name="T39" fmla="*/ 28 h 1228"/>
                <a:gd name="T40" fmla="*/ 1028 w 2732"/>
                <a:gd name="T41" fmla="*/ 52 h 1228"/>
                <a:gd name="T42" fmla="*/ 920 w 2732"/>
                <a:gd name="T43" fmla="*/ 86 h 1228"/>
                <a:gd name="T44" fmla="*/ 814 w 2732"/>
                <a:gd name="T45" fmla="*/ 126 h 1228"/>
                <a:gd name="T46" fmla="*/ 714 w 2732"/>
                <a:gd name="T47" fmla="*/ 174 h 1228"/>
                <a:gd name="T48" fmla="*/ 616 w 2732"/>
                <a:gd name="T49" fmla="*/ 228 h 1228"/>
                <a:gd name="T50" fmla="*/ 522 w 2732"/>
                <a:gd name="T51" fmla="*/ 290 h 1228"/>
                <a:gd name="T52" fmla="*/ 434 w 2732"/>
                <a:gd name="T53" fmla="*/ 358 h 1228"/>
                <a:gd name="T54" fmla="*/ 352 w 2732"/>
                <a:gd name="T55" fmla="*/ 430 h 1228"/>
                <a:gd name="T56" fmla="*/ 274 w 2732"/>
                <a:gd name="T57" fmla="*/ 510 h 1228"/>
                <a:gd name="T58" fmla="*/ 202 w 2732"/>
                <a:gd name="T59" fmla="*/ 594 h 1228"/>
                <a:gd name="T60" fmla="*/ 136 w 2732"/>
                <a:gd name="T61" fmla="*/ 684 h 1228"/>
                <a:gd name="T62" fmla="*/ 76 w 2732"/>
                <a:gd name="T63" fmla="*/ 778 h 1228"/>
                <a:gd name="T64" fmla="*/ 24 w 2732"/>
                <a:gd name="T65" fmla="*/ 876 h 1228"/>
                <a:gd name="T66" fmla="*/ 442 w 2732"/>
                <a:gd name="T67" fmla="*/ 918 h 1228"/>
                <a:gd name="T68" fmla="*/ 782 w 2732"/>
                <a:gd name="T69" fmla="*/ 1228 h 1228"/>
                <a:gd name="T70" fmla="*/ 834 w 2732"/>
                <a:gd name="T71" fmla="*/ 1144 h 1228"/>
                <a:gd name="T72" fmla="*/ 896 w 2732"/>
                <a:gd name="T73" fmla="*/ 1070 h 1228"/>
                <a:gd name="T74" fmla="*/ 968 w 2732"/>
                <a:gd name="T75" fmla="*/ 1004 h 1228"/>
                <a:gd name="T76" fmla="*/ 1048 w 2732"/>
                <a:gd name="T77" fmla="*/ 946 h 1228"/>
                <a:gd name="T78" fmla="*/ 1136 w 2732"/>
                <a:gd name="T79" fmla="*/ 902 h 1228"/>
                <a:gd name="T80" fmla="*/ 1230 w 2732"/>
                <a:gd name="T81" fmla="*/ 868 h 1228"/>
                <a:gd name="T82" fmla="*/ 1328 w 2732"/>
                <a:gd name="T83" fmla="*/ 846 h 1228"/>
                <a:gd name="T84" fmla="*/ 1432 w 2732"/>
                <a:gd name="T85" fmla="*/ 838 h 1228"/>
                <a:gd name="T86" fmla="*/ 1472 w 2732"/>
                <a:gd name="T87" fmla="*/ 840 h 1228"/>
                <a:gd name="T88" fmla="*/ 1552 w 2732"/>
                <a:gd name="T89" fmla="*/ 848 h 1228"/>
                <a:gd name="T90" fmla="*/ 1628 w 2732"/>
                <a:gd name="T91" fmla="*/ 866 h 1228"/>
                <a:gd name="T92" fmla="*/ 1700 w 2732"/>
                <a:gd name="T93" fmla="*/ 890 h 1228"/>
                <a:gd name="T94" fmla="*/ 1770 w 2732"/>
                <a:gd name="T95" fmla="*/ 922 h 1228"/>
                <a:gd name="T96" fmla="*/ 1836 w 2732"/>
                <a:gd name="T97" fmla="*/ 960 h 1228"/>
                <a:gd name="T98" fmla="*/ 1896 w 2732"/>
                <a:gd name="T99" fmla="*/ 1004 h 1228"/>
                <a:gd name="T100" fmla="*/ 1952 w 2732"/>
                <a:gd name="T101" fmla="*/ 1054 h 1228"/>
                <a:gd name="T102" fmla="*/ 2480 w 2732"/>
                <a:gd name="T103" fmla="*/ 1010 h 12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32"/>
                <a:gd name="T157" fmla="*/ 0 h 1228"/>
                <a:gd name="T158" fmla="*/ 2732 w 2732"/>
                <a:gd name="T159" fmla="*/ 1228 h 12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32" h="1228">
                  <a:moveTo>
                    <a:pt x="2732" y="688"/>
                  </a:moveTo>
                  <a:lnTo>
                    <a:pt x="2732" y="688"/>
                  </a:lnTo>
                  <a:lnTo>
                    <a:pt x="2706" y="650"/>
                  </a:lnTo>
                  <a:lnTo>
                    <a:pt x="2678" y="612"/>
                  </a:lnTo>
                  <a:lnTo>
                    <a:pt x="2648" y="576"/>
                  </a:lnTo>
                  <a:lnTo>
                    <a:pt x="2618" y="540"/>
                  </a:lnTo>
                  <a:lnTo>
                    <a:pt x="2586" y="504"/>
                  </a:lnTo>
                  <a:lnTo>
                    <a:pt x="2554" y="470"/>
                  </a:lnTo>
                  <a:lnTo>
                    <a:pt x="2520" y="438"/>
                  </a:lnTo>
                  <a:lnTo>
                    <a:pt x="2486" y="406"/>
                  </a:lnTo>
                  <a:lnTo>
                    <a:pt x="2450" y="374"/>
                  </a:lnTo>
                  <a:lnTo>
                    <a:pt x="2414" y="344"/>
                  </a:lnTo>
                  <a:lnTo>
                    <a:pt x="2378" y="316"/>
                  </a:lnTo>
                  <a:lnTo>
                    <a:pt x="2340" y="288"/>
                  </a:lnTo>
                  <a:lnTo>
                    <a:pt x="2300" y="262"/>
                  </a:lnTo>
                  <a:lnTo>
                    <a:pt x="2260" y="236"/>
                  </a:lnTo>
                  <a:lnTo>
                    <a:pt x="2220" y="212"/>
                  </a:lnTo>
                  <a:lnTo>
                    <a:pt x="2178" y="188"/>
                  </a:lnTo>
                  <a:lnTo>
                    <a:pt x="2136" y="166"/>
                  </a:lnTo>
                  <a:lnTo>
                    <a:pt x="2094" y="146"/>
                  </a:lnTo>
                  <a:lnTo>
                    <a:pt x="2050" y="126"/>
                  </a:lnTo>
                  <a:lnTo>
                    <a:pt x="2006" y="108"/>
                  </a:lnTo>
                  <a:lnTo>
                    <a:pt x="1962" y="92"/>
                  </a:lnTo>
                  <a:lnTo>
                    <a:pt x="1916" y="76"/>
                  </a:lnTo>
                  <a:lnTo>
                    <a:pt x="1870" y="62"/>
                  </a:lnTo>
                  <a:lnTo>
                    <a:pt x="1824" y="50"/>
                  </a:lnTo>
                  <a:lnTo>
                    <a:pt x="1776" y="38"/>
                  </a:lnTo>
                  <a:lnTo>
                    <a:pt x="1728" y="28"/>
                  </a:lnTo>
                  <a:lnTo>
                    <a:pt x="1680" y="20"/>
                  </a:lnTo>
                  <a:lnTo>
                    <a:pt x="1632" y="12"/>
                  </a:lnTo>
                  <a:lnTo>
                    <a:pt x="1582" y="8"/>
                  </a:lnTo>
                  <a:lnTo>
                    <a:pt x="1532" y="4"/>
                  </a:lnTo>
                  <a:lnTo>
                    <a:pt x="1482" y="2"/>
                  </a:lnTo>
                  <a:lnTo>
                    <a:pt x="1432" y="0"/>
                  </a:lnTo>
                  <a:lnTo>
                    <a:pt x="1372" y="2"/>
                  </a:lnTo>
                  <a:lnTo>
                    <a:pt x="1314" y="4"/>
                  </a:lnTo>
                  <a:lnTo>
                    <a:pt x="1256" y="10"/>
                  </a:lnTo>
                  <a:lnTo>
                    <a:pt x="1198" y="18"/>
                  </a:lnTo>
                  <a:lnTo>
                    <a:pt x="1140" y="28"/>
                  </a:lnTo>
                  <a:lnTo>
                    <a:pt x="1084" y="38"/>
                  </a:lnTo>
                  <a:lnTo>
                    <a:pt x="1028" y="52"/>
                  </a:lnTo>
                  <a:lnTo>
                    <a:pt x="974" y="68"/>
                  </a:lnTo>
                  <a:lnTo>
                    <a:pt x="920" y="86"/>
                  </a:lnTo>
                  <a:lnTo>
                    <a:pt x="866" y="106"/>
                  </a:lnTo>
                  <a:lnTo>
                    <a:pt x="814" y="126"/>
                  </a:lnTo>
                  <a:lnTo>
                    <a:pt x="764" y="150"/>
                  </a:lnTo>
                  <a:lnTo>
                    <a:pt x="714" y="174"/>
                  </a:lnTo>
                  <a:lnTo>
                    <a:pt x="664" y="200"/>
                  </a:lnTo>
                  <a:lnTo>
                    <a:pt x="616" y="228"/>
                  </a:lnTo>
                  <a:lnTo>
                    <a:pt x="568" y="258"/>
                  </a:lnTo>
                  <a:lnTo>
                    <a:pt x="522" y="290"/>
                  </a:lnTo>
                  <a:lnTo>
                    <a:pt x="478" y="322"/>
                  </a:lnTo>
                  <a:lnTo>
                    <a:pt x="434" y="358"/>
                  </a:lnTo>
                  <a:lnTo>
                    <a:pt x="392" y="394"/>
                  </a:lnTo>
                  <a:lnTo>
                    <a:pt x="352" y="430"/>
                  </a:lnTo>
                  <a:lnTo>
                    <a:pt x="312" y="470"/>
                  </a:lnTo>
                  <a:lnTo>
                    <a:pt x="274" y="510"/>
                  </a:lnTo>
                  <a:lnTo>
                    <a:pt x="238" y="552"/>
                  </a:lnTo>
                  <a:lnTo>
                    <a:pt x="202" y="594"/>
                  </a:lnTo>
                  <a:lnTo>
                    <a:pt x="168" y="638"/>
                  </a:lnTo>
                  <a:lnTo>
                    <a:pt x="136" y="684"/>
                  </a:lnTo>
                  <a:lnTo>
                    <a:pt x="106" y="730"/>
                  </a:lnTo>
                  <a:lnTo>
                    <a:pt x="76" y="778"/>
                  </a:lnTo>
                  <a:lnTo>
                    <a:pt x="48" y="826"/>
                  </a:lnTo>
                  <a:lnTo>
                    <a:pt x="24" y="876"/>
                  </a:lnTo>
                  <a:lnTo>
                    <a:pt x="0" y="926"/>
                  </a:lnTo>
                  <a:lnTo>
                    <a:pt x="442" y="918"/>
                  </a:lnTo>
                  <a:lnTo>
                    <a:pt x="782" y="1228"/>
                  </a:lnTo>
                  <a:lnTo>
                    <a:pt x="806" y="1186"/>
                  </a:lnTo>
                  <a:lnTo>
                    <a:pt x="834" y="1144"/>
                  </a:lnTo>
                  <a:lnTo>
                    <a:pt x="864" y="1106"/>
                  </a:lnTo>
                  <a:lnTo>
                    <a:pt x="896" y="1070"/>
                  </a:lnTo>
                  <a:lnTo>
                    <a:pt x="932" y="1036"/>
                  </a:lnTo>
                  <a:lnTo>
                    <a:pt x="968" y="1004"/>
                  </a:lnTo>
                  <a:lnTo>
                    <a:pt x="1008" y="974"/>
                  </a:lnTo>
                  <a:lnTo>
                    <a:pt x="1048" y="946"/>
                  </a:lnTo>
                  <a:lnTo>
                    <a:pt x="1090" y="922"/>
                  </a:lnTo>
                  <a:lnTo>
                    <a:pt x="1136" y="902"/>
                  </a:lnTo>
                  <a:lnTo>
                    <a:pt x="1182" y="882"/>
                  </a:lnTo>
                  <a:lnTo>
                    <a:pt x="1230" y="868"/>
                  </a:lnTo>
                  <a:lnTo>
                    <a:pt x="1278" y="856"/>
                  </a:lnTo>
                  <a:lnTo>
                    <a:pt x="1328" y="846"/>
                  </a:lnTo>
                  <a:lnTo>
                    <a:pt x="1380" y="840"/>
                  </a:lnTo>
                  <a:lnTo>
                    <a:pt x="1432" y="838"/>
                  </a:lnTo>
                  <a:lnTo>
                    <a:pt x="1472" y="840"/>
                  </a:lnTo>
                  <a:lnTo>
                    <a:pt x="1512" y="844"/>
                  </a:lnTo>
                  <a:lnTo>
                    <a:pt x="1552" y="848"/>
                  </a:lnTo>
                  <a:lnTo>
                    <a:pt x="1590" y="856"/>
                  </a:lnTo>
                  <a:lnTo>
                    <a:pt x="1628" y="866"/>
                  </a:lnTo>
                  <a:lnTo>
                    <a:pt x="1664" y="876"/>
                  </a:lnTo>
                  <a:lnTo>
                    <a:pt x="1700" y="890"/>
                  </a:lnTo>
                  <a:lnTo>
                    <a:pt x="1736" y="904"/>
                  </a:lnTo>
                  <a:lnTo>
                    <a:pt x="1770" y="922"/>
                  </a:lnTo>
                  <a:lnTo>
                    <a:pt x="1804" y="940"/>
                  </a:lnTo>
                  <a:lnTo>
                    <a:pt x="1836" y="960"/>
                  </a:lnTo>
                  <a:lnTo>
                    <a:pt x="1866" y="982"/>
                  </a:lnTo>
                  <a:lnTo>
                    <a:pt x="1896" y="1004"/>
                  </a:lnTo>
                  <a:lnTo>
                    <a:pt x="1924" y="1028"/>
                  </a:lnTo>
                  <a:lnTo>
                    <a:pt x="1952" y="1054"/>
                  </a:lnTo>
                  <a:lnTo>
                    <a:pt x="1978" y="1082"/>
                  </a:lnTo>
                  <a:lnTo>
                    <a:pt x="2480" y="1010"/>
                  </a:lnTo>
                  <a:lnTo>
                    <a:pt x="2732" y="688"/>
                  </a:lnTo>
                  <a:close/>
                </a:path>
              </a:pathLst>
            </a:custGeom>
            <a:solidFill>
              <a:schemeClr val="accent1"/>
            </a:solidFill>
            <a:ln w="9525">
              <a:solidFill>
                <a:srgbClr val="FFFFFF"/>
              </a:solidFill>
              <a:round/>
              <a:headEnd/>
              <a:tailEnd/>
            </a:ln>
          </p:spPr>
          <p:txBody>
            <a:bodyPr>
              <a:noAutofit/>
            </a:bodyPr>
            <a:lstStyle/>
            <a:p>
              <a:endParaRPr lang="en-US" dirty="0"/>
            </a:p>
          </p:txBody>
        </p:sp>
        <p:sp>
          <p:nvSpPr>
            <p:cNvPr id="5" name="Freeform 18">
              <a:extLst>
                <a:ext uri="{FF2B5EF4-FFF2-40B4-BE49-F238E27FC236}">
                  <a16:creationId xmlns:a16="http://schemas.microsoft.com/office/drawing/2014/main" id="{3DFF5B64-DF28-4C2E-B4A4-04CE57BC6D71}"/>
                </a:ext>
              </a:extLst>
            </p:cNvPr>
            <p:cNvSpPr>
              <a:spLocks/>
            </p:cNvSpPr>
            <p:nvPr/>
          </p:nvSpPr>
          <p:spPr bwMode="auto">
            <a:xfrm>
              <a:off x="1989932" y="2525157"/>
              <a:ext cx="2495544" cy="3384424"/>
            </a:xfrm>
            <a:custGeom>
              <a:avLst/>
              <a:gdLst>
                <a:gd name="T0" fmla="*/ 1472 w 1574"/>
                <a:gd name="T1" fmla="*/ 1298 h 2136"/>
                <a:gd name="T2" fmla="*/ 1406 w 1574"/>
                <a:gd name="T3" fmla="*/ 1286 h 2136"/>
                <a:gd name="T4" fmla="*/ 1342 w 1574"/>
                <a:gd name="T5" fmla="*/ 1268 h 2136"/>
                <a:gd name="T6" fmla="*/ 1280 w 1574"/>
                <a:gd name="T7" fmla="*/ 1246 h 2136"/>
                <a:gd name="T8" fmla="*/ 1220 w 1574"/>
                <a:gd name="T9" fmla="*/ 1216 h 2136"/>
                <a:gd name="T10" fmla="*/ 1164 w 1574"/>
                <a:gd name="T11" fmla="*/ 1184 h 2136"/>
                <a:gd name="T12" fmla="*/ 1112 w 1574"/>
                <a:gd name="T13" fmla="*/ 1146 h 2136"/>
                <a:gd name="T14" fmla="*/ 1062 w 1574"/>
                <a:gd name="T15" fmla="*/ 1102 h 2136"/>
                <a:gd name="T16" fmla="*/ 1018 w 1574"/>
                <a:gd name="T17" fmla="*/ 1056 h 2136"/>
                <a:gd name="T18" fmla="*/ 976 w 1574"/>
                <a:gd name="T19" fmla="*/ 1006 h 2136"/>
                <a:gd name="T20" fmla="*/ 940 w 1574"/>
                <a:gd name="T21" fmla="*/ 952 h 2136"/>
                <a:gd name="T22" fmla="*/ 910 w 1574"/>
                <a:gd name="T23" fmla="*/ 894 h 2136"/>
                <a:gd name="T24" fmla="*/ 882 w 1574"/>
                <a:gd name="T25" fmla="*/ 834 h 2136"/>
                <a:gd name="T26" fmla="*/ 862 w 1574"/>
                <a:gd name="T27" fmla="*/ 770 h 2136"/>
                <a:gd name="T28" fmla="*/ 846 w 1574"/>
                <a:gd name="T29" fmla="*/ 706 h 2136"/>
                <a:gd name="T30" fmla="*/ 836 w 1574"/>
                <a:gd name="T31" fmla="*/ 638 h 2136"/>
                <a:gd name="T32" fmla="*/ 834 w 1574"/>
                <a:gd name="T33" fmla="*/ 568 h 2136"/>
                <a:gd name="T34" fmla="*/ 834 w 1574"/>
                <a:gd name="T35" fmla="*/ 536 h 2136"/>
                <a:gd name="T36" fmla="*/ 840 w 1574"/>
                <a:gd name="T37" fmla="*/ 470 h 2136"/>
                <a:gd name="T38" fmla="*/ 852 w 1574"/>
                <a:gd name="T39" fmla="*/ 406 h 2136"/>
                <a:gd name="T40" fmla="*/ 868 w 1574"/>
                <a:gd name="T41" fmla="*/ 344 h 2136"/>
                <a:gd name="T42" fmla="*/ 528 w 1574"/>
                <a:gd name="T43" fmla="*/ 0 h 2136"/>
                <a:gd name="T44" fmla="*/ 100 w 1574"/>
                <a:gd name="T45" fmla="*/ 10 h 2136"/>
                <a:gd name="T46" fmla="*/ 56 w 1574"/>
                <a:gd name="T47" fmla="*/ 142 h 2136"/>
                <a:gd name="T48" fmla="*/ 24 w 1574"/>
                <a:gd name="T49" fmla="*/ 280 h 2136"/>
                <a:gd name="T50" fmla="*/ 6 w 1574"/>
                <a:gd name="T51" fmla="*/ 420 h 2136"/>
                <a:gd name="T52" fmla="*/ 0 w 1574"/>
                <a:gd name="T53" fmla="*/ 566 h 2136"/>
                <a:gd name="T54" fmla="*/ 2 w 1574"/>
                <a:gd name="T55" fmla="*/ 646 h 2136"/>
                <a:gd name="T56" fmla="*/ 18 w 1574"/>
                <a:gd name="T57" fmla="*/ 804 h 2136"/>
                <a:gd name="T58" fmla="*/ 48 w 1574"/>
                <a:gd name="T59" fmla="*/ 958 h 2136"/>
                <a:gd name="T60" fmla="*/ 94 w 1574"/>
                <a:gd name="T61" fmla="*/ 1106 h 2136"/>
                <a:gd name="T62" fmla="*/ 154 w 1574"/>
                <a:gd name="T63" fmla="*/ 1246 h 2136"/>
                <a:gd name="T64" fmla="*/ 226 w 1574"/>
                <a:gd name="T65" fmla="*/ 1380 h 2136"/>
                <a:gd name="T66" fmla="*/ 312 w 1574"/>
                <a:gd name="T67" fmla="*/ 1506 h 2136"/>
                <a:gd name="T68" fmla="*/ 408 w 1574"/>
                <a:gd name="T69" fmla="*/ 1622 h 2136"/>
                <a:gd name="T70" fmla="*/ 514 w 1574"/>
                <a:gd name="T71" fmla="*/ 1728 h 2136"/>
                <a:gd name="T72" fmla="*/ 630 w 1574"/>
                <a:gd name="T73" fmla="*/ 1824 h 2136"/>
                <a:gd name="T74" fmla="*/ 756 w 1574"/>
                <a:gd name="T75" fmla="*/ 1910 h 2136"/>
                <a:gd name="T76" fmla="*/ 890 w 1574"/>
                <a:gd name="T77" fmla="*/ 1982 h 2136"/>
                <a:gd name="T78" fmla="*/ 1030 w 1574"/>
                <a:gd name="T79" fmla="*/ 2042 h 2136"/>
                <a:gd name="T80" fmla="*/ 1178 w 1574"/>
                <a:gd name="T81" fmla="*/ 2088 h 2136"/>
                <a:gd name="T82" fmla="*/ 1332 w 1574"/>
                <a:gd name="T83" fmla="*/ 2118 h 2136"/>
                <a:gd name="T84" fmla="*/ 1490 w 1574"/>
                <a:gd name="T85" fmla="*/ 2134 h 2136"/>
                <a:gd name="T86" fmla="*/ 1570 w 1574"/>
                <a:gd name="T87" fmla="*/ 2136 h 2136"/>
                <a:gd name="T88" fmla="*/ 1354 w 1574"/>
                <a:gd name="T89" fmla="*/ 1734 h 21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74"/>
                <a:gd name="T136" fmla="*/ 0 h 2136"/>
                <a:gd name="T137" fmla="*/ 1574 w 1574"/>
                <a:gd name="T138" fmla="*/ 2136 h 21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74" h="2136">
                  <a:moveTo>
                    <a:pt x="1472" y="1298"/>
                  </a:moveTo>
                  <a:lnTo>
                    <a:pt x="1472" y="1298"/>
                  </a:lnTo>
                  <a:lnTo>
                    <a:pt x="1438" y="1294"/>
                  </a:lnTo>
                  <a:lnTo>
                    <a:pt x="1406" y="1286"/>
                  </a:lnTo>
                  <a:lnTo>
                    <a:pt x="1372" y="1278"/>
                  </a:lnTo>
                  <a:lnTo>
                    <a:pt x="1342" y="1268"/>
                  </a:lnTo>
                  <a:lnTo>
                    <a:pt x="1310" y="1258"/>
                  </a:lnTo>
                  <a:lnTo>
                    <a:pt x="1280" y="1246"/>
                  </a:lnTo>
                  <a:lnTo>
                    <a:pt x="1250" y="1232"/>
                  </a:lnTo>
                  <a:lnTo>
                    <a:pt x="1220" y="1216"/>
                  </a:lnTo>
                  <a:lnTo>
                    <a:pt x="1192" y="1200"/>
                  </a:lnTo>
                  <a:lnTo>
                    <a:pt x="1164" y="1184"/>
                  </a:lnTo>
                  <a:lnTo>
                    <a:pt x="1138" y="1164"/>
                  </a:lnTo>
                  <a:lnTo>
                    <a:pt x="1112" y="1146"/>
                  </a:lnTo>
                  <a:lnTo>
                    <a:pt x="1086" y="1124"/>
                  </a:lnTo>
                  <a:lnTo>
                    <a:pt x="1062" y="1102"/>
                  </a:lnTo>
                  <a:lnTo>
                    <a:pt x="1040" y="1080"/>
                  </a:lnTo>
                  <a:lnTo>
                    <a:pt x="1018" y="1056"/>
                  </a:lnTo>
                  <a:lnTo>
                    <a:pt x="996" y="1032"/>
                  </a:lnTo>
                  <a:lnTo>
                    <a:pt x="976" y="1006"/>
                  </a:lnTo>
                  <a:lnTo>
                    <a:pt x="958" y="978"/>
                  </a:lnTo>
                  <a:lnTo>
                    <a:pt x="940" y="952"/>
                  </a:lnTo>
                  <a:lnTo>
                    <a:pt x="924" y="922"/>
                  </a:lnTo>
                  <a:lnTo>
                    <a:pt x="910" y="894"/>
                  </a:lnTo>
                  <a:lnTo>
                    <a:pt x="896" y="864"/>
                  </a:lnTo>
                  <a:lnTo>
                    <a:pt x="882" y="834"/>
                  </a:lnTo>
                  <a:lnTo>
                    <a:pt x="872" y="802"/>
                  </a:lnTo>
                  <a:lnTo>
                    <a:pt x="862" y="770"/>
                  </a:lnTo>
                  <a:lnTo>
                    <a:pt x="854" y="738"/>
                  </a:lnTo>
                  <a:lnTo>
                    <a:pt x="846" y="706"/>
                  </a:lnTo>
                  <a:lnTo>
                    <a:pt x="840" y="672"/>
                  </a:lnTo>
                  <a:lnTo>
                    <a:pt x="836" y="638"/>
                  </a:lnTo>
                  <a:lnTo>
                    <a:pt x="834" y="604"/>
                  </a:lnTo>
                  <a:lnTo>
                    <a:pt x="834" y="568"/>
                  </a:lnTo>
                  <a:lnTo>
                    <a:pt x="834" y="536"/>
                  </a:lnTo>
                  <a:lnTo>
                    <a:pt x="836" y="502"/>
                  </a:lnTo>
                  <a:lnTo>
                    <a:pt x="840" y="470"/>
                  </a:lnTo>
                  <a:lnTo>
                    <a:pt x="846" y="438"/>
                  </a:lnTo>
                  <a:lnTo>
                    <a:pt x="852" y="406"/>
                  </a:lnTo>
                  <a:lnTo>
                    <a:pt x="860" y="376"/>
                  </a:lnTo>
                  <a:lnTo>
                    <a:pt x="868" y="344"/>
                  </a:lnTo>
                  <a:lnTo>
                    <a:pt x="878" y="316"/>
                  </a:lnTo>
                  <a:lnTo>
                    <a:pt x="528" y="0"/>
                  </a:lnTo>
                  <a:lnTo>
                    <a:pt x="100" y="10"/>
                  </a:lnTo>
                  <a:lnTo>
                    <a:pt x="76" y="76"/>
                  </a:lnTo>
                  <a:lnTo>
                    <a:pt x="56" y="142"/>
                  </a:lnTo>
                  <a:lnTo>
                    <a:pt x="40" y="210"/>
                  </a:lnTo>
                  <a:lnTo>
                    <a:pt x="24" y="280"/>
                  </a:lnTo>
                  <a:lnTo>
                    <a:pt x="14" y="350"/>
                  </a:lnTo>
                  <a:lnTo>
                    <a:pt x="6" y="420"/>
                  </a:lnTo>
                  <a:lnTo>
                    <a:pt x="0" y="492"/>
                  </a:lnTo>
                  <a:lnTo>
                    <a:pt x="0" y="566"/>
                  </a:lnTo>
                  <a:lnTo>
                    <a:pt x="2" y="646"/>
                  </a:lnTo>
                  <a:lnTo>
                    <a:pt x="8" y="726"/>
                  </a:lnTo>
                  <a:lnTo>
                    <a:pt x="18" y="804"/>
                  </a:lnTo>
                  <a:lnTo>
                    <a:pt x="30" y="882"/>
                  </a:lnTo>
                  <a:lnTo>
                    <a:pt x="48" y="958"/>
                  </a:lnTo>
                  <a:lnTo>
                    <a:pt x="70" y="1032"/>
                  </a:lnTo>
                  <a:lnTo>
                    <a:pt x="94" y="1106"/>
                  </a:lnTo>
                  <a:lnTo>
                    <a:pt x="122" y="1178"/>
                  </a:lnTo>
                  <a:lnTo>
                    <a:pt x="154" y="1246"/>
                  </a:lnTo>
                  <a:lnTo>
                    <a:pt x="188" y="1314"/>
                  </a:lnTo>
                  <a:lnTo>
                    <a:pt x="226" y="1380"/>
                  </a:lnTo>
                  <a:lnTo>
                    <a:pt x="268" y="1444"/>
                  </a:lnTo>
                  <a:lnTo>
                    <a:pt x="312" y="1506"/>
                  </a:lnTo>
                  <a:lnTo>
                    <a:pt x="358" y="1566"/>
                  </a:lnTo>
                  <a:lnTo>
                    <a:pt x="408" y="1622"/>
                  </a:lnTo>
                  <a:lnTo>
                    <a:pt x="460" y="1676"/>
                  </a:lnTo>
                  <a:lnTo>
                    <a:pt x="514" y="1728"/>
                  </a:lnTo>
                  <a:lnTo>
                    <a:pt x="570" y="1778"/>
                  </a:lnTo>
                  <a:lnTo>
                    <a:pt x="630" y="1824"/>
                  </a:lnTo>
                  <a:lnTo>
                    <a:pt x="692" y="1868"/>
                  </a:lnTo>
                  <a:lnTo>
                    <a:pt x="756" y="1910"/>
                  </a:lnTo>
                  <a:lnTo>
                    <a:pt x="822" y="1948"/>
                  </a:lnTo>
                  <a:lnTo>
                    <a:pt x="890" y="1982"/>
                  </a:lnTo>
                  <a:lnTo>
                    <a:pt x="958" y="2014"/>
                  </a:lnTo>
                  <a:lnTo>
                    <a:pt x="1030" y="2042"/>
                  </a:lnTo>
                  <a:lnTo>
                    <a:pt x="1104" y="2066"/>
                  </a:lnTo>
                  <a:lnTo>
                    <a:pt x="1178" y="2088"/>
                  </a:lnTo>
                  <a:lnTo>
                    <a:pt x="1254" y="2104"/>
                  </a:lnTo>
                  <a:lnTo>
                    <a:pt x="1332" y="2118"/>
                  </a:lnTo>
                  <a:lnTo>
                    <a:pt x="1410" y="2128"/>
                  </a:lnTo>
                  <a:lnTo>
                    <a:pt x="1490" y="2134"/>
                  </a:lnTo>
                  <a:lnTo>
                    <a:pt x="1570" y="2136"/>
                  </a:lnTo>
                  <a:lnTo>
                    <a:pt x="1574" y="2136"/>
                  </a:lnTo>
                  <a:lnTo>
                    <a:pt x="1354" y="1734"/>
                  </a:lnTo>
                  <a:lnTo>
                    <a:pt x="1472" y="1298"/>
                  </a:lnTo>
                  <a:close/>
                </a:path>
              </a:pathLst>
            </a:custGeom>
            <a:solidFill>
              <a:srgbClr val="A6A6A6"/>
            </a:solidFill>
            <a:ln w="9525">
              <a:solidFill>
                <a:srgbClr val="FFFFFF"/>
              </a:solidFill>
              <a:round/>
              <a:headEnd/>
              <a:tailEnd/>
            </a:ln>
          </p:spPr>
          <p:txBody>
            <a:bodyPr>
              <a:noAutofit/>
            </a:bodyPr>
            <a:lstStyle/>
            <a:p>
              <a:endParaRPr lang="en-US" dirty="0"/>
            </a:p>
          </p:txBody>
        </p:sp>
        <p:sp>
          <p:nvSpPr>
            <p:cNvPr id="6" name="Freeform 22">
              <a:extLst>
                <a:ext uri="{FF2B5EF4-FFF2-40B4-BE49-F238E27FC236}">
                  <a16:creationId xmlns:a16="http://schemas.microsoft.com/office/drawing/2014/main" id="{8254754A-7315-4D20-9F68-9BAB06BA05E7}"/>
                </a:ext>
              </a:extLst>
            </p:cNvPr>
            <p:cNvSpPr>
              <a:spLocks/>
            </p:cNvSpPr>
            <p:nvPr/>
          </p:nvSpPr>
          <p:spPr bwMode="auto">
            <a:xfrm>
              <a:off x="4288877" y="2157560"/>
              <a:ext cx="2682630" cy="3748852"/>
            </a:xfrm>
            <a:custGeom>
              <a:avLst/>
              <a:gdLst>
                <a:gd name="T0" fmla="*/ 214 w 1692"/>
                <a:gd name="T1" fmla="*/ 2366 h 2366"/>
                <a:gd name="T2" fmla="*/ 366 w 1692"/>
                <a:gd name="T3" fmla="*/ 2350 h 2366"/>
                <a:gd name="T4" fmla="*/ 514 w 1692"/>
                <a:gd name="T5" fmla="*/ 2320 h 2366"/>
                <a:gd name="T6" fmla="*/ 656 w 1692"/>
                <a:gd name="T7" fmla="*/ 2276 h 2366"/>
                <a:gd name="T8" fmla="*/ 792 w 1692"/>
                <a:gd name="T9" fmla="*/ 2218 h 2366"/>
                <a:gd name="T10" fmla="*/ 922 w 1692"/>
                <a:gd name="T11" fmla="*/ 2150 h 2366"/>
                <a:gd name="T12" fmla="*/ 1044 w 1692"/>
                <a:gd name="T13" fmla="*/ 2070 h 2366"/>
                <a:gd name="T14" fmla="*/ 1158 w 1692"/>
                <a:gd name="T15" fmla="*/ 1978 h 2366"/>
                <a:gd name="T16" fmla="*/ 1262 w 1692"/>
                <a:gd name="T17" fmla="*/ 1878 h 2366"/>
                <a:gd name="T18" fmla="*/ 1356 w 1692"/>
                <a:gd name="T19" fmla="*/ 1768 h 2366"/>
                <a:gd name="T20" fmla="*/ 1442 w 1692"/>
                <a:gd name="T21" fmla="*/ 1648 h 2366"/>
                <a:gd name="T22" fmla="*/ 1514 w 1692"/>
                <a:gd name="T23" fmla="*/ 1522 h 2366"/>
                <a:gd name="T24" fmla="*/ 1576 w 1692"/>
                <a:gd name="T25" fmla="*/ 1388 h 2366"/>
                <a:gd name="T26" fmla="*/ 1626 w 1692"/>
                <a:gd name="T27" fmla="*/ 1248 h 2366"/>
                <a:gd name="T28" fmla="*/ 1662 w 1692"/>
                <a:gd name="T29" fmla="*/ 1104 h 2366"/>
                <a:gd name="T30" fmla="*/ 1684 w 1692"/>
                <a:gd name="T31" fmla="*/ 952 h 2366"/>
                <a:gd name="T32" fmla="*/ 1692 w 1692"/>
                <a:gd name="T33" fmla="*/ 798 h 2366"/>
                <a:gd name="T34" fmla="*/ 1690 w 1692"/>
                <a:gd name="T35" fmla="*/ 744 h 2366"/>
                <a:gd name="T36" fmla="*/ 1684 w 1692"/>
                <a:gd name="T37" fmla="*/ 636 h 2366"/>
                <a:gd name="T38" fmla="*/ 1670 w 1692"/>
                <a:gd name="T39" fmla="*/ 530 h 2366"/>
                <a:gd name="T40" fmla="*/ 1648 w 1692"/>
                <a:gd name="T41" fmla="*/ 428 h 2366"/>
                <a:gd name="T42" fmla="*/ 1620 w 1692"/>
                <a:gd name="T43" fmla="*/ 328 h 2366"/>
                <a:gd name="T44" fmla="*/ 1586 w 1692"/>
                <a:gd name="T45" fmla="*/ 230 h 2366"/>
                <a:gd name="T46" fmla="*/ 1546 w 1692"/>
                <a:gd name="T47" fmla="*/ 136 h 2366"/>
                <a:gd name="T48" fmla="*/ 1500 w 1692"/>
                <a:gd name="T49" fmla="*/ 44 h 2366"/>
                <a:gd name="T50" fmla="*/ 1212 w 1692"/>
                <a:gd name="T51" fmla="*/ 330 h 2366"/>
                <a:gd name="T52" fmla="*/ 736 w 1692"/>
                <a:gd name="T53" fmla="*/ 398 h 2366"/>
                <a:gd name="T54" fmla="*/ 786 w 1692"/>
                <a:gd name="T55" fmla="*/ 488 h 2366"/>
                <a:gd name="T56" fmla="*/ 824 w 1692"/>
                <a:gd name="T57" fmla="*/ 586 h 2366"/>
                <a:gd name="T58" fmla="*/ 848 w 1692"/>
                <a:gd name="T59" fmla="*/ 692 h 2366"/>
                <a:gd name="T60" fmla="*/ 856 w 1692"/>
                <a:gd name="T61" fmla="*/ 800 h 2366"/>
                <a:gd name="T62" fmla="*/ 854 w 1692"/>
                <a:gd name="T63" fmla="*/ 838 h 2366"/>
                <a:gd name="T64" fmla="*/ 848 w 1692"/>
                <a:gd name="T65" fmla="*/ 914 h 2366"/>
                <a:gd name="T66" fmla="*/ 832 w 1692"/>
                <a:gd name="T67" fmla="*/ 984 h 2366"/>
                <a:gd name="T68" fmla="*/ 812 w 1692"/>
                <a:gd name="T69" fmla="*/ 1054 h 2366"/>
                <a:gd name="T70" fmla="*/ 784 w 1692"/>
                <a:gd name="T71" fmla="*/ 1120 h 2366"/>
                <a:gd name="T72" fmla="*/ 750 w 1692"/>
                <a:gd name="T73" fmla="*/ 1182 h 2366"/>
                <a:gd name="T74" fmla="*/ 710 w 1692"/>
                <a:gd name="T75" fmla="*/ 1242 h 2366"/>
                <a:gd name="T76" fmla="*/ 664 w 1692"/>
                <a:gd name="T77" fmla="*/ 1296 h 2366"/>
                <a:gd name="T78" fmla="*/ 614 w 1692"/>
                <a:gd name="T79" fmla="*/ 1346 h 2366"/>
                <a:gd name="T80" fmla="*/ 560 w 1692"/>
                <a:gd name="T81" fmla="*/ 1390 h 2366"/>
                <a:gd name="T82" fmla="*/ 502 w 1692"/>
                <a:gd name="T83" fmla="*/ 1430 h 2366"/>
                <a:gd name="T84" fmla="*/ 438 w 1692"/>
                <a:gd name="T85" fmla="*/ 1464 h 2366"/>
                <a:gd name="T86" fmla="*/ 372 w 1692"/>
                <a:gd name="T87" fmla="*/ 1492 h 2366"/>
                <a:gd name="T88" fmla="*/ 304 w 1692"/>
                <a:gd name="T89" fmla="*/ 1514 h 2366"/>
                <a:gd name="T90" fmla="*/ 232 w 1692"/>
                <a:gd name="T91" fmla="*/ 1528 h 2366"/>
                <a:gd name="T92" fmla="*/ 158 w 1692"/>
                <a:gd name="T93" fmla="*/ 1536 h 2366"/>
                <a:gd name="T94" fmla="*/ 0 w 1692"/>
                <a:gd name="T95" fmla="*/ 1978 h 23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92"/>
                <a:gd name="T145" fmla="*/ 0 h 2366"/>
                <a:gd name="T146" fmla="*/ 1692 w 1692"/>
                <a:gd name="T147" fmla="*/ 2366 h 23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92" h="2366">
                  <a:moveTo>
                    <a:pt x="214" y="2366"/>
                  </a:moveTo>
                  <a:lnTo>
                    <a:pt x="214" y="2366"/>
                  </a:lnTo>
                  <a:lnTo>
                    <a:pt x="290" y="2360"/>
                  </a:lnTo>
                  <a:lnTo>
                    <a:pt x="366" y="2350"/>
                  </a:lnTo>
                  <a:lnTo>
                    <a:pt x="440" y="2336"/>
                  </a:lnTo>
                  <a:lnTo>
                    <a:pt x="514" y="2320"/>
                  </a:lnTo>
                  <a:lnTo>
                    <a:pt x="586" y="2298"/>
                  </a:lnTo>
                  <a:lnTo>
                    <a:pt x="656" y="2276"/>
                  </a:lnTo>
                  <a:lnTo>
                    <a:pt x="726" y="2248"/>
                  </a:lnTo>
                  <a:lnTo>
                    <a:pt x="792" y="2218"/>
                  </a:lnTo>
                  <a:lnTo>
                    <a:pt x="858" y="2186"/>
                  </a:lnTo>
                  <a:lnTo>
                    <a:pt x="922" y="2150"/>
                  </a:lnTo>
                  <a:lnTo>
                    <a:pt x="984" y="2110"/>
                  </a:lnTo>
                  <a:lnTo>
                    <a:pt x="1044" y="2070"/>
                  </a:lnTo>
                  <a:lnTo>
                    <a:pt x="1102" y="2024"/>
                  </a:lnTo>
                  <a:lnTo>
                    <a:pt x="1158" y="1978"/>
                  </a:lnTo>
                  <a:lnTo>
                    <a:pt x="1210" y="1928"/>
                  </a:lnTo>
                  <a:lnTo>
                    <a:pt x="1262" y="1878"/>
                  </a:lnTo>
                  <a:lnTo>
                    <a:pt x="1310" y="1824"/>
                  </a:lnTo>
                  <a:lnTo>
                    <a:pt x="1356" y="1768"/>
                  </a:lnTo>
                  <a:lnTo>
                    <a:pt x="1400" y="1710"/>
                  </a:lnTo>
                  <a:lnTo>
                    <a:pt x="1442" y="1648"/>
                  </a:lnTo>
                  <a:lnTo>
                    <a:pt x="1480" y="1586"/>
                  </a:lnTo>
                  <a:lnTo>
                    <a:pt x="1514" y="1522"/>
                  </a:lnTo>
                  <a:lnTo>
                    <a:pt x="1548" y="1456"/>
                  </a:lnTo>
                  <a:lnTo>
                    <a:pt x="1576" y="1388"/>
                  </a:lnTo>
                  <a:lnTo>
                    <a:pt x="1602" y="1320"/>
                  </a:lnTo>
                  <a:lnTo>
                    <a:pt x="1626" y="1248"/>
                  </a:lnTo>
                  <a:lnTo>
                    <a:pt x="1646" y="1176"/>
                  </a:lnTo>
                  <a:lnTo>
                    <a:pt x="1662" y="1104"/>
                  </a:lnTo>
                  <a:lnTo>
                    <a:pt x="1674" y="1028"/>
                  </a:lnTo>
                  <a:lnTo>
                    <a:pt x="1684" y="952"/>
                  </a:lnTo>
                  <a:lnTo>
                    <a:pt x="1690" y="876"/>
                  </a:lnTo>
                  <a:lnTo>
                    <a:pt x="1692" y="798"/>
                  </a:lnTo>
                  <a:lnTo>
                    <a:pt x="1690" y="744"/>
                  </a:lnTo>
                  <a:lnTo>
                    <a:pt x="1688" y="690"/>
                  </a:lnTo>
                  <a:lnTo>
                    <a:pt x="1684" y="636"/>
                  </a:lnTo>
                  <a:lnTo>
                    <a:pt x="1678" y="582"/>
                  </a:lnTo>
                  <a:lnTo>
                    <a:pt x="1670" y="530"/>
                  </a:lnTo>
                  <a:lnTo>
                    <a:pt x="1660" y="478"/>
                  </a:lnTo>
                  <a:lnTo>
                    <a:pt x="1648" y="428"/>
                  </a:lnTo>
                  <a:lnTo>
                    <a:pt x="1634" y="378"/>
                  </a:lnTo>
                  <a:lnTo>
                    <a:pt x="1620" y="328"/>
                  </a:lnTo>
                  <a:lnTo>
                    <a:pt x="1604" y="278"/>
                  </a:lnTo>
                  <a:lnTo>
                    <a:pt x="1586" y="230"/>
                  </a:lnTo>
                  <a:lnTo>
                    <a:pt x="1566" y="182"/>
                  </a:lnTo>
                  <a:lnTo>
                    <a:pt x="1546" y="136"/>
                  </a:lnTo>
                  <a:lnTo>
                    <a:pt x="1524" y="90"/>
                  </a:lnTo>
                  <a:lnTo>
                    <a:pt x="1500" y="44"/>
                  </a:lnTo>
                  <a:lnTo>
                    <a:pt x="1474" y="0"/>
                  </a:lnTo>
                  <a:lnTo>
                    <a:pt x="1212" y="330"/>
                  </a:lnTo>
                  <a:lnTo>
                    <a:pt x="736" y="398"/>
                  </a:lnTo>
                  <a:lnTo>
                    <a:pt x="762" y="442"/>
                  </a:lnTo>
                  <a:lnTo>
                    <a:pt x="786" y="488"/>
                  </a:lnTo>
                  <a:lnTo>
                    <a:pt x="806" y="536"/>
                  </a:lnTo>
                  <a:lnTo>
                    <a:pt x="824" y="586"/>
                  </a:lnTo>
                  <a:lnTo>
                    <a:pt x="838" y="638"/>
                  </a:lnTo>
                  <a:lnTo>
                    <a:pt x="848" y="692"/>
                  </a:lnTo>
                  <a:lnTo>
                    <a:pt x="854" y="746"/>
                  </a:lnTo>
                  <a:lnTo>
                    <a:pt x="856" y="800"/>
                  </a:lnTo>
                  <a:lnTo>
                    <a:pt x="854" y="838"/>
                  </a:lnTo>
                  <a:lnTo>
                    <a:pt x="852" y="876"/>
                  </a:lnTo>
                  <a:lnTo>
                    <a:pt x="848" y="914"/>
                  </a:lnTo>
                  <a:lnTo>
                    <a:pt x="840" y="950"/>
                  </a:lnTo>
                  <a:lnTo>
                    <a:pt x="832" y="984"/>
                  </a:lnTo>
                  <a:lnTo>
                    <a:pt x="822" y="1020"/>
                  </a:lnTo>
                  <a:lnTo>
                    <a:pt x="812" y="1054"/>
                  </a:lnTo>
                  <a:lnTo>
                    <a:pt x="798" y="1088"/>
                  </a:lnTo>
                  <a:lnTo>
                    <a:pt x="784" y="1120"/>
                  </a:lnTo>
                  <a:lnTo>
                    <a:pt x="766" y="1152"/>
                  </a:lnTo>
                  <a:lnTo>
                    <a:pt x="750" y="1182"/>
                  </a:lnTo>
                  <a:lnTo>
                    <a:pt x="730" y="1212"/>
                  </a:lnTo>
                  <a:lnTo>
                    <a:pt x="710" y="1242"/>
                  </a:lnTo>
                  <a:lnTo>
                    <a:pt x="688" y="1270"/>
                  </a:lnTo>
                  <a:lnTo>
                    <a:pt x="664" y="1296"/>
                  </a:lnTo>
                  <a:lnTo>
                    <a:pt x="640" y="1322"/>
                  </a:lnTo>
                  <a:lnTo>
                    <a:pt x="614" y="1346"/>
                  </a:lnTo>
                  <a:lnTo>
                    <a:pt x="588" y="1368"/>
                  </a:lnTo>
                  <a:lnTo>
                    <a:pt x="560" y="1390"/>
                  </a:lnTo>
                  <a:lnTo>
                    <a:pt x="532" y="1412"/>
                  </a:lnTo>
                  <a:lnTo>
                    <a:pt x="502" y="1430"/>
                  </a:lnTo>
                  <a:lnTo>
                    <a:pt x="470" y="1448"/>
                  </a:lnTo>
                  <a:lnTo>
                    <a:pt x="438" y="1464"/>
                  </a:lnTo>
                  <a:lnTo>
                    <a:pt x="406" y="1480"/>
                  </a:lnTo>
                  <a:lnTo>
                    <a:pt x="372" y="1492"/>
                  </a:lnTo>
                  <a:lnTo>
                    <a:pt x="338" y="1504"/>
                  </a:lnTo>
                  <a:lnTo>
                    <a:pt x="304" y="1514"/>
                  </a:lnTo>
                  <a:lnTo>
                    <a:pt x="268" y="1522"/>
                  </a:lnTo>
                  <a:lnTo>
                    <a:pt x="232" y="1528"/>
                  </a:lnTo>
                  <a:lnTo>
                    <a:pt x="194" y="1534"/>
                  </a:lnTo>
                  <a:lnTo>
                    <a:pt x="158" y="1536"/>
                  </a:lnTo>
                  <a:lnTo>
                    <a:pt x="120" y="1536"/>
                  </a:lnTo>
                  <a:lnTo>
                    <a:pt x="0" y="1978"/>
                  </a:lnTo>
                  <a:lnTo>
                    <a:pt x="214" y="2366"/>
                  </a:lnTo>
                  <a:close/>
                </a:path>
              </a:pathLst>
            </a:custGeom>
            <a:solidFill>
              <a:schemeClr val="bg1">
                <a:lumMod val="65000"/>
              </a:schemeClr>
            </a:solidFill>
            <a:ln w="9525">
              <a:solidFill>
                <a:srgbClr val="FFFFFF"/>
              </a:solidFill>
              <a:round/>
              <a:headEnd/>
              <a:tailEnd/>
            </a:ln>
          </p:spPr>
          <p:txBody>
            <a:bodyPr>
              <a:noAutofit/>
            </a:bodyPr>
            <a:lstStyle/>
            <a:p>
              <a:endParaRPr lang="en-US" dirty="0"/>
            </a:p>
          </p:txBody>
        </p:sp>
      </p:grpSp>
      <p:sp>
        <p:nvSpPr>
          <p:cNvPr id="11" name="Rectangle 3">
            <a:extLst>
              <a:ext uri="{FF2B5EF4-FFF2-40B4-BE49-F238E27FC236}">
                <a16:creationId xmlns:a16="http://schemas.microsoft.com/office/drawing/2014/main" id="{F71DECDC-0974-41E4-80C7-6EB29A6BE176}"/>
              </a:ext>
            </a:extLst>
          </p:cNvPr>
          <p:cNvSpPr txBox="1">
            <a:spLocks noChangeArrowheads="1"/>
          </p:cNvSpPr>
          <p:nvPr>
            <p:custDataLst>
              <p:tags r:id="rId1"/>
            </p:custDataLst>
          </p:nvPr>
        </p:nvSpPr>
        <p:spPr>
          <a:xfrm>
            <a:off x="152400" y="88612"/>
            <a:ext cx="8061479" cy="2923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R" sz="2600" dirty="0"/>
              <a:t>La asimetría de la información ha causado que estudiantes no estén en las instituciones adecuadas … (1/2)</a:t>
            </a:r>
            <a:endParaRPr lang="en-US" sz="2600" dirty="0"/>
          </a:p>
        </p:txBody>
      </p:sp>
      <p:grpSp>
        <p:nvGrpSpPr>
          <p:cNvPr id="9" name="Group 8">
            <a:extLst>
              <a:ext uri="{FF2B5EF4-FFF2-40B4-BE49-F238E27FC236}">
                <a16:creationId xmlns:a16="http://schemas.microsoft.com/office/drawing/2014/main" id="{81BE0283-F6B7-4DC7-A28B-31ACF53538A0}"/>
              </a:ext>
            </a:extLst>
          </p:cNvPr>
          <p:cNvGrpSpPr/>
          <p:nvPr/>
        </p:nvGrpSpPr>
        <p:grpSpPr>
          <a:xfrm>
            <a:off x="2330932" y="1752600"/>
            <a:ext cx="4280694" cy="4114800"/>
            <a:chOff x="2120106" y="1066800"/>
            <a:chExt cx="4616450" cy="4621213"/>
          </a:xfrm>
        </p:grpSpPr>
        <p:sp>
          <p:nvSpPr>
            <p:cNvPr id="10" name="Rectangle 5">
              <a:extLst>
                <a:ext uri="{FF2B5EF4-FFF2-40B4-BE49-F238E27FC236}">
                  <a16:creationId xmlns:a16="http://schemas.microsoft.com/office/drawing/2014/main" id="{645CD8D8-91BF-405C-913E-C284EB7AEAC8}"/>
                </a:ext>
              </a:extLst>
            </p:cNvPr>
            <p:cNvSpPr>
              <a:spLocks/>
            </p:cNvSpPr>
            <p:nvPr/>
          </p:nvSpPr>
          <p:spPr bwMode="auto">
            <a:xfrm rot="2735151" flipH="1">
              <a:off x="3943349" y="1069182"/>
              <a:ext cx="969963" cy="965200"/>
            </a:xfrm>
            <a:custGeom>
              <a:avLst/>
              <a:gdLst>
                <a:gd name="T0" fmla="*/ 1654058 w 742775"/>
                <a:gd name="T1" fmla="*/ 223001 h 739210"/>
                <a:gd name="T2" fmla="*/ 1435498 w 742775"/>
                <a:gd name="T3" fmla="*/ 0 h 739210"/>
                <a:gd name="T4" fmla="*/ 273970 w 742775"/>
                <a:gd name="T5" fmla="*/ 1137634 h 739210"/>
                <a:gd name="T6" fmla="*/ 273970 w 742775"/>
                <a:gd name="T7" fmla="*/ 398149 h 739210"/>
                <a:gd name="T8" fmla="*/ 2463 w 742775"/>
                <a:gd name="T9" fmla="*/ 398149 h 739210"/>
                <a:gd name="T10" fmla="*/ 2463 w 742775"/>
                <a:gd name="T11" fmla="*/ 1618144 h 739210"/>
                <a:gd name="T12" fmla="*/ 0 w 742775"/>
                <a:gd name="T13" fmla="*/ 1620523 h 739210"/>
                <a:gd name="T14" fmla="*/ 2463 w 742775"/>
                <a:gd name="T15" fmla="*/ 1620573 h 739210"/>
                <a:gd name="T16" fmla="*/ 2463 w 742775"/>
                <a:gd name="T17" fmla="*/ 1623034 h 739210"/>
                <a:gd name="T18" fmla="*/ 4893 w 742775"/>
                <a:gd name="T19" fmla="*/ 1620622 h 739210"/>
                <a:gd name="T20" fmla="*/ 1225041 w 742775"/>
                <a:gd name="T21" fmla="*/ 1645569 h 739210"/>
                <a:gd name="T22" fmla="*/ 1230594 w 742775"/>
                <a:gd name="T23" fmla="*/ 1374211 h 739210"/>
                <a:gd name="T24" fmla="*/ 494045 w 742775"/>
                <a:gd name="T25" fmla="*/ 1359149 h 739210"/>
                <a:gd name="T26" fmla="*/ 1654058 w 742775"/>
                <a:gd name="T27" fmla="*/ 223001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2" name="Rectangle 5">
              <a:extLst>
                <a:ext uri="{FF2B5EF4-FFF2-40B4-BE49-F238E27FC236}">
                  <a16:creationId xmlns:a16="http://schemas.microsoft.com/office/drawing/2014/main" id="{42A2E9FC-88BF-44D4-ABD4-531B25BA2AF8}"/>
                </a:ext>
              </a:extLst>
            </p:cNvPr>
            <p:cNvSpPr>
              <a:spLocks/>
            </p:cNvSpPr>
            <p:nvPr/>
          </p:nvSpPr>
          <p:spPr bwMode="auto">
            <a:xfrm rot="18864849" flipH="1" flipV="1">
              <a:off x="3942556" y="4719638"/>
              <a:ext cx="971550" cy="965200"/>
            </a:xfrm>
            <a:custGeom>
              <a:avLst/>
              <a:gdLst>
                <a:gd name="T0" fmla="*/ 1662191 w 742775"/>
                <a:gd name="T1" fmla="*/ 223001 h 739210"/>
                <a:gd name="T2" fmla="*/ 1442557 w 742775"/>
                <a:gd name="T3" fmla="*/ 0 h 739210"/>
                <a:gd name="T4" fmla="*/ 275317 w 742775"/>
                <a:gd name="T5" fmla="*/ 1137634 h 739210"/>
                <a:gd name="T6" fmla="*/ 275317 w 742775"/>
                <a:gd name="T7" fmla="*/ 398149 h 739210"/>
                <a:gd name="T8" fmla="*/ 2476 w 742775"/>
                <a:gd name="T9" fmla="*/ 398149 h 739210"/>
                <a:gd name="T10" fmla="*/ 2476 w 742775"/>
                <a:gd name="T11" fmla="*/ 1618144 h 739210"/>
                <a:gd name="T12" fmla="*/ 0 w 742775"/>
                <a:gd name="T13" fmla="*/ 1620523 h 739210"/>
                <a:gd name="T14" fmla="*/ 2476 w 742775"/>
                <a:gd name="T15" fmla="*/ 1620573 h 739210"/>
                <a:gd name="T16" fmla="*/ 2476 w 742775"/>
                <a:gd name="T17" fmla="*/ 1623034 h 739210"/>
                <a:gd name="T18" fmla="*/ 4917 w 742775"/>
                <a:gd name="T19" fmla="*/ 1620622 h 739210"/>
                <a:gd name="T20" fmla="*/ 1231064 w 742775"/>
                <a:gd name="T21" fmla="*/ 1645569 h 739210"/>
                <a:gd name="T22" fmla="*/ 1236644 w 742775"/>
                <a:gd name="T23" fmla="*/ 1374211 h 739210"/>
                <a:gd name="T24" fmla="*/ 496474 w 742775"/>
                <a:gd name="T25" fmla="*/ 1359149 h 739210"/>
                <a:gd name="T26" fmla="*/ 1662191 w 742775"/>
                <a:gd name="T27" fmla="*/ 223001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3" name="Rectangle 5">
              <a:extLst>
                <a:ext uri="{FF2B5EF4-FFF2-40B4-BE49-F238E27FC236}">
                  <a16:creationId xmlns:a16="http://schemas.microsoft.com/office/drawing/2014/main" id="{97775AFB-CC9A-4974-8AB3-19E6D8B67502}"/>
                </a:ext>
              </a:extLst>
            </p:cNvPr>
            <p:cNvSpPr>
              <a:spLocks/>
            </p:cNvSpPr>
            <p:nvPr/>
          </p:nvSpPr>
          <p:spPr bwMode="auto">
            <a:xfrm rot="8135151" flipH="1">
              <a:off x="5766594" y="2870200"/>
              <a:ext cx="969962" cy="966788"/>
            </a:xfrm>
            <a:custGeom>
              <a:avLst/>
              <a:gdLst>
                <a:gd name="T0" fmla="*/ 8202263 w 742775"/>
                <a:gd name="T1" fmla="*/ 1121578 h 739210"/>
                <a:gd name="T2" fmla="*/ 7118460 w 742775"/>
                <a:gd name="T3" fmla="*/ 0 h 739210"/>
                <a:gd name="T4" fmla="*/ 1358587 w 742775"/>
                <a:gd name="T5" fmla="*/ 5721692 h 739210"/>
                <a:gd name="T6" fmla="*/ 1358587 w 742775"/>
                <a:gd name="T7" fmla="*/ 2002477 h 739210"/>
                <a:gd name="T8" fmla="*/ 12215 w 742775"/>
                <a:gd name="T9" fmla="*/ 2002477 h 739210"/>
                <a:gd name="T10" fmla="*/ 12215 w 742775"/>
                <a:gd name="T11" fmla="*/ 8138403 h 739210"/>
                <a:gd name="T12" fmla="*/ 0 w 742775"/>
                <a:gd name="T13" fmla="*/ 8150362 h 739210"/>
                <a:gd name="T14" fmla="*/ 12215 w 742775"/>
                <a:gd name="T15" fmla="*/ 8150608 h 739210"/>
                <a:gd name="T16" fmla="*/ 12215 w 742775"/>
                <a:gd name="T17" fmla="*/ 8162986 h 739210"/>
                <a:gd name="T18" fmla="*/ 24264 w 742775"/>
                <a:gd name="T19" fmla="*/ 8150859 h 739210"/>
                <a:gd name="T20" fmla="*/ 6074821 w 742775"/>
                <a:gd name="T21" fmla="*/ 8276346 h 739210"/>
                <a:gd name="T22" fmla="*/ 6102364 w 742775"/>
                <a:gd name="T23" fmla="*/ 6911546 h 739210"/>
                <a:gd name="T24" fmla="*/ 2449908 w 742775"/>
                <a:gd name="T25" fmla="*/ 6835800 h 739210"/>
                <a:gd name="T26" fmla="*/ 8202263 w 742775"/>
                <a:gd name="T27" fmla="*/ 1121578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4" name="Rectangle 5">
              <a:extLst>
                <a:ext uri="{FF2B5EF4-FFF2-40B4-BE49-F238E27FC236}">
                  <a16:creationId xmlns:a16="http://schemas.microsoft.com/office/drawing/2014/main" id="{25EF3C68-CD2E-40C7-8B38-B53CFD2AC3C2}"/>
                </a:ext>
              </a:extLst>
            </p:cNvPr>
            <p:cNvSpPr>
              <a:spLocks/>
            </p:cNvSpPr>
            <p:nvPr/>
          </p:nvSpPr>
          <p:spPr bwMode="auto">
            <a:xfrm rot="2664849" flipH="1" flipV="1">
              <a:off x="2120106" y="2886075"/>
              <a:ext cx="969963" cy="966788"/>
            </a:xfrm>
            <a:custGeom>
              <a:avLst/>
              <a:gdLst>
                <a:gd name="T0" fmla="*/ 8202334 w 742775"/>
                <a:gd name="T1" fmla="*/ 1121578 h 739210"/>
                <a:gd name="T2" fmla="*/ 7118520 w 742775"/>
                <a:gd name="T3" fmla="*/ 0 h 739210"/>
                <a:gd name="T4" fmla="*/ 1358597 w 742775"/>
                <a:gd name="T5" fmla="*/ 5721692 h 739210"/>
                <a:gd name="T6" fmla="*/ 1358597 w 742775"/>
                <a:gd name="T7" fmla="*/ 2002477 h 739210"/>
                <a:gd name="T8" fmla="*/ 12215 w 742775"/>
                <a:gd name="T9" fmla="*/ 2002477 h 739210"/>
                <a:gd name="T10" fmla="*/ 12215 w 742775"/>
                <a:gd name="T11" fmla="*/ 8138403 h 739210"/>
                <a:gd name="T12" fmla="*/ 0 w 742775"/>
                <a:gd name="T13" fmla="*/ 8150362 h 739210"/>
                <a:gd name="T14" fmla="*/ 12215 w 742775"/>
                <a:gd name="T15" fmla="*/ 8150608 h 739210"/>
                <a:gd name="T16" fmla="*/ 12215 w 742775"/>
                <a:gd name="T17" fmla="*/ 8162986 h 739210"/>
                <a:gd name="T18" fmla="*/ 24264 w 742775"/>
                <a:gd name="T19" fmla="*/ 8150859 h 739210"/>
                <a:gd name="T20" fmla="*/ 6074884 w 742775"/>
                <a:gd name="T21" fmla="*/ 8276346 h 739210"/>
                <a:gd name="T22" fmla="*/ 6102412 w 742775"/>
                <a:gd name="T23" fmla="*/ 6911546 h 739210"/>
                <a:gd name="T24" fmla="*/ 2449932 w 742775"/>
                <a:gd name="T25" fmla="*/ 6835800 h 739210"/>
                <a:gd name="T26" fmla="*/ 8202334 w 742775"/>
                <a:gd name="T27" fmla="*/ 1121578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5" name="Rectangle 5">
              <a:extLst>
                <a:ext uri="{FF2B5EF4-FFF2-40B4-BE49-F238E27FC236}">
                  <a16:creationId xmlns:a16="http://schemas.microsoft.com/office/drawing/2014/main" id="{3EF5A9E6-66D9-428F-BC0B-31E0B4C88061}"/>
                </a:ext>
              </a:extLst>
            </p:cNvPr>
            <p:cNvSpPr>
              <a:spLocks/>
            </p:cNvSpPr>
            <p:nvPr/>
          </p:nvSpPr>
          <p:spPr bwMode="auto">
            <a:xfrm rot="5509973" flipH="1">
              <a:off x="5253820" y="1631950"/>
              <a:ext cx="969962" cy="966788"/>
            </a:xfrm>
            <a:custGeom>
              <a:avLst/>
              <a:gdLst>
                <a:gd name="T0" fmla="*/ 8202263 w 742775"/>
                <a:gd name="T1" fmla="*/ 1121578 h 739210"/>
                <a:gd name="T2" fmla="*/ 7118460 w 742775"/>
                <a:gd name="T3" fmla="*/ 0 h 739210"/>
                <a:gd name="T4" fmla="*/ 1358587 w 742775"/>
                <a:gd name="T5" fmla="*/ 5721692 h 739210"/>
                <a:gd name="T6" fmla="*/ 1358587 w 742775"/>
                <a:gd name="T7" fmla="*/ 2002477 h 739210"/>
                <a:gd name="T8" fmla="*/ 12215 w 742775"/>
                <a:gd name="T9" fmla="*/ 2002477 h 739210"/>
                <a:gd name="T10" fmla="*/ 12215 w 742775"/>
                <a:gd name="T11" fmla="*/ 8138403 h 739210"/>
                <a:gd name="T12" fmla="*/ 0 w 742775"/>
                <a:gd name="T13" fmla="*/ 8150362 h 739210"/>
                <a:gd name="T14" fmla="*/ 12215 w 742775"/>
                <a:gd name="T15" fmla="*/ 8150608 h 739210"/>
                <a:gd name="T16" fmla="*/ 12215 w 742775"/>
                <a:gd name="T17" fmla="*/ 8162986 h 739210"/>
                <a:gd name="T18" fmla="*/ 24264 w 742775"/>
                <a:gd name="T19" fmla="*/ 8150859 h 739210"/>
                <a:gd name="T20" fmla="*/ 6074821 w 742775"/>
                <a:gd name="T21" fmla="*/ 8276346 h 739210"/>
                <a:gd name="T22" fmla="*/ 6102364 w 742775"/>
                <a:gd name="T23" fmla="*/ 6911546 h 739210"/>
                <a:gd name="T24" fmla="*/ 2449908 w 742775"/>
                <a:gd name="T25" fmla="*/ 6835800 h 739210"/>
                <a:gd name="T26" fmla="*/ 8202263 w 742775"/>
                <a:gd name="T27" fmla="*/ 1121578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6" name="Rectangle 5">
              <a:extLst>
                <a:ext uri="{FF2B5EF4-FFF2-40B4-BE49-F238E27FC236}">
                  <a16:creationId xmlns:a16="http://schemas.microsoft.com/office/drawing/2014/main" id="{168E1B15-6E74-472F-B203-F13140398591}"/>
                </a:ext>
              </a:extLst>
            </p:cNvPr>
            <p:cNvSpPr>
              <a:spLocks/>
            </p:cNvSpPr>
            <p:nvPr/>
          </p:nvSpPr>
          <p:spPr bwMode="auto">
            <a:xfrm rot="39671" flipH="1" flipV="1">
              <a:off x="2634364" y="4140200"/>
              <a:ext cx="969963" cy="966788"/>
            </a:xfrm>
            <a:custGeom>
              <a:avLst/>
              <a:gdLst>
                <a:gd name="T0" fmla="*/ 8202334 w 742775"/>
                <a:gd name="T1" fmla="*/ 1121578 h 739210"/>
                <a:gd name="T2" fmla="*/ 7118520 w 742775"/>
                <a:gd name="T3" fmla="*/ 0 h 739210"/>
                <a:gd name="T4" fmla="*/ 1358597 w 742775"/>
                <a:gd name="T5" fmla="*/ 5721692 h 739210"/>
                <a:gd name="T6" fmla="*/ 1358597 w 742775"/>
                <a:gd name="T7" fmla="*/ 2002477 h 739210"/>
                <a:gd name="T8" fmla="*/ 12215 w 742775"/>
                <a:gd name="T9" fmla="*/ 2002477 h 739210"/>
                <a:gd name="T10" fmla="*/ 12215 w 742775"/>
                <a:gd name="T11" fmla="*/ 8138403 h 739210"/>
                <a:gd name="T12" fmla="*/ 0 w 742775"/>
                <a:gd name="T13" fmla="*/ 8150362 h 739210"/>
                <a:gd name="T14" fmla="*/ 12215 w 742775"/>
                <a:gd name="T15" fmla="*/ 8150608 h 739210"/>
                <a:gd name="T16" fmla="*/ 12215 w 742775"/>
                <a:gd name="T17" fmla="*/ 8162986 h 739210"/>
                <a:gd name="T18" fmla="*/ 24264 w 742775"/>
                <a:gd name="T19" fmla="*/ 8150859 h 739210"/>
                <a:gd name="T20" fmla="*/ 6074884 w 742775"/>
                <a:gd name="T21" fmla="*/ 8276346 h 739210"/>
                <a:gd name="T22" fmla="*/ 6102412 w 742775"/>
                <a:gd name="T23" fmla="*/ 6911546 h 739210"/>
                <a:gd name="T24" fmla="*/ 2449932 w 742775"/>
                <a:gd name="T25" fmla="*/ 6835800 h 739210"/>
                <a:gd name="T26" fmla="*/ 8202334 w 742775"/>
                <a:gd name="T27" fmla="*/ 1121578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7" name="Rectangle 5">
              <a:extLst>
                <a:ext uri="{FF2B5EF4-FFF2-40B4-BE49-F238E27FC236}">
                  <a16:creationId xmlns:a16="http://schemas.microsoft.com/office/drawing/2014/main" id="{15E9B518-228A-4C7E-8FBD-01F7E1D3DD29}"/>
                </a:ext>
              </a:extLst>
            </p:cNvPr>
            <p:cNvSpPr>
              <a:spLocks/>
            </p:cNvSpPr>
            <p:nvPr/>
          </p:nvSpPr>
          <p:spPr bwMode="auto">
            <a:xfrm rot="21595073" flipH="1">
              <a:off x="2637631" y="1616075"/>
              <a:ext cx="971550" cy="965200"/>
            </a:xfrm>
            <a:custGeom>
              <a:avLst/>
              <a:gdLst>
                <a:gd name="T0" fmla="*/ 8323916 w 742775"/>
                <a:gd name="T1" fmla="*/ 1105102 h 739210"/>
                <a:gd name="T2" fmla="*/ 7224039 w 742775"/>
                <a:gd name="T3" fmla="*/ 0 h 739210"/>
                <a:gd name="T4" fmla="*/ 1378737 w 742775"/>
                <a:gd name="T5" fmla="*/ 5637669 h 739210"/>
                <a:gd name="T6" fmla="*/ 1378737 w 742775"/>
                <a:gd name="T7" fmla="*/ 1973070 h 739210"/>
                <a:gd name="T8" fmla="*/ 12402 w 742775"/>
                <a:gd name="T9" fmla="*/ 1973070 h 739210"/>
                <a:gd name="T10" fmla="*/ 12402 w 742775"/>
                <a:gd name="T11" fmla="*/ 8018881 h 739210"/>
                <a:gd name="T12" fmla="*/ 0 w 742775"/>
                <a:gd name="T13" fmla="*/ 8030674 h 739210"/>
                <a:gd name="T14" fmla="*/ 12402 w 742775"/>
                <a:gd name="T15" fmla="*/ 8030925 h 739210"/>
                <a:gd name="T16" fmla="*/ 12402 w 742775"/>
                <a:gd name="T17" fmla="*/ 8043110 h 739210"/>
                <a:gd name="T18" fmla="*/ 24623 w 742775"/>
                <a:gd name="T19" fmla="*/ 8031154 h 739210"/>
                <a:gd name="T20" fmla="*/ 6164920 w 742775"/>
                <a:gd name="T21" fmla="*/ 8154774 h 739210"/>
                <a:gd name="T22" fmla="*/ 6192864 w 742775"/>
                <a:gd name="T23" fmla="*/ 6810042 h 739210"/>
                <a:gd name="T24" fmla="*/ 2486243 w 742775"/>
                <a:gd name="T25" fmla="*/ 6735407 h 739210"/>
                <a:gd name="T26" fmla="*/ 8323916 w 742775"/>
                <a:gd name="T27" fmla="*/ 1105102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8" name="Rectangle 5">
              <a:extLst>
                <a:ext uri="{FF2B5EF4-FFF2-40B4-BE49-F238E27FC236}">
                  <a16:creationId xmlns:a16="http://schemas.microsoft.com/office/drawing/2014/main" id="{D5422DF1-F338-49E1-BD27-015943310742}"/>
                </a:ext>
              </a:extLst>
            </p:cNvPr>
            <p:cNvSpPr>
              <a:spLocks/>
            </p:cNvSpPr>
            <p:nvPr/>
          </p:nvSpPr>
          <p:spPr bwMode="auto">
            <a:xfrm rot="16124771" flipH="1" flipV="1">
              <a:off x="5247481" y="4154488"/>
              <a:ext cx="971550" cy="965200"/>
            </a:xfrm>
            <a:custGeom>
              <a:avLst/>
              <a:gdLst>
                <a:gd name="T0" fmla="*/ 8323916 w 742775"/>
                <a:gd name="T1" fmla="*/ 1105102 h 739210"/>
                <a:gd name="T2" fmla="*/ 7224039 w 742775"/>
                <a:gd name="T3" fmla="*/ 0 h 739210"/>
                <a:gd name="T4" fmla="*/ 1378737 w 742775"/>
                <a:gd name="T5" fmla="*/ 5637669 h 739210"/>
                <a:gd name="T6" fmla="*/ 1378737 w 742775"/>
                <a:gd name="T7" fmla="*/ 1973070 h 739210"/>
                <a:gd name="T8" fmla="*/ 12402 w 742775"/>
                <a:gd name="T9" fmla="*/ 1973070 h 739210"/>
                <a:gd name="T10" fmla="*/ 12402 w 742775"/>
                <a:gd name="T11" fmla="*/ 8018881 h 739210"/>
                <a:gd name="T12" fmla="*/ 0 w 742775"/>
                <a:gd name="T13" fmla="*/ 8030674 h 739210"/>
                <a:gd name="T14" fmla="*/ 12402 w 742775"/>
                <a:gd name="T15" fmla="*/ 8030925 h 739210"/>
                <a:gd name="T16" fmla="*/ 12402 w 742775"/>
                <a:gd name="T17" fmla="*/ 8043110 h 739210"/>
                <a:gd name="T18" fmla="*/ 24623 w 742775"/>
                <a:gd name="T19" fmla="*/ 8031154 h 739210"/>
                <a:gd name="T20" fmla="*/ 6164920 w 742775"/>
                <a:gd name="T21" fmla="*/ 8154774 h 739210"/>
                <a:gd name="T22" fmla="*/ 6192864 w 742775"/>
                <a:gd name="T23" fmla="*/ 6810042 h 739210"/>
                <a:gd name="T24" fmla="*/ 2486243 w 742775"/>
                <a:gd name="T25" fmla="*/ 6735407 h 739210"/>
                <a:gd name="T26" fmla="*/ 8323916 w 742775"/>
                <a:gd name="T27" fmla="*/ 1105102 h 739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2775"/>
                <a:gd name="T43" fmla="*/ 0 h 739210"/>
                <a:gd name="T44" fmla="*/ 742775 w 742775"/>
                <a:gd name="T45" fmla="*/ 739210 h 739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2775" h="739210">
                  <a:moveTo>
                    <a:pt x="742775" y="100175"/>
                  </a:moveTo>
                  <a:lnTo>
                    <a:pt x="644628" y="0"/>
                  </a:lnTo>
                  <a:lnTo>
                    <a:pt x="123030" y="511039"/>
                  </a:lnTo>
                  <a:lnTo>
                    <a:pt x="123030" y="178853"/>
                  </a:lnTo>
                  <a:lnTo>
                    <a:pt x="1106" y="178853"/>
                  </a:lnTo>
                  <a:lnTo>
                    <a:pt x="1106" y="726890"/>
                  </a:lnTo>
                  <a:lnTo>
                    <a:pt x="0" y="727959"/>
                  </a:lnTo>
                  <a:lnTo>
                    <a:pt x="1106" y="727981"/>
                  </a:lnTo>
                  <a:lnTo>
                    <a:pt x="1106" y="729087"/>
                  </a:lnTo>
                  <a:lnTo>
                    <a:pt x="2197" y="728003"/>
                  </a:lnTo>
                  <a:lnTo>
                    <a:pt x="550119" y="739210"/>
                  </a:lnTo>
                  <a:cubicBezTo>
                    <a:pt x="550950" y="698577"/>
                    <a:pt x="551782" y="657945"/>
                    <a:pt x="552613" y="617312"/>
                  </a:cubicBezTo>
                  <a:lnTo>
                    <a:pt x="221857" y="610547"/>
                  </a:lnTo>
                  <a:lnTo>
                    <a:pt x="742775" y="100175"/>
                  </a:lnTo>
                  <a:close/>
                </a:path>
              </a:pathLst>
            </a:custGeom>
            <a:solidFill>
              <a:schemeClr val="bg1">
                <a:lumMod val="75000"/>
              </a:schemeClr>
            </a:solidFill>
            <a:ln w="9525" cap="rnd">
              <a:solidFill>
                <a:srgbClr val="FFFFFF"/>
              </a:solidFill>
              <a:round/>
              <a:headEnd/>
              <a:tailEnd/>
            </a:ln>
          </p:spPr>
          <p:txBody>
            <a:bodyPr/>
            <a:lstStyle/>
            <a:p>
              <a:endParaRPr lang="en-US" b="1"/>
            </a:p>
          </p:txBody>
        </p:sp>
        <p:sp>
          <p:nvSpPr>
            <p:cNvPr id="19" name="Rectangle 11">
              <a:extLst>
                <a:ext uri="{FF2B5EF4-FFF2-40B4-BE49-F238E27FC236}">
                  <a16:creationId xmlns:a16="http://schemas.microsoft.com/office/drawing/2014/main" id="{DF93D036-AB51-4685-A75D-A5777C9C7BFA}"/>
                </a:ext>
              </a:extLst>
            </p:cNvPr>
            <p:cNvSpPr>
              <a:spLocks noChangeArrowheads="1"/>
            </p:cNvSpPr>
            <p:nvPr/>
          </p:nvSpPr>
          <p:spPr bwMode="auto">
            <a:xfrm>
              <a:off x="3850481" y="3240088"/>
              <a:ext cx="1155700" cy="244475"/>
            </a:xfrm>
            <a:prstGeom prst="rect">
              <a:avLst/>
            </a:prstGeom>
            <a:noFill/>
            <a:ln w="9525">
              <a:solidFill>
                <a:srgbClr val="FFFFFF"/>
              </a:solidFill>
              <a:miter lim="800000"/>
              <a:headEnd/>
              <a:tailEnd/>
            </a:ln>
          </p:spPr>
          <p:txBody>
            <a:bodyPr lIns="0" tIns="0" rIns="0" bIns="0" anchor="ctr">
              <a:spAutoFit/>
            </a:bodyPr>
            <a:lstStyle/>
            <a:p>
              <a:pPr algn="ctr" defTabSz="787400">
                <a:buClr>
                  <a:schemeClr val="tx2"/>
                </a:buClr>
              </a:pPr>
              <a:r>
                <a:rPr lang="en-US" b="1"/>
                <a:t>Text</a:t>
              </a:r>
            </a:p>
          </p:txBody>
        </p:sp>
        <p:sp>
          <p:nvSpPr>
            <p:cNvPr id="20" name="Oval 3">
              <a:extLst>
                <a:ext uri="{FF2B5EF4-FFF2-40B4-BE49-F238E27FC236}">
                  <a16:creationId xmlns:a16="http://schemas.microsoft.com/office/drawing/2014/main" id="{5B6E6DA6-A7D4-404C-91CA-83B31FF18152}"/>
                </a:ext>
              </a:extLst>
            </p:cNvPr>
            <p:cNvSpPr>
              <a:spLocks noChangeArrowheads="1"/>
            </p:cNvSpPr>
            <p:nvPr/>
          </p:nvSpPr>
          <p:spPr bwMode="auto">
            <a:xfrm>
              <a:off x="3752057" y="2684463"/>
              <a:ext cx="1352550" cy="1354137"/>
            </a:xfrm>
            <a:prstGeom prst="ellipse">
              <a:avLst/>
            </a:prstGeom>
            <a:solidFill>
              <a:schemeClr val="accent1"/>
            </a:solidFill>
            <a:ln w="9525">
              <a:solidFill>
                <a:srgbClr val="FFFFFF"/>
              </a:solidFill>
              <a:round/>
              <a:headEnd/>
              <a:tailEnd/>
            </a:ln>
          </p:spPr>
          <p:txBody>
            <a:bodyPr wrap="none" lIns="0" tIns="0" rIns="0" bIns="0" anchor="ctr" anchorCtr="1"/>
            <a:lstStyle/>
            <a:p>
              <a:endParaRPr lang="en-US" b="1"/>
            </a:p>
          </p:txBody>
        </p:sp>
        <p:sp>
          <p:nvSpPr>
            <p:cNvPr id="21" name="Rectangle 286">
              <a:extLst>
                <a:ext uri="{FF2B5EF4-FFF2-40B4-BE49-F238E27FC236}">
                  <a16:creationId xmlns:a16="http://schemas.microsoft.com/office/drawing/2014/main" id="{D6E8E1BD-3B88-4F1C-8F9B-4E03AEA9CBEE}"/>
                </a:ext>
              </a:extLst>
            </p:cNvPr>
            <p:cNvSpPr txBox="1">
              <a:spLocks noChangeArrowheads="1"/>
            </p:cNvSpPr>
            <p:nvPr/>
          </p:nvSpPr>
          <p:spPr bwMode="auto">
            <a:xfrm>
              <a:off x="3850481" y="3116104"/>
              <a:ext cx="1155700" cy="4924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lgn="ctr"/>
              <a:r>
                <a:rPr lang="es-CR" b="1" dirty="0">
                  <a:solidFill>
                    <a:schemeClr val="bg1"/>
                  </a:solidFill>
                </a:rPr>
                <a:t>A</a:t>
              </a:r>
              <a:r>
                <a:rPr lang="en-US" b="1" dirty="0" err="1">
                  <a:solidFill>
                    <a:schemeClr val="bg1"/>
                  </a:solidFill>
                </a:rPr>
                <a:t>simetría</a:t>
              </a:r>
              <a:r>
                <a:rPr lang="en-US" b="1" dirty="0">
                  <a:solidFill>
                    <a:schemeClr val="bg1"/>
                  </a:solidFill>
                </a:rPr>
                <a:t> de </a:t>
              </a:r>
              <a:r>
                <a:rPr lang="en-US" b="1" dirty="0" err="1">
                  <a:solidFill>
                    <a:schemeClr val="bg1"/>
                  </a:solidFill>
                </a:rPr>
                <a:t>información</a:t>
              </a:r>
              <a:endParaRPr lang="en-US" b="1" dirty="0">
                <a:solidFill>
                  <a:schemeClr val="bg1"/>
                </a:solidFill>
              </a:endParaRPr>
            </a:p>
          </p:txBody>
        </p:sp>
      </p:grpSp>
      <p:sp>
        <p:nvSpPr>
          <p:cNvPr id="22" name="Body1 19">
            <a:extLst>
              <a:ext uri="{FF2B5EF4-FFF2-40B4-BE49-F238E27FC236}">
                <a16:creationId xmlns:a16="http://schemas.microsoft.com/office/drawing/2014/main" id="{42D850EA-F1E3-4991-A549-775ACA2CD561}"/>
              </a:ext>
            </a:extLst>
          </p:cNvPr>
          <p:cNvSpPr txBox="1"/>
          <p:nvPr>
            <p:custDataLst>
              <p:tags r:id="rId2"/>
            </p:custDataLst>
          </p:nvPr>
        </p:nvSpPr>
        <p:spPr>
          <a:xfrm>
            <a:off x="3944626" y="1058175"/>
            <a:ext cx="1254179" cy="400110"/>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2000" dirty="0"/>
              <a:t>Ranking</a:t>
            </a:r>
          </a:p>
        </p:txBody>
      </p:sp>
      <p:sp>
        <p:nvSpPr>
          <p:cNvPr id="23" name="Body1 19">
            <a:extLst>
              <a:ext uri="{FF2B5EF4-FFF2-40B4-BE49-F238E27FC236}">
                <a16:creationId xmlns:a16="http://schemas.microsoft.com/office/drawing/2014/main" id="{E5CD1413-2662-4256-90F9-77E2DB9EB853}"/>
              </a:ext>
            </a:extLst>
          </p:cNvPr>
          <p:cNvSpPr txBox="1"/>
          <p:nvPr>
            <p:custDataLst>
              <p:tags r:id="rId3"/>
            </p:custDataLst>
          </p:nvPr>
        </p:nvSpPr>
        <p:spPr>
          <a:xfrm>
            <a:off x="6430321" y="1734525"/>
            <a:ext cx="2181232" cy="707886"/>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2000" dirty="0" err="1"/>
              <a:t>Comunicación</a:t>
            </a:r>
            <a:r>
              <a:rPr lang="en-US" sz="2000" dirty="0"/>
              <a:t> digital</a:t>
            </a:r>
          </a:p>
        </p:txBody>
      </p:sp>
      <p:sp>
        <p:nvSpPr>
          <p:cNvPr id="24" name="Body1 19">
            <a:extLst>
              <a:ext uri="{FF2B5EF4-FFF2-40B4-BE49-F238E27FC236}">
                <a16:creationId xmlns:a16="http://schemas.microsoft.com/office/drawing/2014/main" id="{DC6C2FF5-8004-41A8-9EDA-291542CC1256}"/>
              </a:ext>
            </a:extLst>
          </p:cNvPr>
          <p:cNvSpPr txBox="1"/>
          <p:nvPr>
            <p:custDataLst>
              <p:tags r:id="rId4"/>
            </p:custDataLst>
          </p:nvPr>
        </p:nvSpPr>
        <p:spPr>
          <a:xfrm>
            <a:off x="3864542" y="6073914"/>
            <a:ext cx="1908884" cy="707886"/>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2000" dirty="0" err="1"/>
              <a:t>Disponibilidad</a:t>
            </a:r>
            <a:r>
              <a:rPr lang="en-US" sz="2000" dirty="0"/>
              <a:t> de </a:t>
            </a:r>
            <a:r>
              <a:rPr lang="en-US" sz="2000" dirty="0" err="1"/>
              <a:t>empleos</a:t>
            </a:r>
            <a:endParaRPr lang="en-US" sz="2000" dirty="0"/>
          </a:p>
        </p:txBody>
      </p:sp>
      <p:sp>
        <p:nvSpPr>
          <p:cNvPr id="25" name="Body1 19">
            <a:extLst>
              <a:ext uri="{FF2B5EF4-FFF2-40B4-BE49-F238E27FC236}">
                <a16:creationId xmlns:a16="http://schemas.microsoft.com/office/drawing/2014/main" id="{65DD5372-D8C9-4EC0-A4D6-EE0E6820EF1C}"/>
              </a:ext>
            </a:extLst>
          </p:cNvPr>
          <p:cNvSpPr txBox="1"/>
          <p:nvPr>
            <p:custDataLst>
              <p:tags r:id="rId5"/>
            </p:custDataLst>
          </p:nvPr>
        </p:nvSpPr>
        <p:spPr>
          <a:xfrm>
            <a:off x="812740" y="3251537"/>
            <a:ext cx="1254179" cy="1015663"/>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s-CR" sz="2000" dirty="0"/>
              <a:t>T</a:t>
            </a:r>
            <a:r>
              <a:rPr lang="en-US" sz="2000" dirty="0" err="1"/>
              <a:t>utores</a:t>
            </a:r>
            <a:r>
              <a:rPr lang="en-US" sz="2000" dirty="0"/>
              <a:t> </a:t>
            </a:r>
            <a:r>
              <a:rPr lang="en-US" sz="2000" dirty="0" err="1"/>
              <a:t>en</a:t>
            </a:r>
            <a:r>
              <a:rPr lang="en-US" sz="2000" dirty="0"/>
              <a:t> la </a:t>
            </a:r>
            <a:r>
              <a:rPr lang="en-US" sz="2000" dirty="0" err="1"/>
              <a:t>Prepa</a:t>
            </a:r>
            <a:endParaRPr lang="en-US" sz="2000" dirty="0"/>
          </a:p>
        </p:txBody>
      </p:sp>
      <p:sp>
        <p:nvSpPr>
          <p:cNvPr id="26" name="Body1 19">
            <a:extLst>
              <a:ext uri="{FF2B5EF4-FFF2-40B4-BE49-F238E27FC236}">
                <a16:creationId xmlns:a16="http://schemas.microsoft.com/office/drawing/2014/main" id="{279719F1-B1DC-433F-B586-C2EB9B2DBE95}"/>
              </a:ext>
            </a:extLst>
          </p:cNvPr>
          <p:cNvSpPr txBox="1"/>
          <p:nvPr>
            <p:custDataLst>
              <p:tags r:id="rId6"/>
            </p:custDataLst>
          </p:nvPr>
        </p:nvSpPr>
        <p:spPr>
          <a:xfrm>
            <a:off x="7068826" y="3276600"/>
            <a:ext cx="1836486" cy="1015663"/>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2000" dirty="0" err="1"/>
              <a:t>Información</a:t>
            </a:r>
            <a:r>
              <a:rPr lang="en-US" sz="2000" dirty="0"/>
              <a:t> </a:t>
            </a:r>
            <a:r>
              <a:rPr lang="en-US" sz="2000" dirty="0" err="1"/>
              <a:t>salarios</a:t>
            </a:r>
            <a:r>
              <a:rPr lang="en-US" sz="2000" dirty="0"/>
              <a:t> por </a:t>
            </a:r>
            <a:r>
              <a:rPr lang="en-US" sz="2000" dirty="0" err="1"/>
              <a:t>carreras</a:t>
            </a:r>
            <a:endParaRPr lang="en-US" sz="2000" dirty="0"/>
          </a:p>
        </p:txBody>
      </p:sp>
      <p:sp>
        <p:nvSpPr>
          <p:cNvPr id="27" name="Body1 19">
            <a:extLst>
              <a:ext uri="{FF2B5EF4-FFF2-40B4-BE49-F238E27FC236}">
                <a16:creationId xmlns:a16="http://schemas.microsoft.com/office/drawing/2014/main" id="{D9098D0D-C8BB-4104-B152-D893DF8D2163}"/>
              </a:ext>
            </a:extLst>
          </p:cNvPr>
          <p:cNvSpPr txBox="1"/>
          <p:nvPr>
            <p:custDataLst>
              <p:tags r:id="rId7"/>
            </p:custDataLst>
          </p:nvPr>
        </p:nvSpPr>
        <p:spPr>
          <a:xfrm>
            <a:off x="880253" y="1458285"/>
            <a:ext cx="2016179" cy="1015663"/>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s-CR" sz="2000" dirty="0"/>
              <a:t>Examen estandarizado de conocimientos</a:t>
            </a:r>
            <a:endParaRPr lang="en-US" sz="2000" dirty="0"/>
          </a:p>
        </p:txBody>
      </p:sp>
      <p:sp>
        <p:nvSpPr>
          <p:cNvPr id="28" name="Body1 19">
            <a:extLst>
              <a:ext uri="{FF2B5EF4-FFF2-40B4-BE49-F238E27FC236}">
                <a16:creationId xmlns:a16="http://schemas.microsoft.com/office/drawing/2014/main" id="{C30D9DF1-91E0-4AD7-AD67-7B822820AF95}"/>
              </a:ext>
            </a:extLst>
          </p:cNvPr>
          <p:cNvSpPr txBox="1"/>
          <p:nvPr>
            <p:custDataLst>
              <p:tags r:id="rId8"/>
            </p:custDataLst>
          </p:nvPr>
        </p:nvSpPr>
        <p:spPr>
          <a:xfrm>
            <a:off x="6453057" y="5156625"/>
            <a:ext cx="1766929" cy="707886"/>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2000" dirty="0" err="1"/>
              <a:t>Expectativas</a:t>
            </a:r>
            <a:r>
              <a:rPr lang="en-US" sz="2000" dirty="0"/>
              <a:t> </a:t>
            </a:r>
            <a:r>
              <a:rPr lang="en-US" sz="2000" dirty="0" err="1"/>
              <a:t>laborales</a:t>
            </a:r>
            <a:endParaRPr lang="en-US" sz="2000" dirty="0"/>
          </a:p>
        </p:txBody>
      </p:sp>
      <p:sp>
        <p:nvSpPr>
          <p:cNvPr id="29" name="Body1 19">
            <a:extLst>
              <a:ext uri="{FF2B5EF4-FFF2-40B4-BE49-F238E27FC236}">
                <a16:creationId xmlns:a16="http://schemas.microsoft.com/office/drawing/2014/main" id="{AB061AA4-F339-4182-B4F6-98A89D52221E}"/>
              </a:ext>
            </a:extLst>
          </p:cNvPr>
          <p:cNvSpPr txBox="1"/>
          <p:nvPr>
            <p:custDataLst>
              <p:tags r:id="rId9"/>
            </p:custDataLst>
          </p:nvPr>
        </p:nvSpPr>
        <p:spPr>
          <a:xfrm>
            <a:off x="1376786" y="5076962"/>
            <a:ext cx="1519646" cy="1015663"/>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3200"/>
            </a:lvl1pPr>
            <a:lvl2pPr marL="742950" lvl="1" indent="-285750">
              <a:spcBef>
                <a:spcPct val="20000"/>
              </a:spcBef>
              <a:buFont typeface="Arial" pitchFamily="34" charset="0"/>
              <a:buChar char="–"/>
              <a:defRPr sz="2800"/>
            </a:lvl2pPr>
            <a:lvl3pPr marL="1143000" lvl="2" indent="-228600">
              <a:spcBef>
                <a:spcPct val="20000"/>
              </a:spcBef>
              <a:buFont typeface="Arial" pitchFamily="34" charset="0"/>
              <a:buChar char="•"/>
              <a:defRPr sz="2400"/>
            </a:lvl3pPr>
            <a:lvl4pPr marL="1600200" lvl="3" indent="-228600">
              <a:spcBef>
                <a:spcPct val="20000"/>
              </a:spcBef>
              <a:buFont typeface="Arial" pitchFamily="34" charset="0"/>
              <a:buChar char="–"/>
              <a:defRPr sz="2000"/>
            </a:lvl4pPr>
            <a:lvl5pPr marL="2057400" lvl="4"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2000" dirty="0" err="1"/>
              <a:t>Acciones</a:t>
            </a:r>
            <a:r>
              <a:rPr lang="en-US" sz="2000" dirty="0"/>
              <a:t> ante </a:t>
            </a:r>
            <a:r>
              <a:rPr lang="en-US" sz="2000" dirty="0" err="1"/>
              <a:t>desempeño</a:t>
            </a:r>
            <a:endParaRPr lang="en-US" sz="2000" dirty="0"/>
          </a:p>
        </p:txBody>
      </p:sp>
      <p:sp>
        <p:nvSpPr>
          <p:cNvPr id="7" name="TrackerNum 29">
            <a:extLst>
              <a:ext uri="{FF2B5EF4-FFF2-40B4-BE49-F238E27FC236}">
                <a16:creationId xmlns:a16="http://schemas.microsoft.com/office/drawing/2014/main" id="{CB28E155-3096-4065-A13A-EB53B489BFEF}"/>
              </a:ext>
            </a:extLst>
          </p:cNvPr>
          <p:cNvSpPr/>
          <p:nvPr>
            <p:custDataLst>
              <p:tags r:id="rId10"/>
            </p:custDataLst>
          </p:nvPr>
        </p:nvSpPr>
        <p:spPr>
          <a:xfrm>
            <a:off x="3712142" y="1114320"/>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1</a:t>
            </a:r>
            <a:endParaRPr lang="en-US" sz="1400" b="1" dirty="0">
              <a:solidFill>
                <a:schemeClr val="bg1"/>
              </a:solidFill>
            </a:endParaRPr>
          </a:p>
        </p:txBody>
      </p:sp>
      <p:sp>
        <p:nvSpPr>
          <p:cNvPr id="31" name="TrackerNum 29">
            <a:extLst>
              <a:ext uri="{FF2B5EF4-FFF2-40B4-BE49-F238E27FC236}">
                <a16:creationId xmlns:a16="http://schemas.microsoft.com/office/drawing/2014/main" id="{72E0BCB3-FB27-4209-9F0C-170A5A1BA8F2}"/>
              </a:ext>
            </a:extLst>
          </p:cNvPr>
          <p:cNvSpPr/>
          <p:nvPr>
            <p:custDataLst>
              <p:tags r:id="rId11"/>
            </p:custDataLst>
          </p:nvPr>
        </p:nvSpPr>
        <p:spPr>
          <a:xfrm>
            <a:off x="6148257" y="1889370"/>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2</a:t>
            </a:r>
            <a:endParaRPr lang="en-US" sz="1400" b="1" dirty="0">
              <a:solidFill>
                <a:schemeClr val="bg1"/>
              </a:solidFill>
            </a:endParaRPr>
          </a:p>
        </p:txBody>
      </p:sp>
      <p:sp>
        <p:nvSpPr>
          <p:cNvPr id="32" name="TrackerNum 29">
            <a:extLst>
              <a:ext uri="{FF2B5EF4-FFF2-40B4-BE49-F238E27FC236}">
                <a16:creationId xmlns:a16="http://schemas.microsoft.com/office/drawing/2014/main" id="{25B0F2EE-6F64-42F2-8AD3-EB934A719F23}"/>
              </a:ext>
            </a:extLst>
          </p:cNvPr>
          <p:cNvSpPr/>
          <p:nvPr>
            <p:custDataLst>
              <p:tags r:id="rId12"/>
            </p:custDataLst>
          </p:nvPr>
        </p:nvSpPr>
        <p:spPr>
          <a:xfrm>
            <a:off x="6749355" y="3371564"/>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3</a:t>
            </a:r>
            <a:endParaRPr lang="en-US" sz="1400" b="1" dirty="0">
              <a:solidFill>
                <a:schemeClr val="bg1"/>
              </a:solidFill>
            </a:endParaRPr>
          </a:p>
        </p:txBody>
      </p:sp>
      <p:sp>
        <p:nvSpPr>
          <p:cNvPr id="33" name="TrackerNum 29">
            <a:extLst>
              <a:ext uri="{FF2B5EF4-FFF2-40B4-BE49-F238E27FC236}">
                <a16:creationId xmlns:a16="http://schemas.microsoft.com/office/drawing/2014/main" id="{71431B5F-39C4-4688-A73A-64A91A51B2A3}"/>
              </a:ext>
            </a:extLst>
          </p:cNvPr>
          <p:cNvSpPr/>
          <p:nvPr>
            <p:custDataLst>
              <p:tags r:id="rId13"/>
            </p:custDataLst>
          </p:nvPr>
        </p:nvSpPr>
        <p:spPr>
          <a:xfrm>
            <a:off x="6161918" y="5228033"/>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4</a:t>
            </a:r>
            <a:endParaRPr lang="en-US" sz="1400" b="1" dirty="0">
              <a:solidFill>
                <a:schemeClr val="bg1"/>
              </a:solidFill>
            </a:endParaRPr>
          </a:p>
        </p:txBody>
      </p:sp>
      <p:sp>
        <p:nvSpPr>
          <p:cNvPr id="34" name="TrackerNum 29">
            <a:extLst>
              <a:ext uri="{FF2B5EF4-FFF2-40B4-BE49-F238E27FC236}">
                <a16:creationId xmlns:a16="http://schemas.microsoft.com/office/drawing/2014/main" id="{790CFF22-245C-465F-9686-DDFF4A83B839}"/>
              </a:ext>
            </a:extLst>
          </p:cNvPr>
          <p:cNvSpPr/>
          <p:nvPr>
            <p:custDataLst>
              <p:tags r:id="rId14"/>
            </p:custDataLst>
          </p:nvPr>
        </p:nvSpPr>
        <p:spPr>
          <a:xfrm>
            <a:off x="3487426" y="6088921"/>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5</a:t>
            </a:r>
            <a:endParaRPr lang="en-US" sz="1400" b="1" dirty="0">
              <a:solidFill>
                <a:schemeClr val="bg1"/>
              </a:solidFill>
            </a:endParaRPr>
          </a:p>
        </p:txBody>
      </p:sp>
      <p:sp>
        <p:nvSpPr>
          <p:cNvPr id="35" name="TrackerNum 29">
            <a:extLst>
              <a:ext uri="{FF2B5EF4-FFF2-40B4-BE49-F238E27FC236}">
                <a16:creationId xmlns:a16="http://schemas.microsoft.com/office/drawing/2014/main" id="{7FFD97E9-46C8-41E7-B240-B7B5357383F0}"/>
              </a:ext>
            </a:extLst>
          </p:cNvPr>
          <p:cNvSpPr/>
          <p:nvPr>
            <p:custDataLst>
              <p:tags r:id="rId15"/>
            </p:custDataLst>
          </p:nvPr>
        </p:nvSpPr>
        <p:spPr>
          <a:xfrm>
            <a:off x="1061884" y="5228033"/>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6</a:t>
            </a:r>
            <a:endParaRPr lang="en-US" sz="1400" b="1" dirty="0">
              <a:solidFill>
                <a:schemeClr val="bg1"/>
              </a:solidFill>
            </a:endParaRPr>
          </a:p>
        </p:txBody>
      </p:sp>
      <p:sp>
        <p:nvSpPr>
          <p:cNvPr id="36" name="TrackerNum 29">
            <a:extLst>
              <a:ext uri="{FF2B5EF4-FFF2-40B4-BE49-F238E27FC236}">
                <a16:creationId xmlns:a16="http://schemas.microsoft.com/office/drawing/2014/main" id="{DAE388BB-CA56-4C2B-9A40-664797396C8A}"/>
              </a:ext>
            </a:extLst>
          </p:cNvPr>
          <p:cNvSpPr/>
          <p:nvPr>
            <p:custDataLst>
              <p:tags r:id="rId16"/>
            </p:custDataLst>
          </p:nvPr>
        </p:nvSpPr>
        <p:spPr>
          <a:xfrm>
            <a:off x="533400" y="3371564"/>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7</a:t>
            </a:r>
            <a:endParaRPr lang="en-US" sz="1400" b="1" dirty="0">
              <a:solidFill>
                <a:schemeClr val="bg1"/>
              </a:solidFill>
            </a:endParaRPr>
          </a:p>
        </p:txBody>
      </p:sp>
      <p:sp>
        <p:nvSpPr>
          <p:cNvPr id="37" name="TrackerNum 29">
            <a:extLst>
              <a:ext uri="{FF2B5EF4-FFF2-40B4-BE49-F238E27FC236}">
                <a16:creationId xmlns:a16="http://schemas.microsoft.com/office/drawing/2014/main" id="{A16823B8-C164-4B45-81DD-086ACD1F7B0B}"/>
              </a:ext>
            </a:extLst>
          </p:cNvPr>
          <p:cNvSpPr/>
          <p:nvPr>
            <p:custDataLst>
              <p:tags r:id="rId17"/>
            </p:custDataLst>
          </p:nvPr>
        </p:nvSpPr>
        <p:spPr>
          <a:xfrm>
            <a:off x="600913" y="1594855"/>
            <a:ext cx="279340" cy="279340"/>
          </a:xfrm>
          <a:prstGeom prst="ellipse">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s-CR" sz="1400" b="1" dirty="0">
                <a:solidFill>
                  <a:schemeClr val="bg1"/>
                </a:solidFill>
              </a:rPr>
              <a:t>8</a:t>
            </a:r>
            <a:endParaRPr lang="en-US" sz="1400" b="1" dirty="0">
              <a:solidFill>
                <a:schemeClr val="bg1"/>
              </a:solidFill>
            </a:endParaRPr>
          </a:p>
        </p:txBody>
      </p:sp>
    </p:spTree>
    <p:extLst>
      <p:ext uri="{BB962C8B-B14F-4D97-AF65-F5344CB8AC3E}">
        <p14:creationId xmlns:p14="http://schemas.microsoft.com/office/powerpoint/2010/main" val="16503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19-1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3" name="Rectangle 2"/>
          <p:cNvSpPr>
            <a:spLocks noChangeArrowheads="1"/>
          </p:cNvSpPr>
          <p:nvPr/>
        </p:nvSpPr>
        <p:spPr bwMode="auto">
          <a:xfrm>
            <a:off x="108520" y="2716119"/>
            <a:ext cx="899998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s-ES" sz="3800" dirty="0">
                <a:solidFill>
                  <a:schemeClr val="bg1"/>
                </a:solidFill>
              </a:rPr>
              <a:t>Resumen de lo que hemos </a:t>
            </a:r>
          </a:p>
          <a:p>
            <a:pPr algn="ctr">
              <a:lnSpc>
                <a:spcPct val="90000"/>
              </a:lnSpc>
            </a:pPr>
            <a:r>
              <a:rPr lang="es-ES" sz="3800" dirty="0">
                <a:solidFill>
                  <a:schemeClr val="bg1"/>
                </a:solidFill>
              </a:rPr>
              <a:t>visto hasta ahora</a:t>
            </a:r>
            <a:endParaRPr lang="en-US" sz="3800" dirty="0">
              <a:solidFill>
                <a:schemeClr val="bg1"/>
              </a:solidFill>
            </a:endParaRPr>
          </a:p>
        </p:txBody>
      </p:sp>
      <p:cxnSp>
        <p:nvCxnSpPr>
          <p:cNvPr id="7" name="Straight Connector 6"/>
          <p:cNvCxnSpPr/>
          <p:nvPr/>
        </p:nvCxnSpPr>
        <p:spPr>
          <a:xfrm>
            <a:off x="2009776" y="2132856"/>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09775" y="4509120"/>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5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4624"/>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B2C7AD9B-2568-480F-9948-E6E21150648A}"/>
              </a:ext>
            </a:extLst>
          </p:cNvPr>
          <p:cNvPicPr>
            <a:picLocks noChangeAspect="1"/>
          </p:cNvPicPr>
          <p:nvPr/>
        </p:nvPicPr>
        <p:blipFill>
          <a:blip r:embed="rId3"/>
          <a:stretch>
            <a:fillRect/>
          </a:stretch>
        </p:blipFill>
        <p:spPr>
          <a:xfrm>
            <a:off x="7884368" y="48614"/>
            <a:ext cx="1231333" cy="644082"/>
          </a:xfrm>
          <a:prstGeom prst="rect">
            <a:avLst/>
          </a:prstGeom>
        </p:spPr>
      </p:pic>
      <mc:AlternateContent xmlns:mc="http://schemas.openxmlformats.org/markup-compatibility/2006" xmlns:a14="http://schemas.microsoft.com/office/drawing/2010/main">
        <mc:Choice Requires="a14">
          <p:sp>
            <p:nvSpPr>
              <p:cNvPr id="5" name="Rectangle 16">
                <a:extLst>
                  <a:ext uri="{FF2B5EF4-FFF2-40B4-BE49-F238E27FC236}">
                    <a16:creationId xmlns:a16="http://schemas.microsoft.com/office/drawing/2014/main" id="{FCE44128-0AE0-41A5-AF17-1452FF52641C}"/>
                  </a:ext>
                </a:extLst>
              </p:cNvPr>
              <p:cNvSpPr/>
              <p:nvPr/>
            </p:nvSpPr>
            <p:spPr>
              <a:xfrm>
                <a:off x="905576" y="2286020"/>
                <a:ext cx="7266824" cy="861774"/>
              </a:xfrm>
              <a:prstGeom prst="rect">
                <a:avLst/>
              </a:prstGeom>
            </p:spPr>
            <p:txBody>
              <a:bodyPr wrap="square">
                <a:spAutoFit/>
              </a:bodyPr>
              <a:lstStyle/>
              <a:p>
                <a14:m>
                  <m:oMath xmlns:m="http://schemas.openxmlformats.org/officeDocument/2006/math">
                    <m:sSub>
                      <m:sSubPr>
                        <m:ctrlPr>
                          <a:rPr lang="en-US" sz="5000" i="1" smtClean="0">
                            <a:latin typeface="Cambria Math" panose="02040503050406030204" pitchFamily="18" charset="0"/>
                            <a:ea typeface="Cambria Math" panose="02040503050406030204" pitchFamily="18" charset="0"/>
                          </a:rPr>
                        </m:ctrlPr>
                      </m:sSubPr>
                      <m:e>
                        <m:r>
                          <a:rPr lang="en-US" sz="5000" i="1">
                            <a:latin typeface="Cambria Math" panose="02040503050406030204" pitchFamily="18" charset="0"/>
                            <a:ea typeface="Cambria Math" panose="02040503050406030204" pitchFamily="18" charset="0"/>
                          </a:rPr>
                          <m:t>𝜃</m:t>
                        </m:r>
                      </m:e>
                      <m:sub>
                        <m:r>
                          <a:rPr lang="es-MX" sz="5000" b="0" i="1" smtClean="0">
                            <a:latin typeface="Cambria Math" panose="02040503050406030204" pitchFamily="18" charset="0"/>
                            <a:ea typeface="Cambria Math" panose="02040503050406030204" pitchFamily="18" charset="0"/>
                          </a:rPr>
                          <m:t>𝑎</m:t>
                        </m:r>
                        <m:r>
                          <a:rPr lang="es-MX" sz="5000" b="0" i="1" smtClean="0">
                            <a:latin typeface="Cambria Math" panose="02040503050406030204" pitchFamily="18" charset="0"/>
                            <a:ea typeface="Cambria Math" panose="02040503050406030204" pitchFamily="18" charset="0"/>
                          </a:rPr>
                          <m:t>+1</m:t>
                        </m:r>
                      </m:sub>
                    </m:sSub>
                    <m:r>
                      <a:rPr lang="en-US" sz="5000" i="0">
                        <a:latin typeface="Cambria Math" panose="02040503050406030204" pitchFamily="18" charset="0"/>
                      </a:rPr>
                      <m:t>=</m:t>
                    </m:r>
                    <m:sSub>
                      <m:sSubPr>
                        <m:ctrlPr>
                          <a:rPr lang="en-US" sz="5000" i="1" smtClean="0">
                            <a:latin typeface="Cambria Math" panose="02040503050406030204" pitchFamily="18" charset="0"/>
                          </a:rPr>
                        </m:ctrlPr>
                      </m:sSubPr>
                      <m:e>
                        <m:r>
                          <a:rPr lang="es-MX" sz="5000" b="0" i="1" smtClean="0">
                            <a:latin typeface="Cambria Math" panose="02040503050406030204" pitchFamily="18" charset="0"/>
                          </a:rPr>
                          <m:t>𝑓</m:t>
                        </m:r>
                      </m:e>
                      <m:sub>
                        <m:r>
                          <a:rPr lang="es-MX" sz="5000" b="0" i="1" smtClean="0">
                            <a:latin typeface="Cambria Math" panose="02040503050406030204" pitchFamily="18" charset="0"/>
                          </a:rPr>
                          <m:t>𝑎</m:t>
                        </m:r>
                      </m:sub>
                    </m:sSub>
                    <m:r>
                      <a:rPr lang="es-MX" sz="5000" b="0" i="1" smtClean="0">
                        <a:latin typeface="Cambria Math" panose="02040503050406030204" pitchFamily="18" charset="0"/>
                      </a:rPr>
                      <m:t>(</m:t>
                    </m:r>
                    <m:r>
                      <a:rPr lang="es-MX" sz="5000" b="0" i="1" smtClean="0">
                        <a:latin typeface="Cambria Math" panose="02040503050406030204" pitchFamily="18" charset="0"/>
                      </a:rPr>
                      <m:t>h</m:t>
                    </m:r>
                    <m:r>
                      <a:rPr lang="es-MX" sz="5000" b="0" i="1" smtClean="0">
                        <a:latin typeface="Cambria Math" panose="02040503050406030204" pitchFamily="18" charset="0"/>
                      </a:rPr>
                      <m:t>,</m:t>
                    </m:r>
                    <m:sSub>
                      <m:sSubPr>
                        <m:ctrlPr>
                          <a:rPr lang="es-MX" sz="5000" b="0" i="1" smtClean="0">
                            <a:latin typeface="Cambria Math" panose="02040503050406030204" pitchFamily="18" charset="0"/>
                          </a:rPr>
                        </m:ctrlPr>
                      </m:sSubPr>
                      <m:e>
                        <m:r>
                          <a:rPr lang="es-MX" sz="5000" b="0" i="1" smtClean="0">
                            <a:latin typeface="Cambria Math" panose="02040503050406030204" pitchFamily="18" charset="0"/>
                            <a:ea typeface="Cambria Math" panose="02040503050406030204" pitchFamily="18" charset="0"/>
                          </a:rPr>
                          <m:t>𝜃</m:t>
                        </m:r>
                      </m:e>
                      <m:sub>
                        <m:r>
                          <a:rPr lang="es-MX" sz="5000" b="0" i="1" smtClean="0">
                            <a:latin typeface="Cambria Math" panose="02040503050406030204" pitchFamily="18" charset="0"/>
                          </a:rPr>
                          <m:t>𝑎</m:t>
                        </m:r>
                      </m:sub>
                    </m:sSub>
                    <m:r>
                      <a:rPr lang="es-MX" sz="5000" b="0" i="1" smtClean="0">
                        <a:latin typeface="Cambria Math" panose="02040503050406030204" pitchFamily="18" charset="0"/>
                      </a:rPr>
                      <m:t>,</m:t>
                    </m:r>
                    <m:sSub>
                      <m:sSubPr>
                        <m:ctrlPr>
                          <a:rPr lang="es-MX" sz="5000" b="0" i="1" smtClean="0">
                            <a:latin typeface="Cambria Math" panose="02040503050406030204" pitchFamily="18" charset="0"/>
                          </a:rPr>
                        </m:ctrlPr>
                      </m:sSubPr>
                      <m:e>
                        <m:r>
                          <a:rPr lang="es-MX" sz="5000" b="0" i="1" smtClean="0">
                            <a:latin typeface="Cambria Math" panose="02040503050406030204" pitchFamily="18" charset="0"/>
                          </a:rPr>
                          <m:t>𝐼</m:t>
                        </m:r>
                      </m:e>
                      <m:sub>
                        <m:r>
                          <a:rPr lang="es-MX" sz="5000" b="0" i="1" smtClean="0">
                            <a:latin typeface="Cambria Math" panose="02040503050406030204" pitchFamily="18" charset="0"/>
                          </a:rPr>
                          <m:t>1</m:t>
                        </m:r>
                      </m:sub>
                    </m:sSub>
                    <m:r>
                      <a:rPr lang="es-MX" sz="5000" b="0" i="1" smtClean="0">
                        <a:latin typeface="Cambria Math" panose="02040503050406030204" pitchFamily="18" charset="0"/>
                      </a:rPr>
                      <m:t>,…,</m:t>
                    </m:r>
                    <m:sSub>
                      <m:sSubPr>
                        <m:ctrlPr>
                          <a:rPr lang="es-MX" sz="5000" i="1">
                            <a:latin typeface="Cambria Math" panose="02040503050406030204" pitchFamily="18" charset="0"/>
                          </a:rPr>
                        </m:ctrlPr>
                      </m:sSubPr>
                      <m:e>
                        <m:r>
                          <a:rPr lang="es-MX" sz="5000" i="1">
                            <a:latin typeface="Cambria Math" panose="02040503050406030204" pitchFamily="18" charset="0"/>
                          </a:rPr>
                          <m:t>𝐼</m:t>
                        </m:r>
                      </m:e>
                      <m:sub>
                        <m:r>
                          <a:rPr lang="es-MX" sz="5000" b="0" i="1" smtClean="0">
                            <a:latin typeface="Cambria Math" panose="02040503050406030204" pitchFamily="18" charset="0"/>
                          </a:rPr>
                          <m:t>𝑎</m:t>
                        </m:r>
                      </m:sub>
                    </m:sSub>
                    <m:r>
                      <a:rPr lang="en-US" sz="5000" b="0" i="1" smtClean="0">
                        <a:latin typeface="Cambria Math" panose="02040503050406030204" pitchFamily="18" charset="0"/>
                        <a:ea typeface="Cambria Math" panose="02040503050406030204" pitchFamily="18" charset="0"/>
                      </a:rPr>
                      <m:t>)</m:t>
                    </m:r>
                  </m:oMath>
                </a14:m>
                <a:r>
                  <a:rPr lang="en-US" sz="5000" dirty="0"/>
                  <a:t> </a:t>
                </a:r>
              </a:p>
            </p:txBody>
          </p:sp>
        </mc:Choice>
        <mc:Fallback xmlns="">
          <p:sp>
            <p:nvSpPr>
              <p:cNvPr id="5" name="Rectangle 16">
                <a:extLst>
                  <a:ext uri="{FF2B5EF4-FFF2-40B4-BE49-F238E27FC236}">
                    <a16:creationId xmlns:a16="http://schemas.microsoft.com/office/drawing/2014/main" id="{FCE44128-0AE0-41A5-AF17-1452FF52641C}"/>
                  </a:ext>
                </a:extLst>
              </p:cNvPr>
              <p:cNvSpPr>
                <a:spLocks noRot="1" noChangeAspect="1" noMove="1" noResize="1" noEditPoints="1" noAdjustHandles="1" noChangeArrowheads="1" noChangeShapeType="1" noTextEdit="1"/>
              </p:cNvSpPr>
              <p:nvPr/>
            </p:nvSpPr>
            <p:spPr>
              <a:xfrm>
                <a:off x="905576" y="2286020"/>
                <a:ext cx="7266824" cy="861774"/>
              </a:xfrm>
              <a:prstGeom prst="rect">
                <a:avLst/>
              </a:prstGeom>
              <a:blipFill>
                <a:blip r:embed="rId4"/>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6" name="Rectangle 6">
                <a:extLst>
                  <a:ext uri="{FF2B5EF4-FFF2-40B4-BE49-F238E27FC236}">
                    <a16:creationId xmlns:a16="http://schemas.microsoft.com/office/drawing/2014/main" id="{BE3A42BE-BE77-4D3A-9922-9CB165087EBE}"/>
                  </a:ext>
                </a:extLst>
              </p:cNvPr>
              <p:cNvSpPr/>
              <p:nvPr/>
            </p:nvSpPr>
            <p:spPr>
              <a:xfrm>
                <a:off x="251520" y="1010995"/>
                <a:ext cx="289868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𝑌</m:t>
                      </m:r>
                      <m:r>
                        <a:rPr lang="en-US" sz="2800" i="0">
                          <a:latin typeface="Cambria Math" panose="02040503050406030204" pitchFamily="18" charset="0"/>
                        </a:rPr>
                        <m:t>=</m:t>
                      </m:r>
                      <m:r>
                        <a:rPr lang="es-MX" sz="2800" i="1" smtClean="0">
                          <a:latin typeface="Cambria Math" panose="02040503050406030204" pitchFamily="18" charset="0"/>
                        </a:rPr>
                        <m:t>𝑓</m:t>
                      </m:r>
                      <m:r>
                        <a:rPr lang="es-MX" sz="2800" b="0" i="1" smtClean="0">
                          <a:latin typeface="Cambria Math" panose="02040503050406030204" pitchFamily="18" charset="0"/>
                        </a:rPr>
                        <m:t>(…</m:t>
                      </m:r>
                      <m:r>
                        <a:rPr lang="es-MX" sz="2800" b="0" i="1" smtClean="0">
                          <a:latin typeface="Cambria Math" panose="02040503050406030204" pitchFamily="18" charset="0"/>
                        </a:rPr>
                        <m:t>𝐴</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𝜃</m:t>
                          </m:r>
                        </m:e>
                      </m:d>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6" name="Rectangle 6">
                <a:extLst>
                  <a:ext uri="{FF2B5EF4-FFF2-40B4-BE49-F238E27FC236}">
                    <a16:creationId xmlns:a16="http://schemas.microsoft.com/office/drawing/2014/main" id="{BE3A42BE-BE77-4D3A-9922-9CB165087EBE}"/>
                  </a:ext>
                </a:extLst>
              </p:cNvPr>
              <p:cNvSpPr>
                <a:spLocks noRot="1" noChangeAspect="1" noMove="1" noResize="1" noEditPoints="1" noAdjustHandles="1" noChangeArrowheads="1" noChangeShapeType="1" noTextEdit="1"/>
              </p:cNvSpPr>
              <p:nvPr/>
            </p:nvSpPr>
            <p:spPr>
              <a:xfrm>
                <a:off x="251520" y="1010995"/>
                <a:ext cx="2898681" cy="523220"/>
              </a:xfrm>
              <a:prstGeom prst="rect">
                <a:avLst/>
              </a:prstGeom>
              <a:blipFill>
                <a:blip r:embed="rId5"/>
                <a:stretch>
                  <a:fillRect/>
                </a:stretch>
              </a:blipFill>
            </p:spPr>
            <p:txBody>
              <a:bodyPr/>
              <a:lstStyle/>
              <a:p>
                <a:r>
                  <a:rPr lang="es-MX">
                    <a:noFill/>
                  </a:rPr>
                  <a:t> </a:t>
                </a:r>
              </a:p>
            </p:txBody>
          </p:sp>
        </mc:Fallback>
      </mc:AlternateContent>
      <p:cxnSp>
        <p:nvCxnSpPr>
          <p:cNvPr id="4" name="Conector recto de flecha 3">
            <a:extLst>
              <a:ext uri="{FF2B5EF4-FFF2-40B4-BE49-F238E27FC236}">
                <a16:creationId xmlns:a16="http://schemas.microsoft.com/office/drawing/2014/main" id="{156A54AD-92AA-4339-879A-29D681AE47A4}"/>
              </a:ext>
            </a:extLst>
          </p:cNvPr>
          <p:cNvCxnSpPr/>
          <p:nvPr/>
        </p:nvCxnSpPr>
        <p:spPr>
          <a:xfrm flipV="1">
            <a:off x="1259632" y="1637948"/>
            <a:ext cx="216024" cy="6439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046C53BC-5F8A-4C40-A55A-06223303DAE7}"/>
              </a:ext>
            </a:extLst>
          </p:cNvPr>
          <p:cNvCxnSpPr>
            <a:cxnSpLocks/>
          </p:cNvCxnSpPr>
          <p:nvPr/>
        </p:nvCxnSpPr>
        <p:spPr>
          <a:xfrm flipV="1">
            <a:off x="1367644" y="1421925"/>
            <a:ext cx="2412268" cy="9336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6">
                <a:extLst>
                  <a:ext uri="{FF2B5EF4-FFF2-40B4-BE49-F238E27FC236}">
                    <a16:creationId xmlns:a16="http://schemas.microsoft.com/office/drawing/2014/main" id="{BB066437-1ED9-4FB2-ABF6-F8F121A1F8EA}"/>
                  </a:ext>
                </a:extLst>
              </p:cNvPr>
              <p:cNvSpPr/>
              <p:nvPr/>
            </p:nvSpPr>
            <p:spPr>
              <a:xfrm>
                <a:off x="3401511" y="1043742"/>
                <a:ext cx="2898681"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ea typeface="Cambria Math" panose="02040503050406030204" pitchFamily="18" charset="0"/>
                        </a:rPr>
                        <m:t>𝜃</m:t>
                      </m:r>
                      <m:r>
                        <a:rPr lang="en-US" sz="2800" i="0">
                          <a:latin typeface="Cambria Math" panose="02040503050406030204" pitchFamily="18" charset="0"/>
                        </a:rPr>
                        <m:t>=</m:t>
                      </m:r>
                      <m:r>
                        <a:rPr lang="es-MX" sz="2800" i="1" smtClean="0">
                          <a:latin typeface="Cambria Math" panose="02040503050406030204" pitchFamily="18" charset="0"/>
                        </a:rPr>
                        <m:t>𝑓</m:t>
                      </m:r>
                      <m:r>
                        <a:rPr lang="es-MX" sz="2800" b="0" i="1" smtClean="0">
                          <a:latin typeface="Cambria Math" panose="02040503050406030204" pitchFamily="18" charset="0"/>
                        </a:rPr>
                        <m:t>(…</m:t>
                      </m:r>
                      <m:r>
                        <a:rPr lang="en-US" sz="2800" b="0" i="1" smtClean="0">
                          <a:latin typeface="Cambria Math" panose="02040503050406030204" pitchFamily="18" charset="0"/>
                        </a:rPr>
                        <m:t>𝑆</m:t>
                      </m:r>
                      <m:r>
                        <a:rPr lang="en-US" sz="2800" b="0" i="1"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ℒ</m:t>
                      </m:r>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2" name="Rectangle 16">
                <a:extLst>
                  <a:ext uri="{FF2B5EF4-FFF2-40B4-BE49-F238E27FC236}">
                    <a16:creationId xmlns:a16="http://schemas.microsoft.com/office/drawing/2014/main" id="{BB066437-1ED9-4FB2-ABF6-F8F121A1F8EA}"/>
                  </a:ext>
                </a:extLst>
              </p:cNvPr>
              <p:cNvSpPr>
                <a:spLocks noRot="1" noChangeAspect="1" noMove="1" noResize="1" noEditPoints="1" noAdjustHandles="1" noChangeArrowheads="1" noChangeShapeType="1" noTextEdit="1"/>
              </p:cNvSpPr>
              <p:nvPr/>
            </p:nvSpPr>
            <p:spPr>
              <a:xfrm>
                <a:off x="3401511" y="1043742"/>
                <a:ext cx="2898681" cy="523220"/>
              </a:xfrm>
              <a:prstGeom prst="rect">
                <a:avLst/>
              </a:prstGeom>
              <a:blipFill>
                <a:blip r:embed="rId6"/>
                <a:stretch>
                  <a:fillRect/>
                </a:stretch>
              </a:blipFill>
            </p:spPr>
            <p:txBody>
              <a:bodyPr/>
              <a:lstStyle/>
              <a:p>
                <a:r>
                  <a:rPr lang="es-MX">
                    <a:noFill/>
                  </a:rPr>
                  <a:t> </a:t>
                </a:r>
              </a:p>
            </p:txBody>
          </p:sp>
        </mc:Fallback>
      </mc:AlternateContent>
      <p:sp>
        <p:nvSpPr>
          <p:cNvPr id="13" name="TextBox 18">
            <a:extLst>
              <a:ext uri="{FF2B5EF4-FFF2-40B4-BE49-F238E27FC236}">
                <a16:creationId xmlns:a16="http://schemas.microsoft.com/office/drawing/2014/main" id="{0D1B888A-ECAE-46B1-9985-5B23AFE9DEA0}"/>
              </a:ext>
            </a:extLst>
          </p:cNvPr>
          <p:cNvSpPr txBox="1"/>
          <p:nvPr/>
        </p:nvSpPr>
        <p:spPr>
          <a:xfrm>
            <a:off x="6193090" y="908720"/>
            <a:ext cx="2140969" cy="830997"/>
          </a:xfrm>
          <a:prstGeom prst="rect">
            <a:avLst/>
          </a:prstGeom>
          <a:noFill/>
        </p:spPr>
        <p:txBody>
          <a:bodyPr wrap="square" rtlCol="0">
            <a:spAutoFit/>
          </a:bodyPr>
          <a:lstStyle/>
          <a:p>
            <a:pPr algn="ctr"/>
            <a:r>
              <a:rPr lang="es-MX" sz="2400" b="1" dirty="0">
                <a:solidFill>
                  <a:srgbClr val="FF0000"/>
                </a:solidFill>
                <a:latin typeface="Garamond" panose="02020404030301010803" pitchFamily="18" charset="0"/>
              </a:rPr>
              <a:t>Crecimiento económico</a:t>
            </a:r>
          </a:p>
        </p:txBody>
      </p:sp>
      <p:cxnSp>
        <p:nvCxnSpPr>
          <p:cNvPr id="14" name="Conector recto de flecha 13">
            <a:extLst>
              <a:ext uri="{FF2B5EF4-FFF2-40B4-BE49-F238E27FC236}">
                <a16:creationId xmlns:a16="http://schemas.microsoft.com/office/drawing/2014/main" id="{FC5820F5-C6E7-46CF-BD80-486F839382F9}"/>
              </a:ext>
            </a:extLst>
          </p:cNvPr>
          <p:cNvCxnSpPr>
            <a:cxnSpLocks/>
          </p:cNvCxnSpPr>
          <p:nvPr/>
        </p:nvCxnSpPr>
        <p:spPr>
          <a:xfrm flipH="1">
            <a:off x="4788024" y="3078108"/>
            <a:ext cx="576064" cy="6159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extBox 18">
            <a:extLst>
              <a:ext uri="{FF2B5EF4-FFF2-40B4-BE49-F238E27FC236}">
                <a16:creationId xmlns:a16="http://schemas.microsoft.com/office/drawing/2014/main" id="{81835261-D138-4CCF-9709-A1EA576737D7}"/>
              </a:ext>
            </a:extLst>
          </p:cNvPr>
          <p:cNvSpPr txBox="1"/>
          <p:nvPr/>
        </p:nvSpPr>
        <p:spPr>
          <a:xfrm>
            <a:off x="4159223" y="3866852"/>
            <a:ext cx="916833" cy="461665"/>
          </a:xfrm>
          <a:prstGeom prst="rect">
            <a:avLst/>
          </a:prstGeom>
          <a:noFill/>
        </p:spPr>
        <p:txBody>
          <a:bodyPr wrap="square" rtlCol="0">
            <a:spAutoFit/>
          </a:bodyPr>
          <a:lstStyle/>
          <a:p>
            <a:pPr algn="ctr"/>
            <a:r>
              <a:rPr lang="es-MX" sz="2400" b="1" dirty="0">
                <a:solidFill>
                  <a:srgbClr val="FF0000"/>
                </a:solidFill>
                <a:latin typeface="Garamond" panose="02020404030301010803" pitchFamily="18" charset="0"/>
              </a:rPr>
              <a:t>DIT</a:t>
            </a:r>
          </a:p>
        </p:txBody>
      </p:sp>
      <p:cxnSp>
        <p:nvCxnSpPr>
          <p:cNvPr id="17" name="Conector recto de flecha 16">
            <a:extLst>
              <a:ext uri="{FF2B5EF4-FFF2-40B4-BE49-F238E27FC236}">
                <a16:creationId xmlns:a16="http://schemas.microsoft.com/office/drawing/2014/main" id="{61EADDCD-4B0F-4864-953A-D0E09DB3F625}"/>
              </a:ext>
            </a:extLst>
          </p:cNvPr>
          <p:cNvCxnSpPr>
            <a:cxnSpLocks/>
          </p:cNvCxnSpPr>
          <p:nvPr/>
        </p:nvCxnSpPr>
        <p:spPr>
          <a:xfrm flipH="1">
            <a:off x="3150201" y="3078108"/>
            <a:ext cx="1493807" cy="7531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7">
                <a:extLst>
                  <a:ext uri="{FF2B5EF4-FFF2-40B4-BE49-F238E27FC236}">
                    <a16:creationId xmlns:a16="http://schemas.microsoft.com/office/drawing/2014/main" id="{EA374563-6ADC-48AA-99C6-9D6105DA86B8}"/>
                  </a:ext>
                </a:extLst>
              </p:cNvPr>
              <p:cNvSpPr/>
              <p:nvPr/>
            </p:nvSpPr>
            <p:spPr>
              <a:xfrm>
                <a:off x="1813967" y="3694097"/>
                <a:ext cx="2059683" cy="10297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ea typeface="Cambria Math" panose="02040503050406030204" pitchFamily="18" charset="0"/>
                            </a:rPr>
                          </m:ctrlPr>
                        </m:fPr>
                        <m:num>
                          <m:sSup>
                            <m:sSupPr>
                              <m:ctrlPr>
                                <a:rPr lang="en-US" sz="2800" i="1" smtClean="0">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m:t>
                              </m:r>
                            </m:e>
                            <m:sup>
                              <m:r>
                                <a:rPr lang="en-US" sz="2800" b="0" i="1" smtClean="0">
                                  <a:latin typeface="Cambria Math" panose="02040503050406030204" pitchFamily="18" charset="0"/>
                                  <a:ea typeface="Cambria Math" panose="02040503050406030204" pitchFamily="18" charset="0"/>
                                </a:rPr>
                                <m:t>2</m:t>
                              </m:r>
                            </m:sup>
                          </m:sSup>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𝑓</m:t>
                              </m:r>
                            </m:e>
                            <m:sub>
                              <m:r>
                                <a:rPr lang="en-US" sz="2800" b="0" i="1" smtClean="0">
                                  <a:latin typeface="Cambria Math" panose="02040503050406030204" pitchFamily="18" charset="0"/>
                                  <a:ea typeface="Cambria Math" panose="02040503050406030204" pitchFamily="18" charset="0"/>
                                </a:rPr>
                                <m:t>𝑎</m:t>
                              </m:r>
                            </m:sub>
                          </m:sSub>
                        </m:num>
                        <m:den>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s-MX" sz="2800" i="1">
                                  <a:latin typeface="Cambria Math" panose="02040503050406030204" pitchFamily="18" charset="0"/>
                                  <a:ea typeface="Cambria Math" panose="02040503050406030204" pitchFamily="18" charset="0"/>
                                </a:rPr>
                                <m:t>𝑎</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𝐼</m:t>
                              </m:r>
                            </m:e>
                            <m:sub>
                              <m:r>
                                <a:rPr lang="es-MX" sz="2800" i="1">
                                  <a:latin typeface="Cambria Math" panose="02040503050406030204" pitchFamily="18" charset="0"/>
                                  <a:ea typeface="Cambria Math" panose="02040503050406030204" pitchFamily="18" charset="0"/>
                                </a:rPr>
                                <m:t>𝑎</m:t>
                              </m:r>
                            </m:sub>
                          </m:sSub>
                        </m:den>
                      </m:f>
                      <m:r>
                        <a:rPr lang="en-US" sz="2800" b="0" i="1" smtClean="0">
                          <a:latin typeface="Cambria Math" panose="02040503050406030204" pitchFamily="18" charset="0"/>
                          <a:ea typeface="Cambria Math" panose="02040503050406030204" pitchFamily="18" charset="0"/>
                        </a:rPr>
                        <m:t>&gt;0</m:t>
                      </m:r>
                    </m:oMath>
                  </m:oMathPara>
                </a14:m>
                <a:endParaRPr lang="en-US" sz="2800" dirty="0"/>
              </a:p>
            </p:txBody>
          </p:sp>
        </mc:Choice>
        <mc:Fallback xmlns="">
          <p:sp>
            <p:nvSpPr>
              <p:cNvPr id="19" name="Rectangle 17">
                <a:extLst>
                  <a:ext uri="{FF2B5EF4-FFF2-40B4-BE49-F238E27FC236}">
                    <a16:creationId xmlns:a16="http://schemas.microsoft.com/office/drawing/2014/main" id="{EA374563-6ADC-48AA-99C6-9D6105DA86B8}"/>
                  </a:ext>
                </a:extLst>
              </p:cNvPr>
              <p:cNvSpPr>
                <a:spLocks noRot="1" noChangeAspect="1" noMove="1" noResize="1" noEditPoints="1" noAdjustHandles="1" noChangeArrowheads="1" noChangeShapeType="1" noTextEdit="1"/>
              </p:cNvSpPr>
              <p:nvPr/>
            </p:nvSpPr>
            <p:spPr>
              <a:xfrm>
                <a:off x="1813967" y="3694097"/>
                <a:ext cx="2059683" cy="1029705"/>
              </a:xfrm>
              <a:prstGeom prst="rect">
                <a:avLst/>
              </a:prstGeom>
              <a:blipFill>
                <a:blip r:embed="rId7"/>
                <a:stretch>
                  <a:fillRect/>
                </a:stretch>
              </a:blipFill>
            </p:spPr>
            <p:txBody>
              <a:bodyPr/>
              <a:lstStyle/>
              <a:p>
                <a:r>
                  <a:rPr lang="es-MX">
                    <a:noFill/>
                  </a:rPr>
                  <a:t> </a:t>
                </a:r>
              </a:p>
            </p:txBody>
          </p:sp>
        </mc:Fallback>
      </mc:AlternateContent>
      <p:sp>
        <p:nvSpPr>
          <p:cNvPr id="20" name="Abrir llave 19">
            <a:extLst>
              <a:ext uri="{FF2B5EF4-FFF2-40B4-BE49-F238E27FC236}">
                <a16:creationId xmlns:a16="http://schemas.microsoft.com/office/drawing/2014/main" id="{AA8EC1E8-EA3A-43FD-A08B-6DF77A51FA68}"/>
              </a:ext>
            </a:extLst>
          </p:cNvPr>
          <p:cNvSpPr/>
          <p:nvPr/>
        </p:nvSpPr>
        <p:spPr>
          <a:xfrm rot="16200000">
            <a:off x="6393338" y="2264882"/>
            <a:ext cx="245755" cy="1872208"/>
          </a:xfrm>
          <a:prstGeom prst="leftBrace">
            <a:avLst>
              <a:gd name="adj1" fmla="val 8333"/>
              <a:gd name="adj2" fmla="val 71812"/>
            </a:avLst>
          </a:pr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mc:AlternateContent xmlns:mc="http://schemas.openxmlformats.org/markup-compatibility/2006" xmlns:a14="http://schemas.microsoft.com/office/drawing/2010/main">
        <mc:Choice Requires="a14">
          <p:sp>
            <p:nvSpPr>
              <p:cNvPr id="21" name="Rectangle 16">
                <a:extLst>
                  <a:ext uri="{FF2B5EF4-FFF2-40B4-BE49-F238E27FC236}">
                    <a16:creationId xmlns:a16="http://schemas.microsoft.com/office/drawing/2014/main" id="{8BE8073A-B10D-4510-B65B-B5FC7A14E113}"/>
                  </a:ext>
                </a:extLst>
              </p:cNvPr>
              <p:cNvSpPr/>
              <p:nvPr/>
            </p:nvSpPr>
            <p:spPr>
              <a:xfrm>
                <a:off x="5361629" y="3569255"/>
                <a:ext cx="3509708" cy="11545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s-MX" sz="2400" b="0" i="1" smtClean="0">
                              <a:latin typeface="Cambria Math" panose="02040503050406030204" pitchFamily="18" charset="0"/>
                              <a:ea typeface="Cambria Math" panose="02040503050406030204" pitchFamily="18" charset="0"/>
                            </a:rPr>
                          </m:ctrlPr>
                        </m:funcPr>
                        <m:fName>
                          <m:r>
                            <m:rPr>
                              <m:sty m:val="p"/>
                            </m:rPr>
                            <a:rPr lang="es-MX" sz="2400" b="0" i="0" smtClean="0">
                              <a:latin typeface="Cambria Math" panose="02040503050406030204" pitchFamily="18" charset="0"/>
                              <a:ea typeface="Cambria Math" panose="02040503050406030204" pitchFamily="18" charset="0"/>
                            </a:rPr>
                            <m:t>log</m:t>
                          </m:r>
                        </m:fName>
                        <m:e>
                          <m:r>
                            <a:rPr lang="es-MX" sz="2400" b="0" i="1" smtClean="0">
                              <a:latin typeface="Cambria Math" panose="02040503050406030204" pitchFamily="18" charset="0"/>
                              <a:ea typeface="Cambria Math" panose="02040503050406030204" pitchFamily="18" charset="0"/>
                            </a:rPr>
                            <m:t>(</m:t>
                          </m:r>
                          <m:sSub>
                            <m:sSubPr>
                              <m:ctrlPr>
                                <a:rPr lang="es-MX" sz="2400" i="1">
                                  <a:latin typeface="Cambria Math" panose="02040503050406030204" pitchFamily="18" charset="0"/>
                                  <a:ea typeface="Cambria Math" panose="02040503050406030204" pitchFamily="18" charset="0"/>
                                </a:rPr>
                              </m:ctrlPr>
                            </m:sSubPr>
                            <m:e>
                              <m:r>
                                <a:rPr lang="es-MX" sz="2400" i="1">
                                  <a:latin typeface="Cambria Math" panose="02040503050406030204" pitchFamily="18" charset="0"/>
                                  <a:ea typeface="Cambria Math" panose="02040503050406030204" pitchFamily="18" charset="0"/>
                                </a:rPr>
                                <m:t>𝐸</m:t>
                              </m:r>
                            </m:e>
                            <m:sub>
                              <m:r>
                                <a:rPr lang="es-MX" sz="2400" i="1">
                                  <a:latin typeface="Cambria Math" panose="02040503050406030204" pitchFamily="18" charset="0"/>
                                  <a:ea typeface="Cambria Math" panose="02040503050406030204" pitchFamily="18" charset="0"/>
                                </a:rPr>
                                <m:t>𝑐</m:t>
                              </m:r>
                            </m:sub>
                          </m:sSub>
                          <m:r>
                            <a:rPr lang="es-MX" sz="2400" b="0" i="1" smtClean="0">
                              <a:latin typeface="Cambria Math" panose="02040503050406030204" pitchFamily="18" charset="0"/>
                              <a:ea typeface="Cambria Math" panose="02040503050406030204" pitchFamily="18" charset="0"/>
                            </a:rPr>
                            <m:t>)</m:t>
                          </m:r>
                        </m:e>
                      </m:func>
                      <m:r>
                        <a:rPr lang="es-MX" sz="2400" b="0" i="1" smtClean="0">
                          <a:latin typeface="Cambria Math" panose="02040503050406030204" pitchFamily="18" charset="0"/>
                          <a:ea typeface="Cambria Math" panose="02040503050406030204" pitchFamily="18" charset="0"/>
                        </a:rPr>
                        <m:t>=</m:t>
                      </m:r>
                      <m:r>
                        <a:rPr lang="es-MX" sz="2400" b="0" i="1" smtClean="0">
                          <a:latin typeface="Cambria Math" panose="02040503050406030204" pitchFamily="18" charset="0"/>
                          <a:ea typeface="Cambria Math" panose="02040503050406030204" pitchFamily="18" charset="0"/>
                        </a:rPr>
                        <m:t>𝜇</m:t>
                      </m:r>
                      <m:r>
                        <a:rPr lang="es-MX" sz="2400" b="0" i="1" smtClean="0">
                          <a:latin typeface="Cambria Math" panose="02040503050406030204" pitchFamily="18" charset="0"/>
                          <a:ea typeface="Cambria Math" panose="02040503050406030204" pitchFamily="18" charset="0"/>
                        </a:rPr>
                        <m:t>+</m:t>
                      </m:r>
                      <m:f>
                        <m:fPr>
                          <m:ctrlPr>
                            <a:rPr lang="es-MX" sz="2400" i="1">
                              <a:latin typeface="Cambria Math" panose="02040503050406030204" pitchFamily="18" charset="0"/>
                              <a:ea typeface="Cambria Math" panose="02040503050406030204" pitchFamily="18" charset="0"/>
                            </a:rPr>
                          </m:ctrlPr>
                        </m:fPr>
                        <m:num>
                          <m:r>
                            <a:rPr lang="es-MX" sz="2400" i="1">
                              <a:latin typeface="Cambria Math" panose="02040503050406030204" pitchFamily="18" charset="0"/>
                              <a:ea typeface="Cambria Math" panose="02040503050406030204" pitchFamily="18" charset="0"/>
                            </a:rPr>
                            <m:t>𝛽</m:t>
                          </m:r>
                        </m:num>
                        <m:den>
                          <m:r>
                            <a:rPr lang="es-MX" sz="2400" i="1">
                              <a:latin typeface="Cambria Math" panose="02040503050406030204" pitchFamily="18" charset="0"/>
                              <a:ea typeface="Cambria Math" panose="02040503050406030204" pitchFamily="18" charset="0"/>
                            </a:rPr>
                            <m:t>1−</m:t>
                          </m:r>
                          <m:r>
                            <a:rPr lang="es-MX" sz="2400" i="1">
                              <a:latin typeface="Cambria Math" panose="02040503050406030204" pitchFamily="18" charset="0"/>
                              <a:ea typeface="Cambria Math" panose="02040503050406030204" pitchFamily="18" charset="0"/>
                            </a:rPr>
                            <m:t>𝛼𝜎</m:t>
                          </m:r>
                        </m:den>
                      </m:f>
                      <m:func>
                        <m:funcPr>
                          <m:ctrlPr>
                            <a:rPr lang="es-MX" sz="2400" i="1" smtClean="0">
                              <a:latin typeface="Cambria Math" panose="02040503050406030204" pitchFamily="18" charset="0"/>
                              <a:ea typeface="Cambria Math" panose="02040503050406030204" pitchFamily="18" charset="0"/>
                            </a:rPr>
                          </m:ctrlPr>
                        </m:funcPr>
                        <m:fName>
                          <m:r>
                            <m:rPr>
                              <m:sty m:val="p"/>
                            </m:rPr>
                            <a:rPr lang="es-MX" sz="2400" i="0" smtClean="0">
                              <a:latin typeface="Cambria Math" panose="02040503050406030204" pitchFamily="18" charset="0"/>
                              <a:ea typeface="Cambria Math" panose="02040503050406030204" pitchFamily="18" charset="0"/>
                            </a:rPr>
                            <m:t>log</m:t>
                          </m:r>
                        </m:fName>
                        <m:e>
                          <m:r>
                            <a:rPr lang="es-MX" sz="2400" b="0" i="1" smtClean="0">
                              <a:latin typeface="Cambria Math" panose="02040503050406030204" pitchFamily="18" charset="0"/>
                              <a:ea typeface="Cambria Math" panose="02040503050406030204" pitchFamily="18" charset="0"/>
                            </a:rPr>
                            <m:t>(</m:t>
                          </m:r>
                          <m:sSub>
                            <m:sSubPr>
                              <m:ctrlPr>
                                <a:rPr lang="es-MX" sz="2400" b="0" i="1" smtClean="0">
                                  <a:latin typeface="Cambria Math" panose="02040503050406030204" pitchFamily="18" charset="0"/>
                                  <a:ea typeface="Cambria Math" panose="02040503050406030204" pitchFamily="18" charset="0"/>
                                </a:rPr>
                              </m:ctrlPr>
                            </m:sSubPr>
                            <m:e>
                              <m:r>
                                <a:rPr lang="es-MX" sz="2400" b="0" i="1" smtClean="0">
                                  <a:latin typeface="Cambria Math" panose="02040503050406030204" pitchFamily="18" charset="0"/>
                                  <a:ea typeface="Cambria Math" panose="02040503050406030204" pitchFamily="18" charset="0"/>
                                </a:rPr>
                                <m:t>𝐸</m:t>
                              </m:r>
                            </m:e>
                            <m:sub>
                              <m:r>
                                <a:rPr lang="es-MX" sz="2400" b="0" i="1" smtClean="0">
                                  <a:latin typeface="Cambria Math" panose="02040503050406030204" pitchFamily="18" charset="0"/>
                                  <a:ea typeface="Cambria Math" panose="02040503050406030204" pitchFamily="18" charset="0"/>
                                </a:rPr>
                                <m:t>𝑝</m:t>
                              </m:r>
                            </m:sub>
                          </m:sSub>
                          <m:r>
                            <a:rPr lang="es-MX" sz="2400" b="0" i="1" smtClean="0">
                              <a:latin typeface="Cambria Math" panose="02040503050406030204" pitchFamily="18" charset="0"/>
                              <a:ea typeface="Cambria Math" panose="02040503050406030204" pitchFamily="18" charset="0"/>
                            </a:rPr>
                            <m:t>)</m:t>
                          </m:r>
                        </m:e>
                      </m:func>
                      <m:r>
                        <a:rPr lang="es-MX" sz="2400" b="0" i="1" smtClean="0">
                          <a:latin typeface="Cambria Math" panose="02040503050406030204" pitchFamily="18" charset="0"/>
                          <a:ea typeface="Cambria Math" panose="02040503050406030204" pitchFamily="18" charset="0"/>
                        </a:rPr>
                        <m:t>+</m:t>
                      </m:r>
                      <m:acc>
                        <m:accPr>
                          <m:chr m:val="̃"/>
                          <m:ctrlPr>
                            <a:rPr lang="es-MX" sz="2400" b="0" i="1" smtClean="0">
                              <a:latin typeface="Cambria Math" panose="02040503050406030204" pitchFamily="18" charset="0"/>
                              <a:ea typeface="Cambria Math" panose="02040503050406030204" pitchFamily="18" charset="0"/>
                            </a:rPr>
                          </m:ctrlPr>
                        </m:accPr>
                        <m:e>
                          <m:r>
                            <a:rPr lang="es-MX" sz="2400" b="0" i="1" smtClean="0">
                              <a:latin typeface="Cambria Math" panose="02040503050406030204" pitchFamily="18" charset="0"/>
                              <a:ea typeface="Cambria Math" panose="02040503050406030204" pitchFamily="18" charset="0"/>
                            </a:rPr>
                            <m:t>𝜀</m:t>
                          </m:r>
                        </m:e>
                      </m:acc>
                    </m:oMath>
                  </m:oMathPara>
                </a14:m>
                <a:endParaRPr lang="en-US" sz="2400" dirty="0"/>
              </a:p>
            </p:txBody>
          </p:sp>
        </mc:Choice>
        <mc:Fallback xmlns="">
          <p:sp>
            <p:nvSpPr>
              <p:cNvPr id="21" name="Rectangle 16">
                <a:extLst>
                  <a:ext uri="{FF2B5EF4-FFF2-40B4-BE49-F238E27FC236}">
                    <a16:creationId xmlns:a16="http://schemas.microsoft.com/office/drawing/2014/main" id="{8BE8073A-B10D-4510-B65B-B5FC7A14E113}"/>
                  </a:ext>
                </a:extLst>
              </p:cNvPr>
              <p:cNvSpPr>
                <a:spLocks noRot="1" noChangeAspect="1" noMove="1" noResize="1" noEditPoints="1" noAdjustHandles="1" noChangeArrowheads="1" noChangeShapeType="1" noTextEdit="1"/>
              </p:cNvSpPr>
              <p:nvPr/>
            </p:nvSpPr>
            <p:spPr>
              <a:xfrm>
                <a:off x="5361629" y="3569255"/>
                <a:ext cx="3509708" cy="1154547"/>
              </a:xfrm>
              <a:prstGeom prst="rect">
                <a:avLst/>
              </a:prstGeom>
              <a:blipFill>
                <a:blip r:embed="rId8"/>
                <a:stretch>
                  <a:fillRect l="-1043"/>
                </a:stretch>
              </a:blipFill>
            </p:spPr>
            <p:txBody>
              <a:bodyPr/>
              <a:lstStyle/>
              <a:p>
                <a:r>
                  <a:rPr lang="es-MX">
                    <a:noFill/>
                  </a:rPr>
                  <a:t> </a:t>
                </a:r>
              </a:p>
            </p:txBody>
          </p:sp>
        </mc:Fallback>
      </mc:AlternateContent>
      <p:sp>
        <p:nvSpPr>
          <p:cNvPr id="25" name="Abrir llave 24">
            <a:extLst>
              <a:ext uri="{FF2B5EF4-FFF2-40B4-BE49-F238E27FC236}">
                <a16:creationId xmlns:a16="http://schemas.microsoft.com/office/drawing/2014/main" id="{79CCF680-2A30-4B8A-A209-04CD0121A155}"/>
              </a:ext>
            </a:extLst>
          </p:cNvPr>
          <p:cNvSpPr/>
          <p:nvPr/>
        </p:nvSpPr>
        <p:spPr>
          <a:xfrm rot="16200000">
            <a:off x="4312350" y="937100"/>
            <a:ext cx="461664" cy="8410568"/>
          </a:xfrm>
          <a:prstGeom prst="leftBrace">
            <a:avLst>
              <a:gd name="adj1" fmla="val 8333"/>
              <a:gd name="adj2" fmla="val 50948"/>
            </a:avLst>
          </a:prstGeom>
          <a:ln w="317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6" name="TextBox 1">
            <a:extLst>
              <a:ext uri="{FF2B5EF4-FFF2-40B4-BE49-F238E27FC236}">
                <a16:creationId xmlns:a16="http://schemas.microsoft.com/office/drawing/2014/main" id="{19A8CFED-51A8-43C3-A17B-F07F7D82FAD9}"/>
              </a:ext>
            </a:extLst>
          </p:cNvPr>
          <p:cNvSpPr txBox="1"/>
          <p:nvPr/>
        </p:nvSpPr>
        <p:spPr>
          <a:xfrm>
            <a:off x="323528" y="5417929"/>
            <a:ext cx="8568952" cy="1323439"/>
          </a:xfrm>
          <a:prstGeom prst="rect">
            <a:avLst/>
          </a:prstGeom>
          <a:noFill/>
        </p:spPr>
        <p:txBody>
          <a:bodyPr wrap="square" rtlCol="0">
            <a:spAutoFit/>
          </a:bodyPr>
          <a:lstStyle/>
          <a:p>
            <a:pPr algn="ctr"/>
            <a:r>
              <a:rPr lang="en-US" sz="8000" b="1" dirty="0">
                <a:latin typeface="Garamond" panose="02020404030301010803" pitchFamily="18" charset="0"/>
              </a:rPr>
              <a:t>15,936,656</a:t>
            </a:r>
          </a:p>
        </p:txBody>
      </p:sp>
    </p:spTree>
    <p:extLst>
      <p:ext uri="{BB962C8B-B14F-4D97-AF65-F5344CB8AC3E}">
        <p14:creationId xmlns:p14="http://schemas.microsoft.com/office/powerpoint/2010/main" val="375529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6" grpId="0"/>
      <p:bldP spid="19" grpId="0"/>
      <p:bldP spid="20" grpId="0" animBg="1"/>
      <p:bldP spid="21" grpId="0"/>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4624"/>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89C5D4C-00FD-4889-8E0F-632958E20468}"/>
              </a:ext>
            </a:extLst>
          </p:cNvPr>
          <p:cNvPicPr>
            <a:picLocks noChangeAspect="1"/>
          </p:cNvPicPr>
          <p:nvPr/>
        </p:nvPicPr>
        <p:blipFill>
          <a:blip r:embed="rId3"/>
          <a:stretch>
            <a:fillRect/>
          </a:stretch>
        </p:blipFill>
        <p:spPr>
          <a:xfrm>
            <a:off x="7884368" y="44625"/>
            <a:ext cx="1231333" cy="644082"/>
          </a:xfrm>
          <a:prstGeom prst="rect">
            <a:avLst/>
          </a:prstGeom>
        </p:spPr>
      </p:pic>
      <p:pic>
        <p:nvPicPr>
          <p:cNvPr id="14" name="Imagen 13">
            <a:extLst>
              <a:ext uri="{FF2B5EF4-FFF2-40B4-BE49-F238E27FC236}">
                <a16:creationId xmlns:a16="http://schemas.microsoft.com/office/drawing/2014/main" id="{37489EF9-FDCA-4B4A-9FCF-8A8A3D19CC2A}"/>
              </a:ext>
            </a:extLst>
          </p:cNvPr>
          <p:cNvPicPr/>
          <p:nvPr/>
        </p:nvPicPr>
        <p:blipFill>
          <a:blip r:embed="rId4"/>
          <a:srcRect l="35441" t="24124" r="24633" b="6481"/>
          <a:stretch/>
        </p:blipFill>
        <p:spPr>
          <a:xfrm>
            <a:off x="539552" y="823320"/>
            <a:ext cx="6039584" cy="5702024"/>
          </a:xfrm>
          <a:prstGeom prst="rect">
            <a:avLst/>
          </a:prstGeom>
          <a:ln>
            <a:noFill/>
          </a:ln>
        </p:spPr>
      </p:pic>
      <p:sp>
        <p:nvSpPr>
          <p:cNvPr id="2" name="Elipse 1">
            <a:extLst>
              <a:ext uri="{FF2B5EF4-FFF2-40B4-BE49-F238E27FC236}">
                <a16:creationId xmlns:a16="http://schemas.microsoft.com/office/drawing/2014/main" id="{E8EB986A-99CF-41DE-9FC7-78F91C23A17E}"/>
              </a:ext>
            </a:extLst>
          </p:cNvPr>
          <p:cNvSpPr/>
          <p:nvPr/>
        </p:nvSpPr>
        <p:spPr>
          <a:xfrm rot="19164000">
            <a:off x="3145810" y="4149080"/>
            <a:ext cx="3312368" cy="1296144"/>
          </a:xfrm>
          <a:prstGeom prst="ellipse">
            <a:avLst/>
          </a:prstGeom>
          <a:noFill/>
          <a:ln w="50800">
            <a:solidFill>
              <a:srgbClr val="F3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lipse 5">
            <a:extLst>
              <a:ext uri="{FF2B5EF4-FFF2-40B4-BE49-F238E27FC236}">
                <a16:creationId xmlns:a16="http://schemas.microsoft.com/office/drawing/2014/main" id="{3A69A747-3D90-4BD5-BDD6-7670B3001641}"/>
              </a:ext>
            </a:extLst>
          </p:cNvPr>
          <p:cNvSpPr/>
          <p:nvPr/>
        </p:nvSpPr>
        <p:spPr>
          <a:xfrm rot="3382922">
            <a:off x="3211232" y="2214663"/>
            <a:ext cx="3312368" cy="1296144"/>
          </a:xfrm>
          <a:prstGeom prst="ellipse">
            <a:avLst/>
          </a:prstGeom>
          <a:noFill/>
          <a:ln w="50800">
            <a:solidFill>
              <a:srgbClr val="F3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a:extLst>
              <a:ext uri="{FF2B5EF4-FFF2-40B4-BE49-F238E27FC236}">
                <a16:creationId xmlns:a16="http://schemas.microsoft.com/office/drawing/2014/main" id="{F50973D7-0E68-4174-AD16-79B482EF36BB}"/>
              </a:ext>
            </a:extLst>
          </p:cNvPr>
          <p:cNvSpPr/>
          <p:nvPr/>
        </p:nvSpPr>
        <p:spPr>
          <a:xfrm rot="2564868">
            <a:off x="1034446" y="4179298"/>
            <a:ext cx="3312368" cy="1296144"/>
          </a:xfrm>
          <a:prstGeom prst="ellipse">
            <a:avLst/>
          </a:prstGeom>
          <a:noFill/>
          <a:ln w="50800">
            <a:solidFill>
              <a:srgbClr val="F3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lipse 7">
            <a:extLst>
              <a:ext uri="{FF2B5EF4-FFF2-40B4-BE49-F238E27FC236}">
                <a16:creationId xmlns:a16="http://schemas.microsoft.com/office/drawing/2014/main" id="{BAC08EA4-C01E-4FC4-8CC4-429DFD1A534D}"/>
              </a:ext>
            </a:extLst>
          </p:cNvPr>
          <p:cNvSpPr/>
          <p:nvPr/>
        </p:nvSpPr>
        <p:spPr>
          <a:xfrm rot="8269068">
            <a:off x="998025" y="2069014"/>
            <a:ext cx="3312368" cy="1296144"/>
          </a:xfrm>
          <a:prstGeom prst="ellipse">
            <a:avLst/>
          </a:prstGeom>
          <a:noFill/>
          <a:ln w="50800">
            <a:solidFill>
              <a:srgbClr val="F3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lipse 8">
            <a:extLst>
              <a:ext uri="{FF2B5EF4-FFF2-40B4-BE49-F238E27FC236}">
                <a16:creationId xmlns:a16="http://schemas.microsoft.com/office/drawing/2014/main" id="{3D06D613-26EC-4C99-9EEB-DD2BB885B1C8}"/>
              </a:ext>
            </a:extLst>
          </p:cNvPr>
          <p:cNvSpPr/>
          <p:nvPr/>
        </p:nvSpPr>
        <p:spPr>
          <a:xfrm rot="7823973">
            <a:off x="2853586" y="2901559"/>
            <a:ext cx="1703942" cy="1687112"/>
          </a:xfrm>
          <a:prstGeom prst="ellipse">
            <a:avLst/>
          </a:prstGeom>
          <a:noFill/>
          <a:ln w="50800">
            <a:solidFill>
              <a:srgbClr val="F3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errar llave 10">
            <a:extLst>
              <a:ext uri="{FF2B5EF4-FFF2-40B4-BE49-F238E27FC236}">
                <a16:creationId xmlns:a16="http://schemas.microsoft.com/office/drawing/2014/main" id="{64ED4B6A-B73C-4BD9-BBD1-F9C85A32B331}"/>
              </a:ext>
            </a:extLst>
          </p:cNvPr>
          <p:cNvSpPr/>
          <p:nvPr/>
        </p:nvSpPr>
        <p:spPr>
          <a:xfrm>
            <a:off x="6732240" y="908720"/>
            <a:ext cx="432048" cy="5702024"/>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TextBox 2">
            <a:extLst>
              <a:ext uri="{FF2B5EF4-FFF2-40B4-BE49-F238E27FC236}">
                <a16:creationId xmlns:a16="http://schemas.microsoft.com/office/drawing/2014/main" id="{572144AF-38CE-415F-89C7-C84919DC8AB1}"/>
              </a:ext>
            </a:extLst>
          </p:cNvPr>
          <p:cNvSpPr txBox="1"/>
          <p:nvPr/>
        </p:nvSpPr>
        <p:spPr>
          <a:xfrm>
            <a:off x="7380312" y="3344233"/>
            <a:ext cx="1728192" cy="830997"/>
          </a:xfrm>
          <a:prstGeom prst="rect">
            <a:avLst/>
          </a:prstGeom>
          <a:noFill/>
        </p:spPr>
        <p:txBody>
          <a:bodyPr wrap="square" rtlCol="0">
            <a:spAutoFit/>
          </a:bodyPr>
          <a:lstStyle/>
          <a:p>
            <a:pPr algn="ctr"/>
            <a:r>
              <a:rPr lang="es-MX" sz="2400" dirty="0">
                <a:latin typeface="Garamond" panose="02020404030301010803" pitchFamily="18" charset="0"/>
              </a:rPr>
              <a:t>Educación Superior</a:t>
            </a:r>
          </a:p>
        </p:txBody>
      </p:sp>
    </p:spTree>
    <p:extLst>
      <p:ext uri="{BB962C8B-B14F-4D97-AF65-F5344CB8AC3E}">
        <p14:creationId xmlns:p14="http://schemas.microsoft.com/office/powerpoint/2010/main" val="103554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1"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818"/>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0EFB168-2D15-4240-9369-B66E9E9BB560}"/>
              </a:ext>
            </a:extLst>
          </p:cNvPr>
          <p:cNvSpPr txBox="1"/>
          <p:nvPr/>
        </p:nvSpPr>
        <p:spPr>
          <a:xfrm>
            <a:off x="395536" y="59045"/>
            <a:ext cx="6840760" cy="553998"/>
          </a:xfrm>
          <a:prstGeom prst="rect">
            <a:avLst/>
          </a:prstGeom>
          <a:noFill/>
        </p:spPr>
        <p:txBody>
          <a:bodyPr wrap="square" rtlCol="0">
            <a:spAutoFit/>
          </a:bodyPr>
          <a:lstStyle/>
          <a:p>
            <a:r>
              <a:rPr lang="es-MX" sz="3000" dirty="0">
                <a:latin typeface="Garamond" panose="02020404030301010803" pitchFamily="18" charset="0"/>
              </a:rPr>
              <a:t>¿Cuál es la relación entre ES y Crecimiento?</a:t>
            </a:r>
            <a:endParaRPr lang="en-US" sz="3000" dirty="0">
              <a:latin typeface="Garamond" panose="02020404030301010803" pitchFamily="18" charset="0"/>
            </a:endParaRPr>
          </a:p>
        </p:txBody>
      </p:sp>
      <p:pic>
        <p:nvPicPr>
          <p:cNvPr id="12" name="Picture 2">
            <a:extLst>
              <a:ext uri="{FF2B5EF4-FFF2-40B4-BE49-F238E27FC236}">
                <a16:creationId xmlns:a16="http://schemas.microsoft.com/office/drawing/2014/main" id="{2226E7F3-AB50-4C02-821A-5AABEBBF2E00}"/>
              </a:ext>
            </a:extLst>
          </p:cNvPr>
          <p:cNvPicPr>
            <a:picLocks noChangeAspect="1"/>
          </p:cNvPicPr>
          <p:nvPr/>
        </p:nvPicPr>
        <p:blipFill>
          <a:blip r:embed="rId3"/>
          <a:stretch>
            <a:fillRect/>
          </a:stretch>
        </p:blipFill>
        <p:spPr>
          <a:xfrm>
            <a:off x="7884368" y="44625"/>
            <a:ext cx="1231333" cy="644082"/>
          </a:xfrm>
          <a:prstGeom prst="rect">
            <a:avLst/>
          </a:prstGeom>
        </p:spPr>
      </p:pic>
      <mc:AlternateContent xmlns:mc="http://schemas.openxmlformats.org/markup-compatibility/2006" xmlns:a14="http://schemas.microsoft.com/office/drawing/2010/main">
        <mc:Choice Requires="a14">
          <p:sp>
            <p:nvSpPr>
              <p:cNvPr id="14" name="Rectangle 6">
                <a:extLst>
                  <a:ext uri="{FF2B5EF4-FFF2-40B4-BE49-F238E27FC236}">
                    <a16:creationId xmlns:a16="http://schemas.microsoft.com/office/drawing/2014/main" id="{BFF7D202-EC9D-4355-BD1B-B89D17A57EB5}"/>
                  </a:ext>
                </a:extLst>
              </p:cNvPr>
              <p:cNvSpPr/>
              <p:nvPr/>
            </p:nvSpPr>
            <p:spPr>
              <a:xfrm>
                <a:off x="1115616" y="2679303"/>
                <a:ext cx="6336704"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𝑌</m:t>
                      </m:r>
                      <m:r>
                        <a:rPr lang="en-US" sz="2800" i="0">
                          <a:latin typeface="Cambria Math" panose="02040503050406030204" pitchFamily="18" charset="0"/>
                        </a:rPr>
                        <m:t>=</m:t>
                      </m:r>
                      <m:r>
                        <a:rPr lang="es-MX" sz="2800" i="1" smtClean="0">
                          <a:latin typeface="Cambria Math" panose="02040503050406030204" pitchFamily="18" charset="0"/>
                        </a:rPr>
                        <m:t>𝑓</m:t>
                      </m:r>
                      <m:r>
                        <a:rPr lang="es-MX" sz="2800" b="0" i="1" smtClean="0">
                          <a:latin typeface="Cambria Math" panose="02040503050406030204" pitchFamily="18" charset="0"/>
                        </a:rPr>
                        <m:t>(…</m:t>
                      </m:r>
                      <m:r>
                        <a:rPr lang="es-MX" sz="2800" b="0" i="1" smtClean="0">
                          <a:latin typeface="Cambria Math" panose="02040503050406030204" pitchFamily="18" charset="0"/>
                        </a:rPr>
                        <m:t>𝐴</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𝜃</m:t>
                          </m:r>
                          <m:r>
                            <a:rPr lang="es-MX" sz="2800" b="0" i="1" smtClean="0">
                              <a:latin typeface="Cambria Math" panose="02040503050406030204" pitchFamily="18" charset="0"/>
                              <a:ea typeface="Cambria Math" panose="02040503050406030204" pitchFamily="18" charset="0"/>
                            </a:rPr>
                            <m:t>(</m:t>
                          </m:r>
                          <m:r>
                            <a:rPr lang="es-MX" sz="2800" b="0" i="1" smtClean="0">
                              <a:latin typeface="Cambria Math" panose="02040503050406030204" pitchFamily="18" charset="0"/>
                              <a:ea typeface="Cambria Math" panose="02040503050406030204" pitchFamily="18" charset="0"/>
                            </a:rPr>
                            <m:t>𝑑𝑜𝑐𝑒𝑛𝑡𝑒𝑠</m:t>
                          </m:r>
                          <m:r>
                            <a:rPr lang="es-MX" sz="2800" b="0" i="1" smtClean="0">
                              <a:latin typeface="Cambria Math" panose="02040503050406030204" pitchFamily="18" charset="0"/>
                              <a:ea typeface="Cambria Math" panose="02040503050406030204" pitchFamily="18" charset="0"/>
                            </a:rPr>
                            <m:t>)</m:t>
                          </m:r>
                        </m:e>
                      </m:d>
                      <m:r>
                        <a:rPr lang="es-MX" sz="2800" b="0" i="1" smtClean="0">
                          <a:latin typeface="Cambria Math" panose="02040503050406030204" pitchFamily="18" charset="0"/>
                          <a:ea typeface="Cambria Math" panose="02040503050406030204" pitchFamily="18" charset="0"/>
                        </a:rPr>
                        <m:t>,</m:t>
                      </m:r>
                      <m:r>
                        <m:rPr>
                          <m:sty m:val="p"/>
                        </m:rPr>
                        <a:rPr lang="el-GR" sz="2800" i="1" smtClean="0">
                          <a:latin typeface="Cambria Math" panose="02040503050406030204" pitchFamily="18" charset="0"/>
                          <a:ea typeface="Cambria Math" panose="02040503050406030204" pitchFamily="18" charset="0"/>
                        </a:rPr>
                        <m:t>Ω</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𝜃</m:t>
                          </m:r>
                        </m:e>
                      </m:d>
                      <m:r>
                        <a:rPr lang="en-US" sz="2800" b="0" i="1" smtClean="0">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14" name="Rectangle 6">
                <a:extLst>
                  <a:ext uri="{FF2B5EF4-FFF2-40B4-BE49-F238E27FC236}">
                    <a16:creationId xmlns:a16="http://schemas.microsoft.com/office/drawing/2014/main" id="{BFF7D202-EC9D-4355-BD1B-B89D17A57EB5}"/>
                  </a:ext>
                </a:extLst>
              </p:cNvPr>
              <p:cNvSpPr>
                <a:spLocks noRot="1" noChangeAspect="1" noMove="1" noResize="1" noEditPoints="1" noAdjustHandles="1" noChangeArrowheads="1" noChangeShapeType="1" noTextEdit="1"/>
              </p:cNvSpPr>
              <p:nvPr/>
            </p:nvSpPr>
            <p:spPr>
              <a:xfrm>
                <a:off x="1115616" y="2679303"/>
                <a:ext cx="6336704" cy="523220"/>
              </a:xfrm>
              <a:prstGeom prst="rect">
                <a:avLst/>
              </a:prstGeom>
              <a:blipFill>
                <a:blip r:embed="rId4"/>
                <a:stretch>
                  <a:fillRect/>
                </a:stretch>
              </a:blipFill>
            </p:spPr>
            <p:txBody>
              <a:bodyPr/>
              <a:lstStyle/>
              <a:p>
                <a:r>
                  <a:rPr lang="es-MX">
                    <a:noFill/>
                  </a:rPr>
                  <a:t> </a:t>
                </a:r>
              </a:p>
            </p:txBody>
          </p:sp>
        </mc:Fallback>
      </mc:AlternateContent>
      <p:cxnSp>
        <p:nvCxnSpPr>
          <p:cNvPr id="4" name="Conector recto de flecha 3">
            <a:extLst>
              <a:ext uri="{FF2B5EF4-FFF2-40B4-BE49-F238E27FC236}">
                <a16:creationId xmlns:a16="http://schemas.microsoft.com/office/drawing/2014/main" id="{945443E8-E6C2-492F-AC43-7800E6C1F6D0}"/>
              </a:ext>
            </a:extLst>
          </p:cNvPr>
          <p:cNvCxnSpPr>
            <a:cxnSpLocks/>
          </p:cNvCxnSpPr>
          <p:nvPr/>
        </p:nvCxnSpPr>
        <p:spPr>
          <a:xfrm flipV="1">
            <a:off x="3275856" y="3111351"/>
            <a:ext cx="36004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3D8A84E4-FAAB-462B-A8D2-03507E7954AD}"/>
              </a:ext>
            </a:extLst>
          </p:cNvPr>
          <p:cNvSpPr txBox="1"/>
          <p:nvPr/>
        </p:nvSpPr>
        <p:spPr>
          <a:xfrm>
            <a:off x="1907705" y="3615407"/>
            <a:ext cx="2232248" cy="461665"/>
          </a:xfrm>
          <a:prstGeom prst="rect">
            <a:avLst/>
          </a:prstGeom>
          <a:noFill/>
        </p:spPr>
        <p:txBody>
          <a:bodyPr wrap="square" rtlCol="0">
            <a:spAutoFit/>
          </a:bodyPr>
          <a:lstStyle/>
          <a:p>
            <a:r>
              <a:rPr lang="es-MX" sz="2400" dirty="0">
                <a:latin typeface="Garamond" panose="02020404030301010803" pitchFamily="18" charset="0"/>
              </a:rPr>
              <a:t>Capital Humano</a:t>
            </a:r>
            <a:endParaRPr lang="es-MX" sz="2400" b="1" dirty="0">
              <a:solidFill>
                <a:srgbClr val="FF0000"/>
              </a:solidFill>
              <a:latin typeface="Garamond" panose="02020404030301010803" pitchFamily="18" charset="0"/>
            </a:endParaRPr>
          </a:p>
        </p:txBody>
      </p:sp>
      <p:cxnSp>
        <p:nvCxnSpPr>
          <p:cNvPr id="18" name="Conector recto de flecha 17">
            <a:extLst>
              <a:ext uri="{FF2B5EF4-FFF2-40B4-BE49-F238E27FC236}">
                <a16:creationId xmlns:a16="http://schemas.microsoft.com/office/drawing/2014/main" id="{A849A340-6028-43E4-BD28-054619F6EAB9}"/>
              </a:ext>
            </a:extLst>
          </p:cNvPr>
          <p:cNvCxnSpPr>
            <a:cxnSpLocks/>
            <a:stCxn id="19" idx="2"/>
          </p:cNvCxnSpPr>
          <p:nvPr/>
        </p:nvCxnSpPr>
        <p:spPr>
          <a:xfrm>
            <a:off x="2231740" y="2234481"/>
            <a:ext cx="792089" cy="546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286682C2-4F75-446E-B943-2354596AA437}"/>
              </a:ext>
            </a:extLst>
          </p:cNvPr>
          <p:cNvSpPr txBox="1"/>
          <p:nvPr/>
        </p:nvSpPr>
        <p:spPr>
          <a:xfrm>
            <a:off x="1115616" y="1772816"/>
            <a:ext cx="2232248" cy="461665"/>
          </a:xfrm>
          <a:prstGeom prst="rect">
            <a:avLst/>
          </a:prstGeom>
          <a:noFill/>
        </p:spPr>
        <p:txBody>
          <a:bodyPr wrap="square" rtlCol="0">
            <a:spAutoFit/>
          </a:bodyPr>
          <a:lstStyle/>
          <a:p>
            <a:r>
              <a:rPr lang="es-MX" sz="2400" dirty="0">
                <a:latin typeface="Garamond" panose="02020404030301010803" pitchFamily="18" charset="0"/>
              </a:rPr>
              <a:t>Innovación</a:t>
            </a:r>
            <a:endParaRPr lang="es-MX" sz="2400" b="1" dirty="0">
              <a:solidFill>
                <a:srgbClr val="FF0000"/>
              </a:solidFill>
              <a:latin typeface="Garamond" panose="02020404030301010803" pitchFamily="18" charset="0"/>
            </a:endParaRPr>
          </a:p>
        </p:txBody>
      </p:sp>
      <p:cxnSp>
        <p:nvCxnSpPr>
          <p:cNvPr id="21" name="Conector recto de flecha 20">
            <a:extLst>
              <a:ext uri="{FF2B5EF4-FFF2-40B4-BE49-F238E27FC236}">
                <a16:creationId xmlns:a16="http://schemas.microsoft.com/office/drawing/2014/main" id="{742736EB-2104-4954-BC14-F3BFE060C13F}"/>
              </a:ext>
            </a:extLst>
          </p:cNvPr>
          <p:cNvCxnSpPr>
            <a:cxnSpLocks/>
            <a:stCxn id="22" idx="0"/>
          </p:cNvCxnSpPr>
          <p:nvPr/>
        </p:nvCxnSpPr>
        <p:spPr>
          <a:xfrm flipH="1" flipV="1">
            <a:off x="6012160" y="3202523"/>
            <a:ext cx="180020" cy="412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F014240D-A2CE-4B20-AD7E-146D50505C14}"/>
              </a:ext>
            </a:extLst>
          </p:cNvPr>
          <p:cNvSpPr txBox="1"/>
          <p:nvPr/>
        </p:nvSpPr>
        <p:spPr>
          <a:xfrm>
            <a:off x="4499992" y="3615407"/>
            <a:ext cx="3384376" cy="461665"/>
          </a:xfrm>
          <a:prstGeom prst="rect">
            <a:avLst/>
          </a:prstGeom>
          <a:noFill/>
        </p:spPr>
        <p:txBody>
          <a:bodyPr wrap="square" rtlCol="0">
            <a:spAutoFit/>
          </a:bodyPr>
          <a:lstStyle/>
          <a:p>
            <a:r>
              <a:rPr lang="es-MX" sz="2400" dirty="0">
                <a:latin typeface="Garamond" panose="02020404030301010803" pitchFamily="18" charset="0"/>
              </a:rPr>
              <a:t>Instituciones democráticas</a:t>
            </a:r>
            <a:endParaRPr lang="es-MX" sz="2400"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6710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4624"/>
            <a:ext cx="9144000" cy="63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89C5D4C-00FD-4889-8E0F-632958E20468}"/>
              </a:ext>
            </a:extLst>
          </p:cNvPr>
          <p:cNvPicPr>
            <a:picLocks noChangeAspect="1"/>
          </p:cNvPicPr>
          <p:nvPr/>
        </p:nvPicPr>
        <p:blipFill>
          <a:blip r:embed="rId3"/>
          <a:stretch>
            <a:fillRect/>
          </a:stretch>
        </p:blipFill>
        <p:spPr>
          <a:xfrm>
            <a:off x="7884368" y="44625"/>
            <a:ext cx="1231333" cy="644082"/>
          </a:xfrm>
          <a:prstGeom prst="rect">
            <a:avLst/>
          </a:prstGeom>
        </p:spPr>
      </p:pic>
      <p:pic>
        <p:nvPicPr>
          <p:cNvPr id="14" name="Imagen 13">
            <a:extLst>
              <a:ext uri="{FF2B5EF4-FFF2-40B4-BE49-F238E27FC236}">
                <a16:creationId xmlns:a16="http://schemas.microsoft.com/office/drawing/2014/main" id="{37489EF9-FDCA-4B4A-9FCF-8A8A3D19CC2A}"/>
              </a:ext>
            </a:extLst>
          </p:cNvPr>
          <p:cNvPicPr/>
          <p:nvPr/>
        </p:nvPicPr>
        <p:blipFill>
          <a:blip r:embed="rId4"/>
          <a:srcRect l="35441" t="24124" r="24633" b="6481"/>
          <a:stretch/>
        </p:blipFill>
        <p:spPr>
          <a:xfrm>
            <a:off x="251520" y="823320"/>
            <a:ext cx="6039584" cy="5702024"/>
          </a:xfrm>
          <a:prstGeom prst="rect">
            <a:avLst/>
          </a:prstGeom>
          <a:ln>
            <a:noFill/>
          </a:ln>
        </p:spPr>
      </p:pic>
      <p:sp>
        <p:nvSpPr>
          <p:cNvPr id="11" name="TextBox 2">
            <a:extLst>
              <a:ext uri="{FF2B5EF4-FFF2-40B4-BE49-F238E27FC236}">
                <a16:creationId xmlns:a16="http://schemas.microsoft.com/office/drawing/2014/main" id="{179C377F-7044-43DF-8269-10EFF4D733B3}"/>
              </a:ext>
            </a:extLst>
          </p:cNvPr>
          <p:cNvSpPr txBox="1"/>
          <p:nvPr/>
        </p:nvSpPr>
        <p:spPr>
          <a:xfrm>
            <a:off x="6771842" y="1340768"/>
            <a:ext cx="1728192" cy="830997"/>
          </a:xfrm>
          <a:prstGeom prst="rect">
            <a:avLst/>
          </a:prstGeom>
          <a:noFill/>
        </p:spPr>
        <p:txBody>
          <a:bodyPr wrap="square" rtlCol="0">
            <a:spAutoFit/>
          </a:bodyPr>
          <a:lstStyle/>
          <a:p>
            <a:pPr algn="ctr"/>
            <a:r>
              <a:rPr lang="es-MX" sz="2400" b="1" dirty="0">
                <a:solidFill>
                  <a:srgbClr val="FF0000"/>
                </a:solidFill>
                <a:latin typeface="Garamond" panose="02020404030301010803" pitchFamily="18" charset="0"/>
              </a:rPr>
              <a:t>Economía Política</a:t>
            </a:r>
          </a:p>
        </p:txBody>
      </p:sp>
      <p:cxnSp>
        <p:nvCxnSpPr>
          <p:cNvPr id="4" name="Conector recto de flecha 3">
            <a:extLst>
              <a:ext uri="{FF2B5EF4-FFF2-40B4-BE49-F238E27FC236}">
                <a16:creationId xmlns:a16="http://schemas.microsoft.com/office/drawing/2014/main" id="{DB00FE9C-1163-4BE4-89A7-E3240814CAA2}"/>
              </a:ext>
            </a:extLst>
          </p:cNvPr>
          <p:cNvCxnSpPr>
            <a:stCxn id="11" idx="1"/>
          </p:cNvCxnSpPr>
          <p:nvPr/>
        </p:nvCxnSpPr>
        <p:spPr>
          <a:xfrm flipH="1" flipV="1">
            <a:off x="5004048" y="1340768"/>
            <a:ext cx="1767794" cy="415499"/>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2E333353-818F-421F-A51C-D144810E29AF}"/>
              </a:ext>
            </a:extLst>
          </p:cNvPr>
          <p:cNvCxnSpPr>
            <a:cxnSpLocks/>
            <a:stCxn id="11" idx="1"/>
          </p:cNvCxnSpPr>
          <p:nvPr/>
        </p:nvCxnSpPr>
        <p:spPr>
          <a:xfrm flipH="1" flipV="1">
            <a:off x="2915816" y="1336631"/>
            <a:ext cx="3856026" cy="419636"/>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ED6D5C50-7AB2-4CAE-8C3E-0892E48EC7CD}"/>
              </a:ext>
            </a:extLst>
          </p:cNvPr>
          <p:cNvCxnSpPr>
            <a:cxnSpLocks/>
            <a:stCxn id="11" idx="1"/>
          </p:cNvCxnSpPr>
          <p:nvPr/>
        </p:nvCxnSpPr>
        <p:spPr>
          <a:xfrm flipH="1">
            <a:off x="1244023" y="1756267"/>
            <a:ext cx="5527819" cy="910611"/>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7627A9E5-ED67-405A-A6B5-165436E4DDC0}"/>
              </a:ext>
            </a:extLst>
          </p:cNvPr>
          <p:cNvCxnSpPr>
            <a:cxnSpLocks/>
            <a:stCxn id="11" idx="1"/>
          </p:cNvCxnSpPr>
          <p:nvPr/>
        </p:nvCxnSpPr>
        <p:spPr>
          <a:xfrm flipH="1">
            <a:off x="1244023" y="1756267"/>
            <a:ext cx="5527819" cy="2929969"/>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9356E932-6E85-48FE-B8EC-A6BCAC02D3BF}"/>
              </a:ext>
            </a:extLst>
          </p:cNvPr>
          <p:cNvCxnSpPr>
            <a:cxnSpLocks/>
            <a:stCxn id="11" idx="1"/>
          </p:cNvCxnSpPr>
          <p:nvPr/>
        </p:nvCxnSpPr>
        <p:spPr>
          <a:xfrm flipH="1">
            <a:off x="2699792" y="1756267"/>
            <a:ext cx="4072050" cy="4193013"/>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40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 19-1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857250"/>
            <a:ext cx="9144000" cy="5143500"/>
          </a:xfrm>
          <a:prstGeom prst="rect">
            <a:avLst/>
          </a:prstGeom>
        </p:spPr>
      </p:pic>
      <p:sp>
        <p:nvSpPr>
          <p:cNvPr id="3" name="Rectangle 2"/>
          <p:cNvSpPr>
            <a:spLocks noChangeArrowheads="1"/>
          </p:cNvSpPr>
          <p:nvPr/>
        </p:nvSpPr>
        <p:spPr bwMode="auto">
          <a:xfrm>
            <a:off x="72008" y="2593386"/>
            <a:ext cx="899998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pPr>
            <a:r>
              <a:rPr lang="es-MX" sz="3800" dirty="0">
                <a:solidFill>
                  <a:schemeClr val="bg1"/>
                </a:solidFill>
              </a:rPr>
              <a:t>La importancia de la </a:t>
            </a:r>
          </a:p>
          <a:p>
            <a:pPr algn="ctr">
              <a:lnSpc>
                <a:spcPct val="90000"/>
              </a:lnSpc>
            </a:pPr>
            <a:r>
              <a:rPr lang="es-MX" sz="3800" dirty="0">
                <a:solidFill>
                  <a:schemeClr val="bg1"/>
                </a:solidFill>
              </a:rPr>
              <a:t>Economía Política de las Reformas</a:t>
            </a:r>
            <a:endParaRPr lang="en-US" sz="3800" dirty="0">
              <a:solidFill>
                <a:schemeClr val="bg1"/>
              </a:solidFill>
            </a:endParaRPr>
          </a:p>
        </p:txBody>
      </p:sp>
      <p:cxnSp>
        <p:nvCxnSpPr>
          <p:cNvPr id="7" name="Straight Connector 6"/>
          <p:cNvCxnSpPr/>
          <p:nvPr/>
        </p:nvCxnSpPr>
        <p:spPr>
          <a:xfrm>
            <a:off x="2009776" y="2132856"/>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09775" y="4509120"/>
            <a:ext cx="4562475" cy="0"/>
          </a:xfrm>
          <a:prstGeom prst="line">
            <a:avLst/>
          </a:prstGeom>
          <a:ln w="19050" cmpd="sng">
            <a:solidFill>
              <a:srgbClr val="0036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79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par>
                                <p:cTn id="9" presetID="2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k4UBJQC5vEKYa5fCZfm9Lg"/>
</p:tagLst>
</file>

<file path=ppt/tags/tag10.xml><?xml version="1.0" encoding="utf-8"?>
<p:tagLst xmlns:a="http://schemas.openxmlformats.org/drawingml/2006/main" xmlns:r="http://schemas.openxmlformats.org/officeDocument/2006/relationships" xmlns:p="http://schemas.openxmlformats.org/presentationml/2006/main">
  <p:tag name="NAME" val="TrackerNum"/>
</p:tagLst>
</file>

<file path=ppt/tags/tag11.xml><?xml version="1.0" encoding="utf-8"?>
<p:tagLst xmlns:a="http://schemas.openxmlformats.org/drawingml/2006/main" xmlns:r="http://schemas.openxmlformats.org/officeDocument/2006/relationships" xmlns:p="http://schemas.openxmlformats.org/presentationml/2006/main">
  <p:tag name="NAME" val="TrackerNum"/>
</p:tagLst>
</file>

<file path=ppt/tags/tag12.xml><?xml version="1.0" encoding="utf-8"?>
<p:tagLst xmlns:a="http://schemas.openxmlformats.org/drawingml/2006/main" xmlns:r="http://schemas.openxmlformats.org/officeDocument/2006/relationships" xmlns:p="http://schemas.openxmlformats.org/presentationml/2006/main">
  <p:tag name="NAME" val="TrackerNum"/>
</p:tagLst>
</file>

<file path=ppt/tags/tag13.xml><?xml version="1.0" encoding="utf-8"?>
<p:tagLst xmlns:a="http://schemas.openxmlformats.org/drawingml/2006/main" xmlns:r="http://schemas.openxmlformats.org/officeDocument/2006/relationships" xmlns:p="http://schemas.openxmlformats.org/presentationml/2006/main">
  <p:tag name="NAME" val="TrackerNum"/>
</p:tagLst>
</file>

<file path=ppt/tags/tag14.xml><?xml version="1.0" encoding="utf-8"?>
<p:tagLst xmlns:a="http://schemas.openxmlformats.org/drawingml/2006/main" xmlns:r="http://schemas.openxmlformats.org/officeDocument/2006/relationships" xmlns:p="http://schemas.openxmlformats.org/presentationml/2006/main">
  <p:tag name="NAME" val="TrackerNum"/>
</p:tagLst>
</file>

<file path=ppt/tags/tag15.xml><?xml version="1.0" encoding="utf-8"?>
<p:tagLst xmlns:a="http://schemas.openxmlformats.org/drawingml/2006/main" xmlns:r="http://schemas.openxmlformats.org/officeDocument/2006/relationships" xmlns:p="http://schemas.openxmlformats.org/presentationml/2006/main">
  <p:tag name="NAME" val="TrackerNum"/>
</p:tagLst>
</file>

<file path=ppt/tags/tag16.xml><?xml version="1.0" encoding="utf-8"?>
<p:tagLst xmlns:a="http://schemas.openxmlformats.org/drawingml/2006/main" xmlns:r="http://schemas.openxmlformats.org/officeDocument/2006/relationships" xmlns:p="http://schemas.openxmlformats.org/presentationml/2006/main">
  <p:tag name="NAME" val="TrackerNum"/>
</p:tagLst>
</file>

<file path=ppt/tags/tag17.xml><?xml version="1.0" encoding="utf-8"?>
<p:tagLst xmlns:a="http://schemas.openxmlformats.org/drawingml/2006/main" xmlns:r="http://schemas.openxmlformats.org/officeDocument/2006/relationships" xmlns:p="http://schemas.openxmlformats.org/presentationml/2006/main">
  <p:tag name="NAME" val="TrackerNum"/>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UwHrs9uO_EKF5Tdu0Inq2A"/>
</p:tagLst>
</file>

<file path=ppt/tags/tag2.xml><?xml version="1.0" encoding="utf-8"?>
<p:tagLst xmlns:a="http://schemas.openxmlformats.org/drawingml/2006/main" xmlns:r="http://schemas.openxmlformats.org/officeDocument/2006/relationships" xmlns:p="http://schemas.openxmlformats.org/presentationml/2006/main">
  <p:tag name="NAME" val="Body1"/>
</p:tagLst>
</file>

<file path=ppt/tags/tag3.xml><?xml version="1.0" encoding="utf-8"?>
<p:tagLst xmlns:a="http://schemas.openxmlformats.org/drawingml/2006/main" xmlns:r="http://schemas.openxmlformats.org/officeDocument/2006/relationships" xmlns:p="http://schemas.openxmlformats.org/presentationml/2006/main">
  <p:tag name="NAME" val="Body1"/>
</p:tagLst>
</file>

<file path=ppt/tags/tag4.xml><?xml version="1.0" encoding="utf-8"?>
<p:tagLst xmlns:a="http://schemas.openxmlformats.org/drawingml/2006/main" xmlns:r="http://schemas.openxmlformats.org/officeDocument/2006/relationships" xmlns:p="http://schemas.openxmlformats.org/presentationml/2006/main">
  <p:tag name="NAME" val="Body1"/>
</p:tagLst>
</file>

<file path=ppt/tags/tag5.xml><?xml version="1.0" encoding="utf-8"?>
<p:tagLst xmlns:a="http://schemas.openxmlformats.org/drawingml/2006/main" xmlns:r="http://schemas.openxmlformats.org/officeDocument/2006/relationships" xmlns:p="http://schemas.openxmlformats.org/presentationml/2006/main">
  <p:tag name="NAME" val="Body1"/>
</p:tagLst>
</file>

<file path=ppt/tags/tag6.xml><?xml version="1.0" encoding="utf-8"?>
<p:tagLst xmlns:a="http://schemas.openxmlformats.org/drawingml/2006/main" xmlns:r="http://schemas.openxmlformats.org/officeDocument/2006/relationships" xmlns:p="http://schemas.openxmlformats.org/presentationml/2006/main">
  <p:tag name="NAME" val="Body1"/>
</p:tagLst>
</file>

<file path=ppt/tags/tag7.xml><?xml version="1.0" encoding="utf-8"?>
<p:tagLst xmlns:a="http://schemas.openxmlformats.org/drawingml/2006/main" xmlns:r="http://schemas.openxmlformats.org/officeDocument/2006/relationships" xmlns:p="http://schemas.openxmlformats.org/presentationml/2006/main">
  <p:tag name="NAME" val="Body1"/>
</p:tagLst>
</file>

<file path=ppt/tags/tag8.xml><?xml version="1.0" encoding="utf-8"?>
<p:tagLst xmlns:a="http://schemas.openxmlformats.org/drawingml/2006/main" xmlns:r="http://schemas.openxmlformats.org/officeDocument/2006/relationships" xmlns:p="http://schemas.openxmlformats.org/presentationml/2006/main">
  <p:tag name="NAME" val="Body1"/>
</p:tagLst>
</file>

<file path=ppt/tags/tag9.xml><?xml version="1.0" encoding="utf-8"?>
<p:tagLst xmlns:a="http://schemas.openxmlformats.org/drawingml/2006/main" xmlns:r="http://schemas.openxmlformats.org/officeDocument/2006/relationships" xmlns:p="http://schemas.openxmlformats.org/presentationml/2006/main">
  <p:tag name="NAME" val="Body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60773</TotalTime>
  <Words>925</Words>
  <Application>Microsoft Office PowerPoint</Application>
  <PresentationFormat>Presentación en pantalla (4:3)</PresentationFormat>
  <Paragraphs>178</Paragraphs>
  <Slides>28</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Cambria Math</vt:lpstr>
      <vt:lpstr>Garamond</vt:lpstr>
      <vt:lpstr>Gotham Extra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Carlton Hotel Collection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Social Mobility in Mexico</dc:title>
  <dc:creator>Annerie Meijering on workstation CAH-SLS2</dc:creator>
  <cp:lastModifiedBy>Rafael De Hoyos</cp:lastModifiedBy>
  <cp:revision>1010</cp:revision>
  <cp:lastPrinted>2016-01-18T19:10:27Z</cp:lastPrinted>
  <dcterms:created xsi:type="dcterms:W3CDTF">2009-09-02T12:48:55Z</dcterms:created>
  <dcterms:modified xsi:type="dcterms:W3CDTF">2020-05-20T03:58:54Z</dcterms:modified>
</cp:coreProperties>
</file>