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2"/>
  </p:notesMasterIdLst>
  <p:handoutMasterIdLst>
    <p:handoutMasterId r:id="rId53"/>
  </p:handoutMasterIdLst>
  <p:sldIdLst>
    <p:sldId id="491" r:id="rId2"/>
    <p:sldId id="576" r:id="rId3"/>
    <p:sldId id="568" r:id="rId4"/>
    <p:sldId id="591" r:id="rId5"/>
    <p:sldId id="569" r:id="rId6"/>
    <p:sldId id="592" r:id="rId7"/>
    <p:sldId id="570" r:id="rId8"/>
    <p:sldId id="593" r:id="rId9"/>
    <p:sldId id="583" r:id="rId10"/>
    <p:sldId id="594" r:id="rId11"/>
    <p:sldId id="898" r:id="rId12"/>
    <p:sldId id="899" r:id="rId13"/>
    <p:sldId id="911" r:id="rId14"/>
    <p:sldId id="920" r:id="rId15"/>
    <p:sldId id="907" r:id="rId16"/>
    <p:sldId id="914" r:id="rId17"/>
    <p:sldId id="900" r:id="rId18"/>
    <p:sldId id="906" r:id="rId19"/>
    <p:sldId id="573" r:id="rId20"/>
    <p:sldId id="683" r:id="rId21"/>
    <p:sldId id="901" r:id="rId22"/>
    <p:sldId id="908" r:id="rId23"/>
    <p:sldId id="503" r:id="rId24"/>
    <p:sldId id="915" r:id="rId25"/>
    <p:sldId id="913" r:id="rId26"/>
    <p:sldId id="909" r:id="rId27"/>
    <p:sldId id="641" r:id="rId28"/>
    <p:sldId id="845" r:id="rId29"/>
    <p:sldId id="643" r:id="rId30"/>
    <p:sldId id="873" r:id="rId31"/>
    <p:sldId id="903" r:id="rId32"/>
    <p:sldId id="874" r:id="rId33"/>
    <p:sldId id="916" r:id="rId34"/>
    <p:sldId id="866" r:id="rId35"/>
    <p:sldId id="838" r:id="rId36"/>
    <p:sldId id="805" r:id="rId37"/>
    <p:sldId id="910" r:id="rId38"/>
    <p:sldId id="917" r:id="rId39"/>
    <p:sldId id="884" r:id="rId40"/>
    <p:sldId id="723" r:id="rId41"/>
    <p:sldId id="918" r:id="rId42"/>
    <p:sldId id="886" r:id="rId43"/>
    <p:sldId id="609" r:id="rId44"/>
    <p:sldId id="645" r:id="rId45"/>
    <p:sldId id="888" r:id="rId46"/>
    <p:sldId id="889" r:id="rId47"/>
    <p:sldId id="646" r:id="rId48"/>
    <p:sldId id="690" r:id="rId49"/>
    <p:sldId id="919" r:id="rId50"/>
    <p:sldId id="485" r:id="rId51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07456\Dropbox\WDR2018\Data\Returns%20to%20educ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07456\AppData\Local\Microsoft\Windows\INetCache\Content.Outlook\SKSWZWUT\Tablas%20-%20rdh%20-%20trayectorias%20escolares%20(003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97155\Box%20Sync\Education%20literature\WV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07456\AppData\Local\Microsoft\Windows\INetCache\Content.Outlook\SKSWZWUT\human%20capital%20wealt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307456\AppData\Local\Microsoft\Windows\INetCache\Content.Outlook\SKSWZWUT\Tablas%20-%20rdh%20-%20trayectorias%20escolares%20(003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'[Returns to education.xlsx]Returns to schooling 1'!$B$1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'[Returns to education.xlsx]Returns to schooling 1'!$A$2:$A$9</c:f>
              <c:strCache>
                <c:ptCount val="8"/>
                <c:pt idx="0">
                  <c:v>Sub-Saharan Africa</c:v>
                </c:pt>
                <c:pt idx="1">
                  <c:v>High Income Economies</c:v>
                </c:pt>
                <c:pt idx="2">
                  <c:v>East Asia &amp; Pacific</c:v>
                </c:pt>
                <c:pt idx="3">
                  <c:v>Latin America &amp; the Caribbean</c:v>
                </c:pt>
                <c:pt idx="4">
                  <c:v>South Asia</c:v>
                </c:pt>
                <c:pt idx="5">
                  <c:v>Europe and Central Asia</c:v>
                </c:pt>
                <c:pt idx="6">
                  <c:v>Middle East &amp; North Africa</c:v>
                </c:pt>
                <c:pt idx="7">
                  <c:v>All economies</c:v>
                </c:pt>
              </c:strCache>
            </c:strRef>
          </c:cat>
          <c:val>
            <c:numRef>
              <c:f>'[Returns to education.xlsx]Returns to schooling 1'!$B$2:$B$9</c:f>
              <c:numCache>
                <c:formatCode>General</c:formatCode>
                <c:ptCount val="8"/>
                <c:pt idx="0">
                  <c:v>12.4</c:v>
                </c:pt>
                <c:pt idx="1">
                  <c:v>10</c:v>
                </c:pt>
                <c:pt idx="2">
                  <c:v>9.4</c:v>
                </c:pt>
                <c:pt idx="3">
                  <c:v>9.1999999999999993</c:v>
                </c:pt>
                <c:pt idx="4">
                  <c:v>7.7</c:v>
                </c:pt>
                <c:pt idx="5">
                  <c:v>7.4</c:v>
                </c:pt>
                <c:pt idx="6">
                  <c:v>7.3</c:v>
                </c:pt>
                <c:pt idx="7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4-4FE2-ADB0-D3544093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axId val="224187040"/>
        <c:axId val="2241882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'[Returns to education.xlsx]Returns to schooling 1'!$C$1</c15:sqref>
                        </c15:formulaRef>
                      </c:ext>
                    </c:extLst>
                    <c:strCache>
                      <c:ptCount val="1"/>
                      <c:pt idx="0">
                        <c:v>Male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'[Returns to education.xlsx]Returns to schooling 1'!$A$2:$A$9</c15:sqref>
                        </c15:formulaRef>
                      </c:ext>
                    </c:extLst>
                    <c:strCache>
                      <c:ptCount val="8"/>
                      <c:pt idx="0">
                        <c:v>Sub-Saharan Africa</c:v>
                      </c:pt>
                      <c:pt idx="1">
                        <c:v>High Income Economies</c:v>
                      </c:pt>
                      <c:pt idx="2">
                        <c:v>East Asia &amp; Pacific</c:v>
                      </c:pt>
                      <c:pt idx="3">
                        <c:v>Latin America &amp; the Caribbean</c:v>
                      </c:pt>
                      <c:pt idx="4">
                        <c:v>South Asia</c:v>
                      </c:pt>
                      <c:pt idx="5">
                        <c:v>Europe and Central Asia</c:v>
                      </c:pt>
                      <c:pt idx="6">
                        <c:v>Middle East &amp; North Africa</c:v>
                      </c:pt>
                      <c:pt idx="7">
                        <c:v>All economies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'[Returns to education.xlsx]Returns to schooling 1'!$C$2:$C$9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11.3</c:v>
                      </c:pt>
                      <c:pt idx="1">
                        <c:v>9.5</c:v>
                      </c:pt>
                      <c:pt idx="2">
                        <c:v>9.1999999999999993</c:v>
                      </c:pt>
                      <c:pt idx="3">
                        <c:v>8.8000000000000007</c:v>
                      </c:pt>
                      <c:pt idx="4">
                        <c:v>6.9</c:v>
                      </c:pt>
                      <c:pt idx="5">
                        <c:v>6.9</c:v>
                      </c:pt>
                      <c:pt idx="6">
                        <c:v>6.5</c:v>
                      </c:pt>
                      <c:pt idx="7">
                        <c:v>9.1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5A4-4FE2-ADB0-D3544093E4A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'[Returns to education.xlsx]Returns to schooling 1'!$D$1</c15:sqref>
                        </c15:formulaRef>
                      </c:ext>
                    </c:extLst>
                    <c:strCache>
                      <c:ptCount val="1"/>
                      <c:pt idx="0">
                        <c:v>Female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'[Returns to education.xlsx]Returns to schooling 1'!$A$2:$A$9</c15:sqref>
                        </c15:formulaRef>
                      </c:ext>
                    </c:extLst>
                    <c:strCache>
                      <c:ptCount val="8"/>
                      <c:pt idx="0">
                        <c:v>Sub-Saharan Africa</c:v>
                      </c:pt>
                      <c:pt idx="1">
                        <c:v>High Income Economies</c:v>
                      </c:pt>
                      <c:pt idx="2">
                        <c:v>East Asia &amp; Pacific</c:v>
                      </c:pt>
                      <c:pt idx="3">
                        <c:v>Latin America &amp; the Caribbean</c:v>
                      </c:pt>
                      <c:pt idx="4">
                        <c:v>South Asia</c:v>
                      </c:pt>
                      <c:pt idx="5">
                        <c:v>Europe and Central Asia</c:v>
                      </c:pt>
                      <c:pt idx="6">
                        <c:v>Middle East &amp; North Africa</c:v>
                      </c:pt>
                      <c:pt idx="7">
                        <c:v>All economies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'[Returns to education.xlsx]Returns to schooling 1'!$D$2:$D$9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14.5</c:v>
                      </c:pt>
                      <c:pt idx="1">
                        <c:v>11.1</c:v>
                      </c:pt>
                      <c:pt idx="2">
                        <c:v>10.1</c:v>
                      </c:pt>
                      <c:pt idx="3">
                        <c:v>10.7</c:v>
                      </c:pt>
                      <c:pt idx="4">
                        <c:v>10.199999999999999</c:v>
                      </c:pt>
                      <c:pt idx="5">
                        <c:v>9.4</c:v>
                      </c:pt>
                      <c:pt idx="6">
                        <c:v>11.1</c:v>
                      </c:pt>
                      <c:pt idx="7">
                        <c:v>11.4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5A4-4FE2-ADB0-D3544093E4A7}"/>
                  </c:ext>
                </c:extLst>
              </c15:ser>
            </c15:filteredBarSeries>
          </c:ext>
        </c:extLst>
      </c:barChart>
      <c:catAx>
        <c:axId val="22418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188216"/>
        <c:crosses val="autoZero"/>
        <c:auto val="1"/>
        <c:lblAlgn val="ctr"/>
        <c:lblOffset val="100"/>
        <c:noMultiLvlLbl val="0"/>
      </c:catAx>
      <c:valAx>
        <c:axId val="22418821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18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94650158606504E-2"/>
          <c:y val="8.1744629549716202E-2"/>
          <c:w val="0.87969452395002801"/>
          <c:h val="0.71245812877469905"/>
        </c:manualLayout>
      </c:layout>
      <c:lineChart>
        <c:grouping val="standard"/>
        <c:varyColors val="0"/>
        <c:ser>
          <c:idx val="1"/>
          <c:order val="0"/>
          <c:tx>
            <c:strRef>
              <c:f>'nivel suficiente o mas - todos'!$A$41</c:f>
              <c:strCache>
                <c:ptCount val="1"/>
                <c:pt idx="0">
                  <c:v>Muy baja marginación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5907180766096402E-3"/>
                  <c:y val="-7.37250552555033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5-4995-AD0F-FAF09CE3D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suficiente o mas - todos'!$C$39:$E$39</c:f>
              <c:strCache>
                <c:ptCount val="3"/>
                <c:pt idx="0">
                  <c:v>Grado 6</c:v>
                </c:pt>
                <c:pt idx="1">
                  <c:v>Grado 9</c:v>
                </c:pt>
                <c:pt idx="2">
                  <c:v>Grado 12</c:v>
                </c:pt>
              </c:strCache>
            </c:strRef>
          </c:cat>
          <c:val>
            <c:numRef>
              <c:f>'nivel suficiente o mas - todos'!$K$41:$M$41</c:f>
              <c:numCache>
                <c:formatCode>0</c:formatCode>
                <c:ptCount val="3"/>
                <c:pt idx="0">
                  <c:v>86.419045133082648</c:v>
                </c:pt>
                <c:pt idx="1">
                  <c:v>44.652366585993867</c:v>
                </c:pt>
                <c:pt idx="2">
                  <c:v>24.574063699533969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25-4995-AD0F-FAF09CE3D717}"/>
            </c:ext>
          </c:extLst>
        </c:ser>
        <c:ser>
          <c:idx val="0"/>
          <c:order val="1"/>
          <c:tx>
            <c:strRef>
              <c:f>'nivel suficiente o mas - todos'!$A$40</c:f>
              <c:strCache>
                <c:ptCount val="1"/>
                <c:pt idx="0">
                  <c:v>Muy alta marginación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582829904066701E-3"/>
                  <c:y val="9.49817123191292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25-4995-AD0F-FAF09CE3D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suficiente o mas - todos'!$C$39:$E$39</c:f>
              <c:strCache>
                <c:ptCount val="3"/>
                <c:pt idx="0">
                  <c:v>Grado 6</c:v>
                </c:pt>
                <c:pt idx="1">
                  <c:v>Grado 9</c:v>
                </c:pt>
                <c:pt idx="2">
                  <c:v>Grado 12</c:v>
                </c:pt>
              </c:strCache>
            </c:strRef>
          </c:cat>
          <c:val>
            <c:numRef>
              <c:f>'nivel suficiente o mas - todos'!$K$40:$M$40</c:f>
              <c:numCache>
                <c:formatCode>0</c:formatCode>
                <c:ptCount val="3"/>
                <c:pt idx="0">
                  <c:v>52.896335269979282</c:v>
                </c:pt>
                <c:pt idx="1">
                  <c:v>18.3617701884795</c:v>
                </c:pt>
                <c:pt idx="2">
                  <c:v>7.2534067973124126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25-4995-AD0F-FAF09CE3D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90910208"/>
        <c:axId val="-1590906080"/>
      </c:lineChart>
      <c:catAx>
        <c:axId val="-15909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90906080"/>
        <c:crosses val="autoZero"/>
        <c:auto val="1"/>
        <c:lblAlgn val="ctr"/>
        <c:lblOffset val="100"/>
        <c:noMultiLvlLbl val="0"/>
      </c:catAx>
      <c:valAx>
        <c:axId val="-15909060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909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35048656680478"/>
          <c:y val="0.91308693754540526"/>
          <c:w val="0.69727255227601703"/>
          <c:h val="7.73496814541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759977118244832E-2"/>
          <c:y val="4.8698151127863624E-2"/>
          <c:w val="0.86608166767615591"/>
          <c:h val="0.71554287159215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NHW Male 25-64</c:v>
                </c:pt>
              </c:strCache>
            </c:strRef>
          </c:tx>
          <c:spPr>
            <a:ln w="6344">
              <a:solidFill>
                <a:srgbClr val="000000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7"/>
            <c:marker>
              <c:symbol val="circle"/>
              <c:size val="3"/>
            </c:marker>
            <c:bubble3D val="0"/>
            <c:extLst>
              <c:ext xmlns:c16="http://schemas.microsoft.com/office/drawing/2014/chart" uri="{C3380CC4-5D6E-409C-BE32-E72D297353CC}">
                <c16:uniqueId val="{00000000-E057-4760-8B02-298E8DDEEFD6}"/>
              </c:ext>
            </c:extLst>
          </c:dPt>
          <c:dPt>
            <c:idx val="9"/>
            <c:marker>
              <c:symbol val="circle"/>
              <c:size val="3"/>
            </c:marker>
            <c:bubble3D val="0"/>
            <c:extLst>
              <c:ext xmlns:c16="http://schemas.microsoft.com/office/drawing/2014/chart" uri="{C3380CC4-5D6E-409C-BE32-E72D297353CC}">
                <c16:uniqueId val="{00000001-E057-4760-8B02-298E8DDEEFD6}"/>
              </c:ext>
            </c:extLst>
          </c:dPt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Sheet1!$B$2:$L$2</c:f>
              <c:numCache>
                <c:formatCode>General</c:formatCode>
                <c:ptCount val="11"/>
                <c:pt idx="0">
                  <c:v>0.70520000000000005</c:v>
                </c:pt>
                <c:pt idx="1">
                  <c:v>0.64410000000000001</c:v>
                </c:pt>
                <c:pt idx="2">
                  <c:v>0.58220000000000005</c:v>
                </c:pt>
                <c:pt idx="3">
                  <c:v>0.43369999999999997</c:v>
                </c:pt>
                <c:pt idx="4">
                  <c:v>0.34320000000000001</c:v>
                </c:pt>
                <c:pt idx="5">
                  <c:v>0.33100000000000002</c:v>
                </c:pt>
                <c:pt idx="6">
                  <c:v>0.2641</c:v>
                </c:pt>
                <c:pt idx="7">
                  <c:v>0</c:v>
                </c:pt>
                <c:pt idx="8">
                  <c:v>-0.1799</c:v>
                </c:pt>
                <c:pt idx="9">
                  <c:v>-0.51629999999999998</c:v>
                </c:pt>
                <c:pt idx="10">
                  <c:v>-0.72519999999999996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057-4760-8B02-298E8DDEEF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NHB Male 25-64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Sheet1!$B$3:$L$3</c:f>
              <c:numCache>
                <c:formatCode>General</c:formatCode>
                <c:ptCount val="11"/>
                <c:pt idx="0">
                  <c:v>0.36330000000000001</c:v>
                </c:pt>
                <c:pt idx="1">
                  <c:v>0.58179999999999998</c:v>
                </c:pt>
                <c:pt idx="2">
                  <c:v>0.48149999999999998</c:v>
                </c:pt>
                <c:pt idx="3">
                  <c:v>0.52470000000000006</c:v>
                </c:pt>
                <c:pt idx="4">
                  <c:v>0.43509999999999999</c:v>
                </c:pt>
                <c:pt idx="5">
                  <c:v>0.3891</c:v>
                </c:pt>
                <c:pt idx="6">
                  <c:v>0.3745</c:v>
                </c:pt>
                <c:pt idx="7">
                  <c:v>0</c:v>
                </c:pt>
                <c:pt idx="8">
                  <c:v>-0.13619999999999999</c:v>
                </c:pt>
                <c:pt idx="9">
                  <c:v>-0.3821</c:v>
                </c:pt>
                <c:pt idx="10">
                  <c:v>-0.4592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057-4760-8B02-298E8DDEEFD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NHW Male +65</c:v>
                </c:pt>
              </c:strCache>
            </c:strRef>
          </c:tx>
          <c:marker>
            <c:symbol val="circle"/>
            <c:size val="4"/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Sheet1!$B$4:$L$4</c:f>
              <c:numCache>
                <c:formatCode>General</c:formatCode>
                <c:ptCount val="11"/>
                <c:pt idx="0">
                  <c:v>0.23680000000000001</c:v>
                </c:pt>
                <c:pt idx="1">
                  <c:v>0.39140000000000003</c:v>
                </c:pt>
                <c:pt idx="2">
                  <c:v>0.31240000000000001</c:v>
                </c:pt>
                <c:pt idx="3">
                  <c:v>0.28050000000000003</c:v>
                </c:pt>
                <c:pt idx="4">
                  <c:v>0.23169999999999999</c:v>
                </c:pt>
                <c:pt idx="5">
                  <c:v>0.22670000000000001</c:v>
                </c:pt>
                <c:pt idx="6">
                  <c:v>0.12970000000000001</c:v>
                </c:pt>
                <c:pt idx="7">
                  <c:v>0</c:v>
                </c:pt>
                <c:pt idx="8">
                  <c:v>-9.1899999999999996E-2</c:v>
                </c:pt>
                <c:pt idx="9">
                  <c:v>-0.2258</c:v>
                </c:pt>
                <c:pt idx="10">
                  <c:v>-0.34129999999999999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057-4760-8B02-298E8DDEEFD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NHB Male +65</c:v>
                </c:pt>
              </c:strCache>
            </c:strRef>
          </c:tx>
          <c:marker>
            <c:symbol val="triangle"/>
            <c:size val="6"/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Sheet1!$B$5:$L$5</c:f>
              <c:numCache>
                <c:formatCode>General</c:formatCode>
                <c:ptCount val="11"/>
                <c:pt idx="0">
                  <c:v>0.2787</c:v>
                </c:pt>
                <c:pt idx="1">
                  <c:v>0.33289999999999997</c:v>
                </c:pt>
                <c:pt idx="2">
                  <c:v>0.26029999999999998</c:v>
                </c:pt>
                <c:pt idx="3">
                  <c:v>0.2339</c:v>
                </c:pt>
                <c:pt idx="4">
                  <c:v>7.6799999999999993E-2</c:v>
                </c:pt>
                <c:pt idx="5">
                  <c:v>5.8299999999999998E-2</c:v>
                </c:pt>
                <c:pt idx="6">
                  <c:v>5.74E-2</c:v>
                </c:pt>
                <c:pt idx="7">
                  <c:v>0</c:v>
                </c:pt>
                <c:pt idx="8">
                  <c:v>3.5499999999999997E-2</c:v>
                </c:pt>
                <c:pt idx="9">
                  <c:v>-0.28520000000000001</c:v>
                </c:pt>
                <c:pt idx="10">
                  <c:v>-0.27710000000000001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057-4760-8B02-298E8DDEEFD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NHW Female 25-64</c:v>
                </c:pt>
              </c:strCache>
            </c:strRef>
          </c:tx>
          <c:marker>
            <c:symbol val="star"/>
            <c:size val="6"/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Sheet1!$B$6:$L$6</c:f>
              <c:numCache>
                <c:formatCode>General</c:formatCode>
                <c:ptCount val="11"/>
                <c:pt idx="0">
                  <c:v>1.0435000000000001</c:v>
                </c:pt>
                <c:pt idx="1">
                  <c:v>0.64100000000000001</c:v>
                </c:pt>
                <c:pt idx="2">
                  <c:v>0.59970000000000001</c:v>
                </c:pt>
                <c:pt idx="3">
                  <c:v>0.57809999999999995</c:v>
                </c:pt>
                <c:pt idx="4">
                  <c:v>0.53620000000000001</c:v>
                </c:pt>
                <c:pt idx="5">
                  <c:v>0.4249</c:v>
                </c:pt>
                <c:pt idx="6">
                  <c:v>0.38379999999999997</c:v>
                </c:pt>
                <c:pt idx="7">
                  <c:v>0</c:v>
                </c:pt>
                <c:pt idx="8">
                  <c:v>-0.19750000000000001</c:v>
                </c:pt>
                <c:pt idx="9">
                  <c:v>-0.38069999999999998</c:v>
                </c:pt>
                <c:pt idx="10">
                  <c:v>-0.54320000000000002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057-4760-8B02-298E8DDEEFD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NHB Female 25-64</c:v>
                </c:pt>
              </c:strCache>
            </c:strRef>
          </c:tx>
          <c:marker>
            <c:symbol val="circle"/>
            <c:size val="6"/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Sheet1!$B$7:$L$7</c:f>
              <c:numCache>
                <c:formatCode>General</c:formatCode>
                <c:ptCount val="11"/>
                <c:pt idx="0">
                  <c:v>0.15840000000000001</c:v>
                </c:pt>
                <c:pt idx="1">
                  <c:v>0.63439999999999996</c:v>
                </c:pt>
                <c:pt idx="2">
                  <c:v>0.58730000000000004</c:v>
                </c:pt>
                <c:pt idx="3">
                  <c:v>0.45050000000000001</c:v>
                </c:pt>
                <c:pt idx="4">
                  <c:v>0.52780000000000005</c:v>
                </c:pt>
                <c:pt idx="5">
                  <c:v>0.38879999999999998</c:v>
                </c:pt>
                <c:pt idx="6">
                  <c:v>0.371</c:v>
                </c:pt>
                <c:pt idx="7">
                  <c:v>0</c:v>
                </c:pt>
                <c:pt idx="8">
                  <c:v>-0.27110000000000001</c:v>
                </c:pt>
                <c:pt idx="9">
                  <c:v>-0.55330000000000001</c:v>
                </c:pt>
                <c:pt idx="10">
                  <c:v>-0.53800000000000003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057-4760-8B02-298E8DDEEFD6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NHW Female +65</c:v>
                </c:pt>
              </c:strCache>
            </c:strRef>
          </c:tx>
          <c:marker>
            <c:symbol val="plus"/>
            <c:size val="6"/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Sheet1!$B$8:$L$8</c:f>
              <c:numCache>
                <c:formatCode>General</c:formatCode>
                <c:ptCount val="11"/>
                <c:pt idx="0">
                  <c:v>0.15620000000000001</c:v>
                </c:pt>
                <c:pt idx="1">
                  <c:v>0.37569999999999998</c:v>
                </c:pt>
                <c:pt idx="2">
                  <c:v>0.33639999999999998</c:v>
                </c:pt>
                <c:pt idx="3">
                  <c:v>0.25290000000000001</c:v>
                </c:pt>
                <c:pt idx="4">
                  <c:v>0.2293</c:v>
                </c:pt>
                <c:pt idx="5">
                  <c:v>0.17019999999999999</c:v>
                </c:pt>
                <c:pt idx="6">
                  <c:v>0.20399999999999999</c:v>
                </c:pt>
                <c:pt idx="7">
                  <c:v>0</c:v>
                </c:pt>
                <c:pt idx="8">
                  <c:v>-5.8900000000000001E-2</c:v>
                </c:pt>
                <c:pt idx="9">
                  <c:v>-6.13E-2</c:v>
                </c:pt>
                <c:pt idx="10">
                  <c:v>-0.20630000000000001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057-4760-8B02-298E8DDEEFD6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NHB Female +65</c:v>
                </c:pt>
              </c:strCache>
            </c:strRef>
          </c:tx>
          <c:marker>
            <c:symbol val="dot"/>
            <c:size val="6"/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5.5</c:v>
                </c:pt>
                <c:pt idx="3">
                  <c:v>7.5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14</c:v>
                </c:pt>
                <c:pt idx="9">
                  <c:v>16</c:v>
                </c:pt>
                <c:pt idx="10">
                  <c:v>19</c:v>
                </c:pt>
              </c:numCache>
            </c:numRef>
          </c:xVal>
          <c:yVal>
            <c:numRef>
              <c:f>Sheet1!$B$9:$L$9</c:f>
              <c:numCache>
                <c:formatCode>General</c:formatCode>
                <c:ptCount val="11"/>
                <c:pt idx="0">
                  <c:v>0.18859999999999999</c:v>
                </c:pt>
                <c:pt idx="1">
                  <c:v>0.28589999999999999</c:v>
                </c:pt>
                <c:pt idx="2">
                  <c:v>0.26040000000000002</c:v>
                </c:pt>
                <c:pt idx="3">
                  <c:v>0.2485</c:v>
                </c:pt>
                <c:pt idx="4">
                  <c:v>0.27650000000000002</c:v>
                </c:pt>
                <c:pt idx="5">
                  <c:v>0.1333</c:v>
                </c:pt>
                <c:pt idx="6">
                  <c:v>0.25309999999999999</c:v>
                </c:pt>
                <c:pt idx="7">
                  <c:v>0</c:v>
                </c:pt>
                <c:pt idx="8">
                  <c:v>-9.4200000000000006E-2</c:v>
                </c:pt>
                <c:pt idx="9">
                  <c:v>-9.1499999999999998E-2</c:v>
                </c:pt>
                <c:pt idx="10">
                  <c:v>-5.5300000000000002E-3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057-4760-8B02-298E8DDEE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933784"/>
        <c:axId val="228934176"/>
      </c:scatterChart>
      <c:valAx>
        <c:axId val="228933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 of education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15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228934176"/>
        <c:crossesAt val="-0.80000000023282802"/>
        <c:crossBetween val="midCat"/>
      </c:valAx>
      <c:valAx>
        <c:axId val="228934176"/>
        <c:scaling>
          <c:orientation val="minMax"/>
          <c:min val="-0.8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Odds of death (logs-odd coefficient)</a:t>
                </a:r>
              </a:p>
            </c:rich>
          </c:tx>
          <c:layout>
            <c:manualLayout>
              <c:xMode val="edge"/>
              <c:yMode val="edge"/>
              <c:x val="1.304731139376809E-2"/>
              <c:y val="0.17521353695307798"/>
            </c:manualLayout>
          </c:layout>
          <c:overlay val="0"/>
        </c:title>
        <c:numFmt formatCode="General" sourceLinked="1"/>
        <c:majorTickMark val="none"/>
        <c:minorTickMark val="none"/>
        <c:tickLblPos val="low"/>
        <c:spPr>
          <a:ln w="15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228933784"/>
        <c:crossesAt val="-0.8"/>
        <c:crossBetween val="midCat"/>
        <c:majorUnit val="0.4"/>
      </c:valAx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1.7037317450703277E-2"/>
          <c:y val="0.89312149418302167"/>
          <c:w val="0.9514183323238441"/>
          <c:h val="0.1031768585839596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mbria" panose="02040503050406030204" pitchFamily="18" charset="0"/>
          <a:ea typeface="Arial"/>
          <a:cs typeface="Arial"/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Porcentaje de la población que cree que es absolutamente importante vivir en democracia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4.140221429050276E-2"/>
          <c:y val="9.7541071188956455E-2"/>
          <c:w val="0.94557232807258373"/>
          <c:h val="0.65726844496866543"/>
        </c:manualLayout>
      </c:layout>
      <c:barChart>
        <c:barDir val="col"/>
        <c:grouping val="clustered"/>
        <c:varyColors val="0"/>
        <c:ser>
          <c:idx val="0"/>
          <c:order val="0"/>
          <c:tx>
            <c:v>% of total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Sheet1!$A$106:$A$165</c:f>
              <c:strCache>
                <c:ptCount val="60"/>
                <c:pt idx="0">
                  <c:v>Sweden</c:v>
                </c:pt>
                <c:pt idx="1">
                  <c:v>Australia</c:v>
                </c:pt>
                <c:pt idx="2">
                  <c:v>Cyprus</c:v>
                </c:pt>
                <c:pt idx="3">
                  <c:v>Uruguay</c:v>
                </c:pt>
                <c:pt idx="4">
                  <c:v>Germany</c:v>
                </c:pt>
                <c:pt idx="5">
                  <c:v>Egypt</c:v>
                </c:pt>
                <c:pt idx="6">
                  <c:v>Romania</c:v>
                </c:pt>
                <c:pt idx="7">
                  <c:v>New Zealand</c:v>
                </c:pt>
                <c:pt idx="8">
                  <c:v>Zimbabwe</c:v>
                </c:pt>
                <c:pt idx="9">
                  <c:v>Taiwan</c:v>
                </c:pt>
                <c:pt idx="10">
                  <c:v>Uzbekistan</c:v>
                </c:pt>
                <c:pt idx="11">
                  <c:v>Georgia</c:v>
                </c:pt>
                <c:pt idx="12">
                  <c:v>Trinidad &amp; Tobago</c:v>
                </c:pt>
                <c:pt idx="13">
                  <c:v>Mexico</c:v>
                </c:pt>
                <c:pt idx="14">
                  <c:v>Yemen</c:v>
                </c:pt>
                <c:pt idx="15">
                  <c:v>Poland</c:v>
                </c:pt>
                <c:pt idx="16">
                  <c:v>Tunisia</c:v>
                </c:pt>
                <c:pt idx="17">
                  <c:v>Netherlands</c:v>
                </c:pt>
                <c:pt idx="18">
                  <c:v>Kazakhstan</c:v>
                </c:pt>
                <c:pt idx="19">
                  <c:v>United States</c:v>
                </c:pt>
                <c:pt idx="20">
                  <c:v>Qatar</c:v>
                </c:pt>
                <c:pt idx="21">
                  <c:v>Libya</c:v>
                </c:pt>
                <c:pt idx="22">
                  <c:v>Armenia</c:v>
                </c:pt>
                <c:pt idx="23">
                  <c:v>Morocco</c:v>
                </c:pt>
                <c:pt idx="24">
                  <c:v>Ecuador</c:v>
                </c:pt>
                <c:pt idx="25">
                  <c:v>Chile</c:v>
                </c:pt>
                <c:pt idx="26">
                  <c:v>Argentina</c:v>
                </c:pt>
                <c:pt idx="27">
                  <c:v>Spain</c:v>
                </c:pt>
                <c:pt idx="28">
                  <c:v>Peru</c:v>
                </c:pt>
                <c:pt idx="29">
                  <c:v>Turkey</c:v>
                </c:pt>
                <c:pt idx="30">
                  <c:v>Ghana</c:v>
                </c:pt>
                <c:pt idx="31">
                  <c:v>Kuwait</c:v>
                </c:pt>
                <c:pt idx="32">
                  <c:v>Thailand</c:v>
                </c:pt>
                <c:pt idx="33">
                  <c:v>Brazil</c:v>
                </c:pt>
                <c:pt idx="34">
                  <c:v>Malaysia</c:v>
                </c:pt>
                <c:pt idx="35">
                  <c:v>Algeria</c:v>
                </c:pt>
                <c:pt idx="36">
                  <c:v>South Korea</c:v>
                </c:pt>
                <c:pt idx="37">
                  <c:v>Philippines</c:v>
                </c:pt>
                <c:pt idx="38">
                  <c:v>Jordan</c:v>
                </c:pt>
                <c:pt idx="39">
                  <c:v>China</c:v>
                </c:pt>
                <c:pt idx="40">
                  <c:v>Estonia</c:v>
                </c:pt>
                <c:pt idx="41">
                  <c:v>Japan</c:v>
                </c:pt>
                <c:pt idx="42">
                  <c:v>Colombia</c:v>
                </c:pt>
                <c:pt idx="43">
                  <c:v>Slovenia</c:v>
                </c:pt>
                <c:pt idx="44">
                  <c:v>Iraq</c:v>
                </c:pt>
                <c:pt idx="45">
                  <c:v>Azerbaijan</c:v>
                </c:pt>
                <c:pt idx="46">
                  <c:v>Palestine</c:v>
                </c:pt>
                <c:pt idx="47">
                  <c:v>Ukraine</c:v>
                </c:pt>
                <c:pt idx="48">
                  <c:v>Lebanon</c:v>
                </c:pt>
                <c:pt idx="49">
                  <c:v>Kyrgyzstan</c:v>
                </c:pt>
                <c:pt idx="50">
                  <c:v>Nigeria</c:v>
                </c:pt>
                <c:pt idx="51">
                  <c:v>Pakistan</c:v>
                </c:pt>
                <c:pt idx="52">
                  <c:v>Hong Kong</c:v>
                </c:pt>
                <c:pt idx="53">
                  <c:v>Russia</c:v>
                </c:pt>
                <c:pt idx="54">
                  <c:v>Rwanda</c:v>
                </c:pt>
                <c:pt idx="55">
                  <c:v>India</c:v>
                </c:pt>
                <c:pt idx="56">
                  <c:v>Belarus</c:v>
                </c:pt>
                <c:pt idx="57">
                  <c:v>South Africa</c:v>
                </c:pt>
                <c:pt idx="58">
                  <c:v>Singapore</c:v>
                </c:pt>
                <c:pt idx="59">
                  <c:v>Bahrain</c:v>
                </c:pt>
              </c:strCache>
            </c:strRef>
          </c:cat>
          <c:val>
            <c:numRef>
              <c:f>Sheet1!$B$106:$B$165</c:f>
              <c:numCache>
                <c:formatCode>0%</c:formatCode>
                <c:ptCount val="60"/>
                <c:pt idx="0">
                  <c:v>0.82408198121263876</c:v>
                </c:pt>
                <c:pt idx="1">
                  <c:v>0.7947976878612717</c:v>
                </c:pt>
                <c:pt idx="2">
                  <c:v>0.747</c:v>
                </c:pt>
                <c:pt idx="3">
                  <c:v>0.72736625514403297</c:v>
                </c:pt>
                <c:pt idx="4">
                  <c:v>0.71343579573624194</c:v>
                </c:pt>
                <c:pt idx="5">
                  <c:v>0.69599474720945498</c:v>
                </c:pt>
                <c:pt idx="6">
                  <c:v>0.69400413507925574</c:v>
                </c:pt>
                <c:pt idx="7">
                  <c:v>0.69132653061224492</c:v>
                </c:pt>
                <c:pt idx="8">
                  <c:v>0.68400000000000005</c:v>
                </c:pt>
                <c:pt idx="9">
                  <c:v>0.68284518828451879</c:v>
                </c:pt>
                <c:pt idx="10">
                  <c:v>0.68160535117056853</c:v>
                </c:pt>
                <c:pt idx="11">
                  <c:v>0.68072289156626509</c:v>
                </c:pt>
                <c:pt idx="12">
                  <c:v>0.67297581493165093</c:v>
                </c:pt>
                <c:pt idx="13">
                  <c:v>0.66633115249119279</c:v>
                </c:pt>
                <c:pt idx="14">
                  <c:v>0.66630076838638863</c:v>
                </c:pt>
                <c:pt idx="15">
                  <c:v>0.65879828326180256</c:v>
                </c:pt>
                <c:pt idx="16">
                  <c:v>0.65757042253521125</c:v>
                </c:pt>
                <c:pt idx="17">
                  <c:v>0.65462753950338604</c:v>
                </c:pt>
                <c:pt idx="18">
                  <c:v>0.65266666666666662</c:v>
                </c:pt>
                <c:pt idx="19">
                  <c:v>0.65161878704970355</c:v>
                </c:pt>
                <c:pt idx="20">
                  <c:v>0.65014299332697811</c:v>
                </c:pt>
                <c:pt idx="21">
                  <c:v>0.64469772051536178</c:v>
                </c:pt>
                <c:pt idx="22">
                  <c:v>0.64238410596026485</c:v>
                </c:pt>
                <c:pt idx="23">
                  <c:v>0.64138576779026213</c:v>
                </c:pt>
                <c:pt idx="24">
                  <c:v>0.63074352548036761</c:v>
                </c:pt>
                <c:pt idx="25">
                  <c:v>0.6154628687690743</c:v>
                </c:pt>
                <c:pt idx="26">
                  <c:v>0.6084396467124632</c:v>
                </c:pt>
                <c:pt idx="27">
                  <c:v>0.60551248923341949</c:v>
                </c:pt>
                <c:pt idx="28">
                  <c:v>0.59495798319327731</c:v>
                </c:pt>
                <c:pt idx="29">
                  <c:v>0.59116719242902205</c:v>
                </c:pt>
                <c:pt idx="30">
                  <c:v>0.59085051546391754</c:v>
                </c:pt>
                <c:pt idx="31">
                  <c:v>0.58943089430894313</c:v>
                </c:pt>
                <c:pt idx="32">
                  <c:v>0.5869191049913941</c:v>
                </c:pt>
                <c:pt idx="33">
                  <c:v>0.58298171589310832</c:v>
                </c:pt>
                <c:pt idx="34">
                  <c:v>0.57923076923076922</c:v>
                </c:pt>
                <c:pt idx="35">
                  <c:v>0.56564748201438853</c:v>
                </c:pt>
                <c:pt idx="36">
                  <c:v>0.56307435254803673</c:v>
                </c:pt>
                <c:pt idx="37">
                  <c:v>0.56103678929765888</c:v>
                </c:pt>
                <c:pt idx="38">
                  <c:v>0.56060606060606055</c:v>
                </c:pt>
                <c:pt idx="39">
                  <c:v>0.55087209302325579</c:v>
                </c:pt>
                <c:pt idx="40">
                  <c:v>0.55033112582781452</c:v>
                </c:pt>
                <c:pt idx="41">
                  <c:v>0.54421448730009403</c:v>
                </c:pt>
                <c:pt idx="42">
                  <c:v>0.54262516914749659</c:v>
                </c:pt>
                <c:pt idx="43">
                  <c:v>0.53410182516810756</c:v>
                </c:pt>
                <c:pt idx="44">
                  <c:v>0.49831649831649832</c:v>
                </c:pt>
                <c:pt idx="45">
                  <c:v>0.4940119760479042</c:v>
                </c:pt>
                <c:pt idx="46">
                  <c:v>0.49227600411946448</c:v>
                </c:pt>
                <c:pt idx="47">
                  <c:v>0.49199999999999999</c:v>
                </c:pt>
                <c:pt idx="48">
                  <c:v>0.48542024013722129</c:v>
                </c:pt>
                <c:pt idx="49">
                  <c:v>0.48328877005347592</c:v>
                </c:pt>
                <c:pt idx="50">
                  <c:v>0.41330301307561113</c:v>
                </c:pt>
                <c:pt idx="51">
                  <c:v>0.41249999999999998</c:v>
                </c:pt>
                <c:pt idx="52">
                  <c:v>0.41082164328657317</c:v>
                </c:pt>
                <c:pt idx="53">
                  <c:v>0.39480519480519483</c:v>
                </c:pt>
                <c:pt idx="54">
                  <c:v>0.39227242960052389</c:v>
                </c:pt>
                <c:pt idx="55">
                  <c:v>0.38684823508331839</c:v>
                </c:pt>
                <c:pt idx="56">
                  <c:v>0.38391105297580119</c:v>
                </c:pt>
                <c:pt idx="57">
                  <c:v>0.37274315666860802</c:v>
                </c:pt>
                <c:pt idx="58">
                  <c:v>0.28900255754475701</c:v>
                </c:pt>
                <c:pt idx="59">
                  <c:v>0.27447698744769872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1-491F-9D1A-5236E1F49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42"/>
        <c:axId val="224189000"/>
        <c:axId val="224189392"/>
      </c:barChart>
      <c:lineChart>
        <c:grouping val="stacked"/>
        <c:varyColors val="0"/>
        <c:ser>
          <c:idx val="1"/>
          <c:order val="1"/>
          <c:tx>
            <c:v>% of people with up to primary education</c:v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tx1">
                  <a:lumMod val="95000"/>
                  <a:lumOff val="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Sheet1!$A$106:$A$165</c:f>
              <c:strCache>
                <c:ptCount val="60"/>
                <c:pt idx="0">
                  <c:v>Sweden</c:v>
                </c:pt>
                <c:pt idx="1">
                  <c:v>Australia</c:v>
                </c:pt>
                <c:pt idx="2">
                  <c:v>Cyprus</c:v>
                </c:pt>
                <c:pt idx="3">
                  <c:v>Uruguay</c:v>
                </c:pt>
                <c:pt idx="4">
                  <c:v>Germany</c:v>
                </c:pt>
                <c:pt idx="5">
                  <c:v>Egypt</c:v>
                </c:pt>
                <c:pt idx="6">
                  <c:v>Romania</c:v>
                </c:pt>
                <c:pt idx="7">
                  <c:v>New Zealand</c:v>
                </c:pt>
                <c:pt idx="8">
                  <c:v>Zimbabwe</c:v>
                </c:pt>
                <c:pt idx="9">
                  <c:v>Taiwan</c:v>
                </c:pt>
                <c:pt idx="10">
                  <c:v>Uzbekistan</c:v>
                </c:pt>
                <c:pt idx="11">
                  <c:v>Georgia</c:v>
                </c:pt>
                <c:pt idx="12">
                  <c:v>Trinidad &amp; Tobago</c:v>
                </c:pt>
                <c:pt idx="13">
                  <c:v>Mexico</c:v>
                </c:pt>
                <c:pt idx="14">
                  <c:v>Yemen</c:v>
                </c:pt>
                <c:pt idx="15">
                  <c:v>Poland</c:v>
                </c:pt>
                <c:pt idx="16">
                  <c:v>Tunisia</c:v>
                </c:pt>
                <c:pt idx="17">
                  <c:v>Netherlands</c:v>
                </c:pt>
                <c:pt idx="18">
                  <c:v>Kazakhstan</c:v>
                </c:pt>
                <c:pt idx="19">
                  <c:v>United States</c:v>
                </c:pt>
                <c:pt idx="20">
                  <c:v>Qatar</c:v>
                </c:pt>
                <c:pt idx="21">
                  <c:v>Libya</c:v>
                </c:pt>
                <c:pt idx="22">
                  <c:v>Armenia</c:v>
                </c:pt>
                <c:pt idx="23">
                  <c:v>Morocco</c:v>
                </c:pt>
                <c:pt idx="24">
                  <c:v>Ecuador</c:v>
                </c:pt>
                <c:pt idx="25">
                  <c:v>Chile</c:v>
                </c:pt>
                <c:pt idx="26">
                  <c:v>Argentina</c:v>
                </c:pt>
                <c:pt idx="27">
                  <c:v>Spain</c:v>
                </c:pt>
                <c:pt idx="28">
                  <c:v>Peru</c:v>
                </c:pt>
                <c:pt idx="29">
                  <c:v>Turkey</c:v>
                </c:pt>
                <c:pt idx="30">
                  <c:v>Ghana</c:v>
                </c:pt>
                <c:pt idx="31">
                  <c:v>Kuwait</c:v>
                </c:pt>
                <c:pt idx="32">
                  <c:v>Thailand</c:v>
                </c:pt>
                <c:pt idx="33">
                  <c:v>Brazil</c:v>
                </c:pt>
                <c:pt idx="34">
                  <c:v>Malaysia</c:v>
                </c:pt>
                <c:pt idx="35">
                  <c:v>Algeria</c:v>
                </c:pt>
                <c:pt idx="36">
                  <c:v>South Korea</c:v>
                </c:pt>
                <c:pt idx="37">
                  <c:v>Philippines</c:v>
                </c:pt>
                <c:pt idx="38">
                  <c:v>Jordan</c:v>
                </c:pt>
                <c:pt idx="39">
                  <c:v>China</c:v>
                </c:pt>
                <c:pt idx="40">
                  <c:v>Estonia</c:v>
                </c:pt>
                <c:pt idx="41">
                  <c:v>Japan</c:v>
                </c:pt>
                <c:pt idx="42">
                  <c:v>Colombia</c:v>
                </c:pt>
                <c:pt idx="43">
                  <c:v>Slovenia</c:v>
                </c:pt>
                <c:pt idx="44">
                  <c:v>Iraq</c:v>
                </c:pt>
                <c:pt idx="45">
                  <c:v>Azerbaijan</c:v>
                </c:pt>
                <c:pt idx="46">
                  <c:v>Palestine</c:v>
                </c:pt>
                <c:pt idx="47">
                  <c:v>Ukraine</c:v>
                </c:pt>
                <c:pt idx="48">
                  <c:v>Lebanon</c:v>
                </c:pt>
                <c:pt idx="49">
                  <c:v>Kyrgyzstan</c:v>
                </c:pt>
                <c:pt idx="50">
                  <c:v>Nigeria</c:v>
                </c:pt>
                <c:pt idx="51">
                  <c:v>Pakistan</c:v>
                </c:pt>
                <c:pt idx="52">
                  <c:v>Hong Kong</c:v>
                </c:pt>
                <c:pt idx="53">
                  <c:v>Russia</c:v>
                </c:pt>
                <c:pt idx="54">
                  <c:v>Rwanda</c:v>
                </c:pt>
                <c:pt idx="55">
                  <c:v>India</c:v>
                </c:pt>
                <c:pt idx="56">
                  <c:v>Belarus</c:v>
                </c:pt>
                <c:pt idx="57">
                  <c:v>South Africa</c:v>
                </c:pt>
                <c:pt idx="58">
                  <c:v>Singapore</c:v>
                </c:pt>
                <c:pt idx="59">
                  <c:v>Bahrain</c:v>
                </c:pt>
              </c:strCache>
            </c:strRef>
          </c:cat>
          <c:val>
            <c:numRef>
              <c:f>Sheet1!$C$106:$C$165</c:f>
              <c:numCache>
                <c:formatCode>0%</c:formatCode>
                <c:ptCount val="60"/>
                <c:pt idx="0">
                  <c:v>0.69827586206896552</c:v>
                </c:pt>
                <c:pt idx="1">
                  <c:v>0.68965517241379315</c:v>
                </c:pt>
                <c:pt idx="2">
                  <c:v>0.75418994413407825</c:v>
                </c:pt>
                <c:pt idx="3">
                  <c:v>0.7063711911357341</c:v>
                </c:pt>
                <c:pt idx="4">
                  <c:v>0.67475728155339809</c:v>
                </c:pt>
                <c:pt idx="5">
                  <c:v>0.63271162123385938</c:v>
                </c:pt>
                <c:pt idx="6">
                  <c:v>0.63513513513513509</c:v>
                </c:pt>
                <c:pt idx="7">
                  <c:v>0.47826086956521741</c:v>
                </c:pt>
                <c:pt idx="8">
                  <c:v>0.63157894736842102</c:v>
                </c:pt>
                <c:pt idx="9">
                  <c:v>0.56544502617801051</c:v>
                </c:pt>
                <c:pt idx="10">
                  <c:v>0.6470588235294118</c:v>
                </c:pt>
                <c:pt idx="11">
                  <c:v>0.625</c:v>
                </c:pt>
                <c:pt idx="12">
                  <c:v>0.69435215946843853</c:v>
                </c:pt>
                <c:pt idx="13">
                  <c:v>0.65870307167235498</c:v>
                </c:pt>
                <c:pt idx="14">
                  <c:v>0.60326086956521741</c:v>
                </c:pt>
                <c:pt idx="15">
                  <c:v>0.53956834532374098</c:v>
                </c:pt>
                <c:pt idx="16">
                  <c:v>0.64140480591497229</c:v>
                </c:pt>
                <c:pt idx="17">
                  <c:v>0.48790322580645162</c:v>
                </c:pt>
                <c:pt idx="18">
                  <c:v>0.52</c:v>
                </c:pt>
                <c:pt idx="19">
                  <c:v>0.58333333333333337</c:v>
                </c:pt>
                <c:pt idx="20">
                  <c:v>0.61046511627906974</c:v>
                </c:pt>
                <c:pt idx="21">
                  <c:v>0.66530612244897958</c:v>
                </c:pt>
                <c:pt idx="22">
                  <c:v>0.67647058823529416</c:v>
                </c:pt>
                <c:pt idx="23">
                  <c:v>0.61702127659574468</c:v>
                </c:pt>
                <c:pt idx="24">
                  <c:v>0.57421875</c:v>
                </c:pt>
                <c:pt idx="25">
                  <c:v>0.57971014492753625</c:v>
                </c:pt>
                <c:pt idx="26">
                  <c:v>0.54583333333333328</c:v>
                </c:pt>
                <c:pt idx="27">
                  <c:v>0.56734006734006737</c:v>
                </c:pt>
                <c:pt idx="28">
                  <c:v>0.5532994923857868</c:v>
                </c:pt>
                <c:pt idx="29">
                  <c:v>0.58632478632478635</c:v>
                </c:pt>
                <c:pt idx="30">
                  <c:v>0.58014184397163115</c:v>
                </c:pt>
                <c:pt idx="31">
                  <c:v>0.44859813084112149</c:v>
                </c:pt>
                <c:pt idx="32">
                  <c:v>0.62674961119751171</c:v>
                </c:pt>
                <c:pt idx="33">
                  <c:v>0.54677419354838708</c:v>
                </c:pt>
                <c:pt idx="34">
                  <c:v>0.61596958174904948</c:v>
                </c:pt>
                <c:pt idx="35">
                  <c:v>0.54960317460317465</c:v>
                </c:pt>
                <c:pt idx="36">
                  <c:v>0.43283582089552236</c:v>
                </c:pt>
                <c:pt idx="37">
                  <c:v>0.6228070175438597</c:v>
                </c:pt>
                <c:pt idx="38">
                  <c:v>0.52207792207792203</c:v>
                </c:pt>
                <c:pt idx="39">
                  <c:v>0.54723127035830621</c:v>
                </c:pt>
                <c:pt idx="40">
                  <c:v>0.5</c:v>
                </c:pt>
                <c:pt idx="41">
                  <c:v>0.43555555555555553</c:v>
                </c:pt>
                <c:pt idx="42">
                  <c:v>0.46075949367088609</c:v>
                </c:pt>
                <c:pt idx="43">
                  <c:v>0.42268041237113402</c:v>
                </c:pt>
                <c:pt idx="44">
                  <c:v>0.47109207708779444</c:v>
                </c:pt>
                <c:pt idx="45">
                  <c:v>0.2608695652173913</c:v>
                </c:pt>
                <c:pt idx="46">
                  <c:v>0.45161290322580644</c:v>
                </c:pt>
                <c:pt idx="47">
                  <c:v>0.19402985074626866</c:v>
                </c:pt>
                <c:pt idx="48">
                  <c:v>0.49769585253456222</c:v>
                </c:pt>
                <c:pt idx="49">
                  <c:v>0.2808988764044944</c:v>
                </c:pt>
                <c:pt idx="50">
                  <c:v>0.35777126099706746</c:v>
                </c:pt>
                <c:pt idx="51">
                  <c:v>0.40265486725663718</c:v>
                </c:pt>
                <c:pt idx="52">
                  <c:v>0.41104294478527609</c:v>
                </c:pt>
                <c:pt idx="53">
                  <c:v>0.3125</c:v>
                </c:pt>
                <c:pt idx="54">
                  <c:v>0.30508474576271188</c:v>
                </c:pt>
                <c:pt idx="55">
                  <c:v>0.37412858249419056</c:v>
                </c:pt>
                <c:pt idx="56">
                  <c:v>0.38095238095238093</c:v>
                </c:pt>
                <c:pt idx="57">
                  <c:v>0.32941176470588235</c:v>
                </c:pt>
                <c:pt idx="58">
                  <c:v>0.1758957654723127</c:v>
                </c:pt>
                <c:pt idx="59">
                  <c:v>0.26058631921824105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61-491F-9D1A-5236E1F49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89000"/>
        <c:axId val="224189392"/>
      </c:lineChart>
      <c:lineChart>
        <c:grouping val="stacked"/>
        <c:varyColors val="0"/>
        <c:ser>
          <c:idx val="2"/>
          <c:order val="2"/>
          <c:tx>
            <c:v>% of people with tertiary education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Sheet1!$A$106:$A$165</c:f>
              <c:strCache>
                <c:ptCount val="60"/>
                <c:pt idx="0">
                  <c:v>Sweden</c:v>
                </c:pt>
                <c:pt idx="1">
                  <c:v>Australia</c:v>
                </c:pt>
                <c:pt idx="2">
                  <c:v>Cyprus</c:v>
                </c:pt>
                <c:pt idx="3">
                  <c:v>Uruguay</c:v>
                </c:pt>
                <c:pt idx="4">
                  <c:v>Germany</c:v>
                </c:pt>
                <c:pt idx="5">
                  <c:v>Egypt</c:v>
                </c:pt>
                <c:pt idx="6">
                  <c:v>Romania</c:v>
                </c:pt>
                <c:pt idx="7">
                  <c:v>New Zealand</c:v>
                </c:pt>
                <c:pt idx="8">
                  <c:v>Zimbabwe</c:v>
                </c:pt>
                <c:pt idx="9">
                  <c:v>Taiwan</c:v>
                </c:pt>
                <c:pt idx="10">
                  <c:v>Uzbekistan</c:v>
                </c:pt>
                <c:pt idx="11">
                  <c:v>Georgia</c:v>
                </c:pt>
                <c:pt idx="12">
                  <c:v>Trinidad &amp; Tobago</c:v>
                </c:pt>
                <c:pt idx="13">
                  <c:v>Mexico</c:v>
                </c:pt>
                <c:pt idx="14">
                  <c:v>Yemen</c:v>
                </c:pt>
                <c:pt idx="15">
                  <c:v>Poland</c:v>
                </c:pt>
                <c:pt idx="16">
                  <c:v>Tunisia</c:v>
                </c:pt>
                <c:pt idx="17">
                  <c:v>Netherlands</c:v>
                </c:pt>
                <c:pt idx="18">
                  <c:v>Kazakhstan</c:v>
                </c:pt>
                <c:pt idx="19">
                  <c:v>United States</c:v>
                </c:pt>
                <c:pt idx="20">
                  <c:v>Qatar</c:v>
                </c:pt>
                <c:pt idx="21">
                  <c:v>Libya</c:v>
                </c:pt>
                <c:pt idx="22">
                  <c:v>Armenia</c:v>
                </c:pt>
                <c:pt idx="23">
                  <c:v>Morocco</c:v>
                </c:pt>
                <c:pt idx="24">
                  <c:v>Ecuador</c:v>
                </c:pt>
                <c:pt idx="25">
                  <c:v>Chile</c:v>
                </c:pt>
                <c:pt idx="26">
                  <c:v>Argentina</c:v>
                </c:pt>
                <c:pt idx="27">
                  <c:v>Spain</c:v>
                </c:pt>
                <c:pt idx="28">
                  <c:v>Peru</c:v>
                </c:pt>
                <c:pt idx="29">
                  <c:v>Turkey</c:v>
                </c:pt>
                <c:pt idx="30">
                  <c:v>Ghana</c:v>
                </c:pt>
                <c:pt idx="31">
                  <c:v>Kuwait</c:v>
                </c:pt>
                <c:pt idx="32">
                  <c:v>Thailand</c:v>
                </c:pt>
                <c:pt idx="33">
                  <c:v>Brazil</c:v>
                </c:pt>
                <c:pt idx="34">
                  <c:v>Malaysia</c:v>
                </c:pt>
                <c:pt idx="35">
                  <c:v>Algeria</c:v>
                </c:pt>
                <c:pt idx="36">
                  <c:v>South Korea</c:v>
                </c:pt>
                <c:pt idx="37">
                  <c:v>Philippines</c:v>
                </c:pt>
                <c:pt idx="38">
                  <c:v>Jordan</c:v>
                </c:pt>
                <c:pt idx="39">
                  <c:v>China</c:v>
                </c:pt>
                <c:pt idx="40">
                  <c:v>Estonia</c:v>
                </c:pt>
                <c:pt idx="41">
                  <c:v>Japan</c:v>
                </c:pt>
                <c:pt idx="42">
                  <c:v>Colombia</c:v>
                </c:pt>
                <c:pt idx="43">
                  <c:v>Slovenia</c:v>
                </c:pt>
                <c:pt idx="44">
                  <c:v>Iraq</c:v>
                </c:pt>
                <c:pt idx="45">
                  <c:v>Azerbaijan</c:v>
                </c:pt>
                <c:pt idx="46">
                  <c:v>Palestine</c:v>
                </c:pt>
                <c:pt idx="47">
                  <c:v>Ukraine</c:v>
                </c:pt>
                <c:pt idx="48">
                  <c:v>Lebanon</c:v>
                </c:pt>
                <c:pt idx="49">
                  <c:v>Kyrgyzstan</c:v>
                </c:pt>
                <c:pt idx="50">
                  <c:v>Nigeria</c:v>
                </c:pt>
                <c:pt idx="51">
                  <c:v>Pakistan</c:v>
                </c:pt>
                <c:pt idx="52">
                  <c:v>Hong Kong</c:v>
                </c:pt>
                <c:pt idx="53">
                  <c:v>Russia</c:v>
                </c:pt>
                <c:pt idx="54">
                  <c:v>Rwanda</c:v>
                </c:pt>
                <c:pt idx="55">
                  <c:v>India</c:v>
                </c:pt>
                <c:pt idx="56">
                  <c:v>Belarus</c:v>
                </c:pt>
                <c:pt idx="57">
                  <c:v>South Africa</c:v>
                </c:pt>
                <c:pt idx="58">
                  <c:v>Singapore</c:v>
                </c:pt>
                <c:pt idx="59">
                  <c:v>Bahrain</c:v>
                </c:pt>
              </c:strCache>
            </c:strRef>
          </c:cat>
          <c:val>
            <c:numRef>
              <c:f>Sheet1!$D$106:$D$165</c:f>
              <c:numCache>
                <c:formatCode>0%</c:formatCode>
                <c:ptCount val="60"/>
                <c:pt idx="0">
                  <c:v>0.89239332096474955</c:v>
                </c:pt>
                <c:pt idx="1">
                  <c:v>0.8302658486707567</c:v>
                </c:pt>
                <c:pt idx="2">
                  <c:v>0.74760383386581475</c:v>
                </c:pt>
                <c:pt idx="3">
                  <c:v>0.84745762711864403</c:v>
                </c:pt>
                <c:pt idx="4">
                  <c:v>0.80259740259740264</c:v>
                </c:pt>
                <c:pt idx="5">
                  <c:v>0.80952380952380953</c:v>
                </c:pt>
                <c:pt idx="6">
                  <c:v>0.78082191780821919</c:v>
                </c:pt>
                <c:pt idx="7">
                  <c:v>0.73317307692307687</c:v>
                </c:pt>
                <c:pt idx="8">
                  <c:v>0.67295597484276726</c:v>
                </c:pt>
                <c:pt idx="9">
                  <c:v>0.71590909090909094</c:v>
                </c:pt>
                <c:pt idx="10">
                  <c:v>0.73239436619718312</c:v>
                </c:pt>
                <c:pt idx="11">
                  <c:v>0.69782608695652171</c:v>
                </c:pt>
                <c:pt idx="12">
                  <c:v>0.73563218390804597</c:v>
                </c:pt>
                <c:pt idx="13">
                  <c:v>0.76595744680851063</c:v>
                </c:pt>
                <c:pt idx="14">
                  <c:v>0.79591836734693877</c:v>
                </c:pt>
                <c:pt idx="15">
                  <c:v>0.73478260869565215</c:v>
                </c:pt>
                <c:pt idx="16">
                  <c:v>0.7239263803680982</c:v>
                </c:pt>
                <c:pt idx="17">
                  <c:v>0.73547400611620795</c:v>
                </c:pt>
                <c:pt idx="18">
                  <c:v>0.65209471766848814</c:v>
                </c:pt>
                <c:pt idx="19">
                  <c:v>0.71772939346811815</c:v>
                </c:pt>
                <c:pt idx="20">
                  <c:v>0.68240343347639487</c:v>
                </c:pt>
                <c:pt idx="21">
                  <c:v>0.6596931659693166</c:v>
                </c:pt>
                <c:pt idx="22">
                  <c:v>0.67771084337349397</c:v>
                </c:pt>
                <c:pt idx="23">
                  <c:v>0.7441860465116279</c:v>
                </c:pt>
                <c:pt idx="24">
                  <c:v>0.68975903614457834</c:v>
                </c:pt>
                <c:pt idx="25">
                  <c:v>0.74371859296482412</c:v>
                </c:pt>
                <c:pt idx="26">
                  <c:v>0.70860927152317876</c:v>
                </c:pt>
                <c:pt idx="27">
                  <c:v>0.66310160427807485</c:v>
                </c:pt>
                <c:pt idx="28">
                  <c:v>0.63013698630136983</c:v>
                </c:pt>
                <c:pt idx="29">
                  <c:v>0.61612903225806448</c:v>
                </c:pt>
                <c:pt idx="30">
                  <c:v>0.601123595505618</c:v>
                </c:pt>
                <c:pt idx="31">
                  <c:v>0.70905587668593451</c:v>
                </c:pt>
                <c:pt idx="32">
                  <c:v>0.53554502369668244</c:v>
                </c:pt>
                <c:pt idx="33">
                  <c:v>0.71138211382113825</c:v>
                </c:pt>
                <c:pt idx="34">
                  <c:v>0.59627329192546585</c:v>
                </c:pt>
                <c:pt idx="35">
                  <c:v>0.64090909090909087</c:v>
                </c:pt>
                <c:pt idx="36">
                  <c:v>0.60116448326055316</c:v>
                </c:pt>
                <c:pt idx="37">
                  <c:v>0.54985754985754987</c:v>
                </c:pt>
                <c:pt idx="38">
                  <c:v>0.64684014869888473</c:v>
                </c:pt>
                <c:pt idx="39">
                  <c:v>0.57746478873239437</c:v>
                </c:pt>
                <c:pt idx="40">
                  <c:v>0.6471734892787524</c:v>
                </c:pt>
                <c:pt idx="41">
                  <c:v>0.63703703703703707</c:v>
                </c:pt>
                <c:pt idx="42">
                  <c:v>0.66582914572864327</c:v>
                </c:pt>
                <c:pt idx="43">
                  <c:v>0.64583333333333337</c:v>
                </c:pt>
                <c:pt idx="44">
                  <c:v>0.52059925093632964</c:v>
                </c:pt>
                <c:pt idx="45">
                  <c:v>0.49210526315789471</c:v>
                </c:pt>
                <c:pt idx="46">
                  <c:v>0.58090185676392569</c:v>
                </c:pt>
                <c:pt idx="47">
                  <c:v>0.52952755905511806</c:v>
                </c:pt>
                <c:pt idx="48">
                  <c:v>0.54625550660792954</c:v>
                </c:pt>
                <c:pt idx="49">
                  <c:v>0.56079854809437391</c:v>
                </c:pt>
                <c:pt idx="50">
                  <c:v>0.46006389776357826</c:v>
                </c:pt>
                <c:pt idx="51">
                  <c:v>0.46590909090909088</c:v>
                </c:pt>
                <c:pt idx="52">
                  <c:v>0.42808219178082191</c:v>
                </c:pt>
                <c:pt idx="53">
                  <c:v>0.41263440860215056</c:v>
                </c:pt>
                <c:pt idx="54">
                  <c:v>0.470873786407767</c:v>
                </c:pt>
                <c:pt idx="55">
                  <c:v>0.45839210155148097</c:v>
                </c:pt>
                <c:pt idx="56">
                  <c:v>0.3857566765578635</c:v>
                </c:pt>
                <c:pt idx="57">
                  <c:v>0.46551724137931033</c:v>
                </c:pt>
                <c:pt idx="58">
                  <c:v>0.33149171270718231</c:v>
                </c:pt>
                <c:pt idx="59">
                  <c:v>0.33449477351916379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61-491F-9D1A-5236E1F49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90176"/>
        <c:axId val="224189784"/>
      </c:lineChart>
      <c:catAx>
        <c:axId val="22418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189392"/>
        <c:crosses val="autoZero"/>
        <c:auto val="1"/>
        <c:lblAlgn val="ctr"/>
        <c:lblOffset val="100"/>
        <c:noMultiLvlLbl val="0"/>
      </c:catAx>
      <c:valAx>
        <c:axId val="224189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189000"/>
        <c:crosses val="autoZero"/>
        <c:crossBetween val="between"/>
      </c:valAx>
      <c:valAx>
        <c:axId val="22418978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24190176"/>
        <c:crosses val="max"/>
        <c:crossBetween val="between"/>
      </c:valAx>
      <c:catAx>
        <c:axId val="224190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41897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185526359541902E-2"/>
          <c:y val="0.90789210467755233"/>
          <c:w val="0.95744254885230984"/>
          <c:h val="9.21079736259895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years of schooling</c:v>
                </c:pt>
              </c:strCache>
            </c:strRef>
          </c:tx>
          <c:spPr>
            <a:solidFill>
              <a:srgbClr val="002060"/>
            </a:solidFill>
            <a:ln w="25400">
              <a:solidFill>
                <a:srgbClr val="002060"/>
              </a:solidFill>
            </a:ln>
            <a:effectLst/>
          </c:spPr>
          <c:invertIfNegative val="0"/>
          <c:cat>
            <c:strRef>
              <c:f>Sheet1!$A$2:$A$36</c:f>
              <c:strCache>
                <c:ptCount val="35"/>
                <c:pt idx="0">
                  <c:v>Australia</c:v>
                </c:pt>
                <c:pt idx="1">
                  <c:v>Bahréin</c:v>
                </c:pt>
                <c:pt idx="2">
                  <c:v>Botswana</c:v>
                </c:pt>
                <c:pt idx="3">
                  <c:v>Canadá</c:v>
                </c:pt>
                <c:pt idx="4">
                  <c:v>Chile</c:v>
                </c:pt>
                <c:pt idx="5">
                  <c:v>Rep. Árabe de Egipto</c:v>
                </c:pt>
                <c:pt idx="6">
                  <c:v>Hong Kong RAE China</c:v>
                </c:pt>
                <c:pt idx="7">
                  <c:v>Hungría</c:v>
                </c:pt>
                <c:pt idx="8">
                  <c:v>Rep. Islámica de Irán</c:v>
                </c:pt>
                <c:pt idx="9">
                  <c:v>Irlanda</c:v>
                </c:pt>
                <c:pt idx="10">
                  <c:v>Israel</c:v>
                </c:pt>
                <c:pt idx="11">
                  <c:v>Italia</c:v>
                </c:pt>
                <c:pt idx="12">
                  <c:v>Japón</c:v>
                </c:pt>
                <c:pt idx="13">
                  <c:v>Jordania</c:v>
                </c:pt>
                <c:pt idx="14">
                  <c:v>Kazajistán</c:v>
                </c:pt>
                <c:pt idx="15">
                  <c:v>Rep. de Corea</c:v>
                </c:pt>
                <c:pt idx="16">
                  <c:v>Kuwait</c:v>
                </c:pt>
                <c:pt idx="17">
                  <c:v>Lituania</c:v>
                </c:pt>
                <c:pt idx="18">
                  <c:v>Malasia</c:v>
                </c:pt>
                <c:pt idx="19">
                  <c:v>Malta</c:v>
                </c:pt>
                <c:pt idx="20">
                  <c:v>Marruecos</c:v>
                </c:pt>
                <c:pt idx="21">
                  <c:v>Nueva Zelanda</c:v>
                </c:pt>
                <c:pt idx="22">
                  <c:v>Noruega</c:v>
                </c:pt>
                <c:pt idx="23">
                  <c:v>Qatar</c:v>
                </c:pt>
                <c:pt idx="24">
                  <c:v>Federación de Rusia</c:v>
                </c:pt>
                <c:pt idx="25">
                  <c:v>Arabia Saudita</c:v>
                </c:pt>
                <c:pt idx="26">
                  <c:v>Singapur</c:v>
                </c:pt>
                <c:pt idx="27">
                  <c:v>Eslovenia</c:v>
                </c:pt>
                <c:pt idx="28">
                  <c:v>Sudáfrica</c:v>
                </c:pt>
                <c:pt idx="29">
                  <c:v>Suecia</c:v>
                </c:pt>
                <c:pt idx="30">
                  <c:v>Tailandia</c:v>
                </c:pt>
                <c:pt idx="31">
                  <c:v>Turquía</c:v>
                </c:pt>
                <c:pt idx="32">
                  <c:v>Emiratos Árabes Unidos</c:v>
                </c:pt>
                <c:pt idx="33">
                  <c:v>Reino Unido</c:v>
                </c:pt>
                <c:pt idx="34">
                  <c:v>Estados Unidos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12.04</c:v>
                </c:pt>
                <c:pt idx="1">
                  <c:v>8.1999999999999904</c:v>
                </c:pt>
                <c:pt idx="2">
                  <c:v>10.87</c:v>
                </c:pt>
                <c:pt idx="3">
                  <c:v>13.48</c:v>
                </c:pt>
                <c:pt idx="4">
                  <c:v>11.71</c:v>
                </c:pt>
                <c:pt idx="5">
                  <c:v>10.039999999999999</c:v>
                </c:pt>
                <c:pt idx="6">
                  <c:v>13.97</c:v>
                </c:pt>
                <c:pt idx="7">
                  <c:v>12.77</c:v>
                </c:pt>
                <c:pt idx="8">
                  <c:v>10.210000000000001</c:v>
                </c:pt>
                <c:pt idx="9">
                  <c:v>12.7</c:v>
                </c:pt>
                <c:pt idx="10">
                  <c:v>12.84</c:v>
                </c:pt>
                <c:pt idx="11">
                  <c:v>12.29</c:v>
                </c:pt>
                <c:pt idx="12">
                  <c:v>13.38</c:v>
                </c:pt>
                <c:pt idx="13">
                  <c:v>11.07</c:v>
                </c:pt>
                <c:pt idx="14">
                  <c:v>11.42</c:v>
                </c:pt>
                <c:pt idx="15">
                  <c:v>14.7</c:v>
                </c:pt>
                <c:pt idx="16">
                  <c:v>6.33</c:v>
                </c:pt>
                <c:pt idx="17">
                  <c:v>11.43</c:v>
                </c:pt>
                <c:pt idx="18">
                  <c:v>12.37</c:v>
                </c:pt>
                <c:pt idx="19">
                  <c:v>12.92</c:v>
                </c:pt>
                <c:pt idx="20">
                  <c:v>5.75</c:v>
                </c:pt>
                <c:pt idx="21">
                  <c:v>11.2</c:v>
                </c:pt>
                <c:pt idx="22">
                  <c:v>10.89</c:v>
                </c:pt>
                <c:pt idx="23">
                  <c:v>8.1999999999999904</c:v>
                </c:pt>
                <c:pt idx="24">
                  <c:v>11.85</c:v>
                </c:pt>
                <c:pt idx="25">
                  <c:v>9.64</c:v>
                </c:pt>
                <c:pt idx="26">
                  <c:v>14.4</c:v>
                </c:pt>
                <c:pt idx="27">
                  <c:v>12.66</c:v>
                </c:pt>
                <c:pt idx="28">
                  <c:v>11.03</c:v>
                </c:pt>
                <c:pt idx="29">
                  <c:v>12.27</c:v>
                </c:pt>
                <c:pt idx="30">
                  <c:v>10.49</c:v>
                </c:pt>
                <c:pt idx="31">
                  <c:v>8.5</c:v>
                </c:pt>
                <c:pt idx="32">
                  <c:v>9.3000000000000007</c:v>
                </c:pt>
                <c:pt idx="33">
                  <c:v>13.47</c:v>
                </c:pt>
                <c:pt idx="34">
                  <c:v>13.73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E-4DE1-B559-F39EA76807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 years of schooling2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rgbClr val="002060"/>
              </a:solidFill>
            </a:ln>
            <a:effectLst/>
          </c:spPr>
          <c:invertIfNegative val="0"/>
          <c:cat>
            <c:strRef>
              <c:f>Sheet1!$A$2:$A$36</c:f>
              <c:strCache>
                <c:ptCount val="35"/>
                <c:pt idx="0">
                  <c:v>Australia</c:v>
                </c:pt>
                <c:pt idx="1">
                  <c:v>Bahréin</c:v>
                </c:pt>
                <c:pt idx="2">
                  <c:v>Botswana</c:v>
                </c:pt>
                <c:pt idx="3">
                  <c:v>Canadá</c:v>
                </c:pt>
                <c:pt idx="4">
                  <c:v>Chile</c:v>
                </c:pt>
                <c:pt idx="5">
                  <c:v>Rep. Árabe de Egipto</c:v>
                </c:pt>
                <c:pt idx="6">
                  <c:v>Hong Kong RAE China</c:v>
                </c:pt>
                <c:pt idx="7">
                  <c:v>Hungría</c:v>
                </c:pt>
                <c:pt idx="8">
                  <c:v>Rep. Islámica de Irán</c:v>
                </c:pt>
                <c:pt idx="9">
                  <c:v>Irlanda</c:v>
                </c:pt>
                <c:pt idx="10">
                  <c:v>Israel</c:v>
                </c:pt>
                <c:pt idx="11">
                  <c:v>Italia</c:v>
                </c:pt>
                <c:pt idx="12">
                  <c:v>Japón</c:v>
                </c:pt>
                <c:pt idx="13">
                  <c:v>Jordania</c:v>
                </c:pt>
                <c:pt idx="14">
                  <c:v>Kazajistán</c:v>
                </c:pt>
                <c:pt idx="15">
                  <c:v>Rep. de Corea</c:v>
                </c:pt>
                <c:pt idx="16">
                  <c:v>Kuwait</c:v>
                </c:pt>
                <c:pt idx="17">
                  <c:v>Lituania</c:v>
                </c:pt>
                <c:pt idx="18">
                  <c:v>Malasia</c:v>
                </c:pt>
                <c:pt idx="19">
                  <c:v>Malta</c:v>
                </c:pt>
                <c:pt idx="20">
                  <c:v>Marruecos</c:v>
                </c:pt>
                <c:pt idx="21">
                  <c:v>Nueva Zelanda</c:v>
                </c:pt>
                <c:pt idx="22">
                  <c:v>Noruega</c:v>
                </c:pt>
                <c:pt idx="23">
                  <c:v>Qatar</c:v>
                </c:pt>
                <c:pt idx="24">
                  <c:v>Federación de Rusia</c:v>
                </c:pt>
                <c:pt idx="25">
                  <c:v>Arabia Saudita</c:v>
                </c:pt>
                <c:pt idx="26">
                  <c:v>Singapur</c:v>
                </c:pt>
                <c:pt idx="27">
                  <c:v>Eslovenia</c:v>
                </c:pt>
                <c:pt idx="28">
                  <c:v>Sudáfrica</c:v>
                </c:pt>
                <c:pt idx="29">
                  <c:v>Suecia</c:v>
                </c:pt>
                <c:pt idx="30">
                  <c:v>Tailandia</c:v>
                </c:pt>
                <c:pt idx="31">
                  <c:v>Turquía</c:v>
                </c:pt>
                <c:pt idx="32">
                  <c:v>Emiratos Árabes Unidos</c:v>
                </c:pt>
                <c:pt idx="33">
                  <c:v>Reino Unido</c:v>
                </c:pt>
                <c:pt idx="34">
                  <c:v>Estados Unidos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12.04</c:v>
                </c:pt>
                <c:pt idx="1">
                  <c:v>8.1999999999999904</c:v>
                </c:pt>
                <c:pt idx="2">
                  <c:v>10.87</c:v>
                </c:pt>
                <c:pt idx="3">
                  <c:v>13.48</c:v>
                </c:pt>
                <c:pt idx="4">
                  <c:v>11.71</c:v>
                </c:pt>
                <c:pt idx="5">
                  <c:v>10.039999999999999</c:v>
                </c:pt>
                <c:pt idx="6">
                  <c:v>13.97</c:v>
                </c:pt>
                <c:pt idx="7">
                  <c:v>12.77</c:v>
                </c:pt>
                <c:pt idx="8">
                  <c:v>10.210000000000001</c:v>
                </c:pt>
                <c:pt idx="9">
                  <c:v>12.7</c:v>
                </c:pt>
                <c:pt idx="10">
                  <c:v>12.84</c:v>
                </c:pt>
                <c:pt idx="11">
                  <c:v>12.29</c:v>
                </c:pt>
                <c:pt idx="12">
                  <c:v>13.38</c:v>
                </c:pt>
                <c:pt idx="13">
                  <c:v>11.07</c:v>
                </c:pt>
                <c:pt idx="14">
                  <c:v>11.42</c:v>
                </c:pt>
                <c:pt idx="15">
                  <c:v>14.7</c:v>
                </c:pt>
                <c:pt idx="16">
                  <c:v>6.33</c:v>
                </c:pt>
                <c:pt idx="17">
                  <c:v>11.43</c:v>
                </c:pt>
                <c:pt idx="18">
                  <c:v>12.37</c:v>
                </c:pt>
                <c:pt idx="19">
                  <c:v>12.92</c:v>
                </c:pt>
                <c:pt idx="20">
                  <c:v>5.75</c:v>
                </c:pt>
                <c:pt idx="21">
                  <c:v>11.2</c:v>
                </c:pt>
                <c:pt idx="22">
                  <c:v>10.89</c:v>
                </c:pt>
                <c:pt idx="23">
                  <c:v>8.1999999999999904</c:v>
                </c:pt>
                <c:pt idx="24">
                  <c:v>11.85</c:v>
                </c:pt>
                <c:pt idx="25">
                  <c:v>9.64</c:v>
                </c:pt>
                <c:pt idx="26">
                  <c:v>14.4</c:v>
                </c:pt>
                <c:pt idx="27">
                  <c:v>12.66</c:v>
                </c:pt>
                <c:pt idx="28">
                  <c:v>11.03</c:v>
                </c:pt>
                <c:pt idx="29">
                  <c:v>12.27</c:v>
                </c:pt>
                <c:pt idx="30">
                  <c:v>10.49</c:v>
                </c:pt>
                <c:pt idx="31">
                  <c:v>8.5</c:v>
                </c:pt>
                <c:pt idx="32">
                  <c:v>9.3000000000000007</c:v>
                </c:pt>
                <c:pt idx="33">
                  <c:v>13.47</c:v>
                </c:pt>
                <c:pt idx="34">
                  <c:v>13.73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E-4DE1-B559-F39EA76807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Learning-adjusted years of schooling</c:v>
                </c:pt>
              </c:strCache>
            </c:strRef>
          </c:tx>
          <c:spPr>
            <a:solidFill>
              <a:srgbClr val="002060"/>
            </a:solidFill>
            <a:ln w="25400">
              <a:solidFill>
                <a:srgbClr val="002060"/>
              </a:solidFill>
            </a:ln>
            <a:effectLst/>
          </c:spPr>
          <c:invertIfNegative val="0"/>
          <c:cat>
            <c:strRef>
              <c:f>Sheet1!$A$2:$A$36</c:f>
              <c:strCache>
                <c:ptCount val="35"/>
                <c:pt idx="0">
                  <c:v>Australia</c:v>
                </c:pt>
                <c:pt idx="1">
                  <c:v>Bahréin</c:v>
                </c:pt>
                <c:pt idx="2">
                  <c:v>Botswana</c:v>
                </c:pt>
                <c:pt idx="3">
                  <c:v>Canadá</c:v>
                </c:pt>
                <c:pt idx="4">
                  <c:v>Chile</c:v>
                </c:pt>
                <c:pt idx="5">
                  <c:v>Rep. Árabe de Egipto</c:v>
                </c:pt>
                <c:pt idx="6">
                  <c:v>Hong Kong RAE China</c:v>
                </c:pt>
                <c:pt idx="7">
                  <c:v>Hungría</c:v>
                </c:pt>
                <c:pt idx="8">
                  <c:v>Rep. Islámica de Irán</c:v>
                </c:pt>
                <c:pt idx="9">
                  <c:v>Irlanda</c:v>
                </c:pt>
                <c:pt idx="10">
                  <c:v>Israel</c:v>
                </c:pt>
                <c:pt idx="11">
                  <c:v>Italia</c:v>
                </c:pt>
                <c:pt idx="12">
                  <c:v>Japón</c:v>
                </c:pt>
                <c:pt idx="13">
                  <c:v>Jordania</c:v>
                </c:pt>
                <c:pt idx="14">
                  <c:v>Kazajistán</c:v>
                </c:pt>
                <c:pt idx="15">
                  <c:v>Rep. de Corea</c:v>
                </c:pt>
                <c:pt idx="16">
                  <c:v>Kuwait</c:v>
                </c:pt>
                <c:pt idx="17">
                  <c:v>Lituania</c:v>
                </c:pt>
                <c:pt idx="18">
                  <c:v>Malasia</c:v>
                </c:pt>
                <c:pt idx="19">
                  <c:v>Malta</c:v>
                </c:pt>
                <c:pt idx="20">
                  <c:v>Marruecos</c:v>
                </c:pt>
                <c:pt idx="21">
                  <c:v>Nueva Zelanda</c:v>
                </c:pt>
                <c:pt idx="22">
                  <c:v>Noruega</c:v>
                </c:pt>
                <c:pt idx="23">
                  <c:v>Qatar</c:v>
                </c:pt>
                <c:pt idx="24">
                  <c:v>Federación de Rusia</c:v>
                </c:pt>
                <c:pt idx="25">
                  <c:v>Arabia Saudita</c:v>
                </c:pt>
                <c:pt idx="26">
                  <c:v>Singapur</c:v>
                </c:pt>
                <c:pt idx="27">
                  <c:v>Eslovenia</c:v>
                </c:pt>
                <c:pt idx="28">
                  <c:v>Sudáfrica</c:v>
                </c:pt>
                <c:pt idx="29">
                  <c:v>Suecia</c:v>
                </c:pt>
                <c:pt idx="30">
                  <c:v>Tailandia</c:v>
                </c:pt>
                <c:pt idx="31">
                  <c:v>Turquía</c:v>
                </c:pt>
                <c:pt idx="32">
                  <c:v>Emiratos Árabes Unidos</c:v>
                </c:pt>
                <c:pt idx="33">
                  <c:v>Reino Unido</c:v>
                </c:pt>
                <c:pt idx="34">
                  <c:v>Estados Unidos</c:v>
                </c:pt>
              </c:strCache>
            </c:strRef>
          </c:cat>
          <c:val>
            <c:numRef>
              <c:f>Sheet1!$D$2:$D$36</c:f>
              <c:numCache>
                <c:formatCode>General</c:formatCode>
                <c:ptCount val="35"/>
                <c:pt idx="0">
                  <c:v>9.7941365979381398</c:v>
                </c:pt>
                <c:pt idx="1">
                  <c:v>5.9967783505154602</c:v>
                </c:pt>
                <c:pt idx="2">
                  <c:v>6.08558132875143</c:v>
                </c:pt>
                <c:pt idx="3">
                  <c:v>11.4432345360824</c:v>
                </c:pt>
                <c:pt idx="4">
                  <c:v>8.0543975515463906</c:v>
                </c:pt>
                <c:pt idx="5">
                  <c:v>6.3396907216494798</c:v>
                </c:pt>
                <c:pt idx="6">
                  <c:v>13.3669136597938</c:v>
                </c:pt>
                <c:pt idx="7">
                  <c:v>10.5730992268041</c:v>
                </c:pt>
                <c:pt idx="8">
                  <c:v>7.1706829896907198</c:v>
                </c:pt>
                <c:pt idx="9">
                  <c:v>10.6992590206185</c:v>
                </c:pt>
                <c:pt idx="10">
                  <c:v>10.569007731958701</c:v>
                </c:pt>
                <c:pt idx="11">
                  <c:v>9.7797358247422608</c:v>
                </c:pt>
                <c:pt idx="12">
                  <c:v>12.6299613402061</c:v>
                </c:pt>
                <c:pt idx="13">
                  <c:v>6.8830863402061802</c:v>
                </c:pt>
                <c:pt idx="14">
                  <c:v>9.7128865979381391</c:v>
                </c:pt>
                <c:pt idx="15">
                  <c:v>14.349548969072099</c:v>
                </c:pt>
                <c:pt idx="16">
                  <c:v>3.9970360824742199</c:v>
                </c:pt>
                <c:pt idx="17">
                  <c:v>9.4083923969072103</c:v>
                </c:pt>
                <c:pt idx="18">
                  <c:v>9.2655444587628804</c:v>
                </c:pt>
                <c:pt idx="19">
                  <c:v>10.2810567010309</c:v>
                </c:pt>
                <c:pt idx="20">
                  <c:v>3.55670103092783</c:v>
                </c:pt>
                <c:pt idx="21">
                  <c:v>8.8943298969072107</c:v>
                </c:pt>
                <c:pt idx="22">
                  <c:v>8.5428962628866003</c:v>
                </c:pt>
                <c:pt idx="23">
                  <c:v>5.7722293814432897</c:v>
                </c:pt>
                <c:pt idx="24">
                  <c:v>10.2694909793814</c:v>
                </c:pt>
                <c:pt idx="25">
                  <c:v>5.71443298969072</c:v>
                </c:pt>
                <c:pt idx="26">
                  <c:v>14.404639175257699</c:v>
                </c:pt>
                <c:pt idx="27">
                  <c:v>10.522809278350501</c:v>
                </c:pt>
                <c:pt idx="28">
                  <c:v>5.8750859106529196</c:v>
                </c:pt>
                <c:pt idx="29">
                  <c:v>9.9021746134020603</c:v>
                </c:pt>
                <c:pt idx="30">
                  <c:v>7.2828447164948402</c:v>
                </c:pt>
                <c:pt idx="31">
                  <c:v>6.2709407216494801</c:v>
                </c:pt>
                <c:pt idx="32">
                  <c:v>6.9660115979381398</c:v>
                </c:pt>
                <c:pt idx="33">
                  <c:v>11.2394652061855</c:v>
                </c:pt>
                <c:pt idx="34">
                  <c:v>11.456411082474199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1E-4F13-B3BE-262BED02B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2117949536"/>
        <c:axId val="2007321424"/>
      </c:barChart>
      <c:catAx>
        <c:axId val="211794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07321424"/>
        <c:crosses val="autoZero"/>
        <c:auto val="1"/>
        <c:lblAlgn val="ctr"/>
        <c:lblOffset val="100"/>
        <c:noMultiLvlLbl val="0"/>
      </c:catAx>
      <c:valAx>
        <c:axId val="20073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794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16426071741035"/>
          <c:y val="5.0925925925925923E-2"/>
          <c:w val="0.78628018372703412"/>
          <c:h val="0.76722951297754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Sheet1!$D$14</c:f>
              <c:strCache>
                <c:ptCount val="1"/>
                <c:pt idx="0">
                  <c:v>Recursos Naturales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Sheet1!$B$15:$C$19</c:f>
              <c:strCache>
                <c:ptCount val="5"/>
                <c:pt idx="0">
                  <c:v>Bajo</c:v>
                </c:pt>
                <c:pt idx="1">
                  <c:v>Medio-Bajo</c:v>
                </c:pt>
                <c:pt idx="2">
                  <c:v>Medio-Alto</c:v>
                </c:pt>
                <c:pt idx="3">
                  <c:v>Alto (no OCDE)</c:v>
                </c:pt>
                <c:pt idx="4">
                  <c:v>Alto (OCDE)</c:v>
                </c:pt>
              </c:strCache>
            </c:strRef>
          </c:cat>
          <c:val>
            <c:numRef>
              <c:f>Sheet1!$D$15:$D$19</c:f>
              <c:numCache>
                <c:formatCode>_("$"* #,##0_);_("$"* \(#,##0\);_("$"* "-"??_);_(@_)</c:formatCode>
                <c:ptCount val="5"/>
                <c:pt idx="0">
                  <c:v>6405.63</c:v>
                </c:pt>
                <c:pt idx="1">
                  <c:v>7005.96</c:v>
                </c:pt>
                <c:pt idx="2">
                  <c:v>19175.66</c:v>
                </c:pt>
                <c:pt idx="3">
                  <c:v>79499.399999999994</c:v>
                </c:pt>
                <c:pt idx="4">
                  <c:v>21251.67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C6-4CC5-9AFB-AF034027EB9D}"/>
            </c:ext>
          </c:extLst>
        </c:ser>
        <c:ser>
          <c:idx val="1"/>
          <c:order val="1"/>
          <c:tx>
            <c:strRef>
              <c:f>Sheet1!$E$14</c:f>
              <c:strCache>
                <c:ptCount val="1"/>
                <c:pt idx="0">
                  <c:v>Capital Físico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Sheet1!$B$15:$C$19</c:f>
              <c:strCache>
                <c:ptCount val="5"/>
                <c:pt idx="0">
                  <c:v>Bajo</c:v>
                </c:pt>
                <c:pt idx="1">
                  <c:v>Medio-Bajo</c:v>
                </c:pt>
                <c:pt idx="2">
                  <c:v>Medio-Alto</c:v>
                </c:pt>
                <c:pt idx="3">
                  <c:v>Alto (no OCDE)</c:v>
                </c:pt>
                <c:pt idx="4">
                  <c:v>Alto (OCDE)</c:v>
                </c:pt>
              </c:strCache>
            </c:strRef>
          </c:cat>
          <c:val>
            <c:numRef>
              <c:f>Sheet1!$E$15:$E$19</c:f>
              <c:numCache>
                <c:formatCode>_("$"* #,##0_);_("$"* \(#,##0\);_("$"* "-"??_);_(@_)</c:formatCode>
                <c:ptCount val="5"/>
                <c:pt idx="0">
                  <c:v>1908.06</c:v>
                </c:pt>
                <c:pt idx="1">
                  <c:v>6487</c:v>
                </c:pt>
                <c:pt idx="2">
                  <c:v>28199.5</c:v>
                </c:pt>
                <c:pt idx="3">
                  <c:v>58299.56</c:v>
                </c:pt>
                <c:pt idx="4">
                  <c:v>198348.92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C6-4CC5-9AFB-AF034027EB9D}"/>
            </c:ext>
          </c:extLst>
        </c:ser>
        <c:ser>
          <c:idx val="2"/>
          <c:order val="2"/>
          <c:tx>
            <c:strRef>
              <c:f>Sheet1!$F$14</c:f>
              <c:strCache>
                <c:ptCount val="1"/>
                <c:pt idx="0">
                  <c:v>Capital Humano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Sheet1!$B$15:$C$19</c:f>
              <c:strCache>
                <c:ptCount val="5"/>
                <c:pt idx="0">
                  <c:v>Bajo</c:v>
                </c:pt>
                <c:pt idx="1">
                  <c:v>Medio-Bajo</c:v>
                </c:pt>
                <c:pt idx="2">
                  <c:v>Medio-Alto</c:v>
                </c:pt>
                <c:pt idx="3">
                  <c:v>Alto (no OCDE)</c:v>
                </c:pt>
                <c:pt idx="4">
                  <c:v>Alto (OCDE)</c:v>
                </c:pt>
              </c:strCache>
            </c:strRef>
          </c:cat>
          <c:val>
            <c:numRef>
              <c:f>Sheet1!$F$15:$F$19</c:f>
              <c:numCache>
                <c:formatCode>_("$"* #,##0_);_("$"* \(#,##0\);_("$"* "-"??_);_(@_)</c:formatCode>
                <c:ptCount val="5"/>
                <c:pt idx="0">
                  <c:v>5587.89</c:v>
                </c:pt>
                <c:pt idx="1">
                  <c:v>13233.48</c:v>
                </c:pt>
                <c:pt idx="2">
                  <c:v>65422.84</c:v>
                </c:pt>
                <c:pt idx="3">
                  <c:v>111299.16</c:v>
                </c:pt>
                <c:pt idx="4">
                  <c:v>495872.3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C6-4CC5-9AFB-AF034027E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836688"/>
        <c:axId val="1827382400"/>
      </c:barChart>
      <c:catAx>
        <c:axId val="14683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7382400"/>
        <c:crosses val="autoZero"/>
        <c:auto val="1"/>
        <c:lblAlgn val="ctr"/>
        <c:lblOffset val="100"/>
        <c:noMultiLvlLbl val="0"/>
      </c:catAx>
      <c:valAx>
        <c:axId val="182738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Capital per capita, en miles de US$ (2014)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4683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940573053368334"/>
          <c:y val="0.19039297171186931"/>
          <c:w val="0.32729965004374451"/>
          <c:h val="0.2725699912510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Sobrevivencia 5 años</c:v>
                </c:pt>
                <c:pt idx="1">
                  <c:v>Desarrollo infantil</c:v>
                </c:pt>
                <c:pt idx="2">
                  <c:v>Sobrevivencia a la vejez</c:v>
                </c:pt>
                <c:pt idx="3">
                  <c:v>Escolaridad</c:v>
                </c:pt>
                <c:pt idx="4">
                  <c:v>Aprendizajes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-1</c:v>
                </c:pt>
                <c:pt idx="1">
                  <c:v>-12</c:v>
                </c:pt>
                <c:pt idx="2">
                  <c:v>-8</c:v>
                </c:pt>
                <c:pt idx="3">
                  <c:v>-9</c:v>
                </c:pt>
                <c:pt idx="4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8-4F69-9FBE-0C15C2CCF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648500767"/>
        <c:axId val="1637684111"/>
      </c:barChart>
      <c:catAx>
        <c:axId val="16485007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7684111"/>
        <c:crosses val="autoZero"/>
        <c:auto val="1"/>
        <c:lblAlgn val="ctr"/>
        <c:lblOffset val="100"/>
        <c:noMultiLvlLbl val="0"/>
      </c:catAx>
      <c:valAx>
        <c:axId val="1637684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MX"/>
          </a:p>
        </c:txPr>
        <c:crossAx val="164850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MX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Tasa</a:t>
            </a:r>
            <a:r>
              <a:rPr lang="en-US" sz="2000" dirty="0"/>
              <a:t> de </a:t>
            </a:r>
            <a:r>
              <a:rPr lang="en-US" sz="2000" dirty="0" err="1"/>
              <a:t>abandono</a:t>
            </a:r>
            <a:r>
              <a:rPr lang="en-US" sz="2000" dirty="0"/>
              <a:t> ANUAL</a:t>
            </a:r>
            <a:r>
              <a:rPr lang="en-US" sz="2000" baseline="0" dirty="0"/>
              <a:t> </a:t>
            </a:r>
            <a:r>
              <a:rPr lang="en-US" sz="2000" dirty="0"/>
              <a:t>en ems 2005-2016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20" normalizeH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'Desercion INEE-SEP'!$B$1</c:f>
              <c:strCache>
                <c:ptCount val="1"/>
                <c:pt idx="0">
                  <c:v>INEE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'Desercion INEE-SEP'!$A$2:$A$12</c:f>
              <c:strCache>
                <c:ptCount val="11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</c:strCache>
            </c:strRef>
          </c:cat>
          <c:val>
            <c:numRef>
              <c:f>'Desercion INEE-SEP'!$B$2:$B$12</c:f>
              <c:numCache>
                <c:formatCode>0.00</c:formatCode>
                <c:ptCount val="11"/>
                <c:pt idx="0">
                  <c:v>16.5</c:v>
                </c:pt>
                <c:pt idx="1">
                  <c:v>16.3</c:v>
                </c:pt>
                <c:pt idx="2">
                  <c:v>16.3</c:v>
                </c:pt>
                <c:pt idx="3">
                  <c:v>15.9</c:v>
                </c:pt>
                <c:pt idx="4">
                  <c:v>14.9</c:v>
                </c:pt>
                <c:pt idx="5">
                  <c:v>14.9</c:v>
                </c:pt>
                <c:pt idx="6">
                  <c:v>15</c:v>
                </c:pt>
                <c:pt idx="7">
                  <c:v>14.3</c:v>
                </c:pt>
                <c:pt idx="8">
                  <c:v>15.3</c:v>
                </c:pt>
                <c:pt idx="9">
                  <c:v>14.4</c:v>
                </c:pt>
                <c:pt idx="10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7D-4938-8922-2D99C735441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34039519"/>
        <c:axId val="1820941151"/>
      </c:lineChart>
      <c:catAx>
        <c:axId val="183403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20941151"/>
        <c:crosses val="autoZero"/>
        <c:auto val="1"/>
        <c:lblAlgn val="ctr"/>
        <c:lblOffset val="100"/>
        <c:noMultiLvlLbl val="0"/>
      </c:catAx>
      <c:valAx>
        <c:axId val="1820941151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83403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300">
          <a:solidFill>
            <a:schemeClr val="dk1"/>
          </a:solidFill>
          <a:latin typeface="+mn-lt"/>
          <a:ea typeface="+mn-ea"/>
          <a:cs typeface="+mn-cs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Insuficiente</c:v>
                </c:pt>
                <c:pt idx="1">
                  <c:v>Elemental</c:v>
                </c:pt>
                <c:pt idx="2">
                  <c:v>Bueno</c:v>
                </c:pt>
                <c:pt idx="3">
                  <c:v>Excelente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</c:v>
                </c:pt>
                <c:pt idx="1">
                  <c:v>37</c:v>
                </c:pt>
                <c:pt idx="2">
                  <c:v>26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F3-4E4E-A16B-2CD21B9F6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0934816"/>
        <c:axId val="1964419184"/>
      </c:barChart>
      <c:catAx>
        <c:axId val="20109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64419184"/>
        <c:crosses val="autoZero"/>
        <c:auto val="1"/>
        <c:lblAlgn val="ctr"/>
        <c:lblOffset val="100"/>
        <c:noMultiLvlLbl val="0"/>
      </c:catAx>
      <c:valAx>
        <c:axId val="196441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1093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94650158606504E-2"/>
          <c:y val="8.1744629549716202E-2"/>
          <c:w val="0.87969452395002801"/>
          <c:h val="0.71245812877469905"/>
        </c:manualLayout>
      </c:layout>
      <c:lineChart>
        <c:grouping val="standard"/>
        <c:varyColors val="0"/>
        <c:ser>
          <c:idx val="1"/>
          <c:order val="0"/>
          <c:tx>
            <c:strRef>
              <c:f>'nivel suficiente o mas - todos'!$A$41</c:f>
              <c:strCache>
                <c:ptCount val="1"/>
                <c:pt idx="0">
                  <c:v>Muy baja marginación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5907180766096402E-3"/>
                  <c:y val="-7.37250552555033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25-4995-AD0F-FAF09CE3D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'nivel suficiente o mas - todos'!$C$39:$E$39</c:f>
              <c:strCache>
                <c:ptCount val="3"/>
                <c:pt idx="0">
                  <c:v>Grado 6</c:v>
                </c:pt>
                <c:pt idx="1">
                  <c:v>Grado 9</c:v>
                </c:pt>
                <c:pt idx="2">
                  <c:v>Grado 12</c:v>
                </c:pt>
              </c:strCache>
            </c:strRef>
          </c:cat>
          <c:val>
            <c:numRef>
              <c:f>'nivel suficiente o mas - todos'!$K$41:$M$41</c:f>
              <c:numCache>
                <c:formatCode>0</c:formatCode>
                <c:ptCount val="3"/>
                <c:pt idx="0">
                  <c:v>86.419045133082648</c:v>
                </c:pt>
                <c:pt idx="1">
                  <c:v>44.652366585993867</c:v>
                </c:pt>
                <c:pt idx="2">
                  <c:v>24.574063699533969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25-4995-AD0F-FAF09CE3D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90910208"/>
        <c:axId val="-1590906080"/>
      </c:lineChart>
      <c:catAx>
        <c:axId val="-159091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90906080"/>
        <c:crosses val="autoZero"/>
        <c:auto val="1"/>
        <c:lblAlgn val="ctr"/>
        <c:lblOffset val="100"/>
        <c:noMultiLvlLbl val="0"/>
      </c:catAx>
      <c:valAx>
        <c:axId val="-15909060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159091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35048656680478"/>
          <c:y val="0.91308693754540526"/>
          <c:w val="0.69727255227601703"/>
          <c:h val="7.73496814541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0.23843</cdr:x>
      <cdr:y>0.4381</cdr:y>
    </cdr:from>
    <cdr:to>
      <cdr:x>0.44815</cdr:x>
      <cdr:y>0.60714</cdr:y>
    </cdr:to>
    <cdr:sp macro="" textlink="">
      <cdr:nvSpPr>
        <cdr:cNvPr id="2" name="Text Box 5"/>
        <cdr:cNvSpPr txBox="1"/>
      </cdr:nvSpPr>
      <cdr:spPr>
        <a:xfrm xmlns:a="http://schemas.openxmlformats.org/drawingml/2006/main">
          <a:off x="1308100" y="1402080"/>
          <a:ext cx="1150620" cy="54102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s-MX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Desarrollo físico de los infantes</a:t>
          </a:r>
          <a:endParaRPr lang="en-US" sz="16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0.43241</cdr:x>
      <cdr:y>0.32302</cdr:y>
    </cdr:from>
    <cdr:to>
      <cdr:x>0.61812</cdr:x>
      <cdr:y>0.56796</cdr:y>
    </cdr:to>
    <cdr:sp macro="" textlink="">
      <cdr:nvSpPr>
        <cdr:cNvPr id="3" name="Text Box 5"/>
        <cdr:cNvSpPr txBox="1"/>
      </cdr:nvSpPr>
      <cdr:spPr>
        <a:xfrm xmlns:a="http://schemas.openxmlformats.org/drawingml/2006/main">
          <a:off x="2372374" y="1033792"/>
          <a:ext cx="1018898" cy="78389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algn="ctr">
            <a:lnSpc>
              <a:spcPct val="107000"/>
            </a:lnSpc>
            <a:spcBef>
              <a:spcPts val="0"/>
            </a:spcBef>
            <a:spcAft>
              <a:spcPts val="800"/>
            </a:spcAft>
          </a:pPr>
          <a:r>
            <a:rPr lang="es-MX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Supervivencia a la vejez</a:t>
          </a:r>
          <a:endParaRPr lang="en-US" sz="16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15/06/2020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8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1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2CC0F-69BD-2B48-9AAA-46C0ADAF51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87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44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33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4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6353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595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7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20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29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98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97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1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2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63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64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29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0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6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redeho@Gmail.com" TargetMode="External"/><Relationship Id="rId4" Type="http://schemas.openxmlformats.org/officeDocument/2006/relationships/hyperlink" Target="mailto:rafael.dehoyos@itam.edu.m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6" y="4886751"/>
            <a:ext cx="1523063" cy="292897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" r="-3364" b="50"/>
          <a:stretch/>
        </p:blipFill>
        <p:spPr>
          <a:xfrm>
            <a:off x="628702" y="260648"/>
            <a:ext cx="3313580" cy="32438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0566" y="5707092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0232" y="4869160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0F782-DAB8-4DFC-8A8A-DABB7A7003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233" t="20565" r="7627" b="69774"/>
          <a:stretch/>
        </p:blipFill>
        <p:spPr>
          <a:xfrm>
            <a:off x="4072107" y="97034"/>
            <a:ext cx="5071893" cy="6342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467E73-FB79-46D5-AAF4-B82865AD3D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645" t="33018" r="9931" b="43863"/>
          <a:stretch/>
        </p:blipFill>
        <p:spPr>
          <a:xfrm>
            <a:off x="899592" y="3866518"/>
            <a:ext cx="2771800" cy="658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1124744"/>
            <a:ext cx="40324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Sesión 1: Relación entre economía y educación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3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¿Cómo se relaciona la economía con la educación?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4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76297F-A39C-4CFA-9677-EC8D98B64536}"/>
                  </a:ext>
                </a:extLst>
              </p:cNvPr>
              <p:cNvSpPr/>
              <p:nvPr/>
            </p:nvSpPr>
            <p:spPr>
              <a:xfrm>
                <a:off x="1422714" y="1537628"/>
                <a:ext cx="24482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C76297F-A39C-4CFA-9677-EC8D98B645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14" y="1537628"/>
                <a:ext cx="24482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932E93-6922-46B7-AADD-7BAAAF761732}"/>
              </a:ext>
            </a:extLst>
          </p:cNvPr>
          <p:cNvSpPr txBox="1"/>
          <p:nvPr/>
        </p:nvSpPr>
        <p:spPr>
          <a:xfrm>
            <a:off x="4860032" y="1629961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Solow-Swan (1954)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DCF596D-EB88-4CAC-BD88-8A26F0D6CD88}"/>
              </a:ext>
            </a:extLst>
          </p:cNvPr>
          <p:cNvSpPr/>
          <p:nvPr/>
        </p:nvSpPr>
        <p:spPr>
          <a:xfrm rot="5400000">
            <a:off x="4761168" y="-1134360"/>
            <a:ext cx="269736" cy="69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50748-0656-4843-A2E3-94249AFA1636}"/>
              </a:ext>
            </a:extLst>
          </p:cNvPr>
          <p:cNvSpPr txBox="1"/>
          <p:nvPr/>
        </p:nvSpPr>
        <p:spPr>
          <a:xfrm>
            <a:off x="1692946" y="2952234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Crecimiento es función de la “TFP” el cual exógeno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62614B-D4A5-4CD1-B5E4-2F4E97F5C1B7}"/>
                  </a:ext>
                </a:extLst>
              </p:cNvPr>
              <p:cNvSpPr/>
              <p:nvPr/>
            </p:nvSpPr>
            <p:spPr>
              <a:xfrm>
                <a:off x="1371193" y="3842459"/>
                <a:ext cx="23822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𝐴𝐾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D62614B-D4A5-4CD1-B5E4-2F4E97F5C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193" y="3842459"/>
                <a:ext cx="238222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76466A8-17F0-46E6-B9FA-001734D0026F}"/>
              </a:ext>
            </a:extLst>
          </p:cNvPr>
          <p:cNvSpPr txBox="1"/>
          <p:nvPr/>
        </p:nvSpPr>
        <p:spPr>
          <a:xfrm>
            <a:off x="4896036" y="3888625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Frankel (1962)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331B86A-6606-4263-B626-0FF7F6248915}"/>
              </a:ext>
            </a:extLst>
          </p:cNvPr>
          <p:cNvSpPr/>
          <p:nvPr/>
        </p:nvSpPr>
        <p:spPr>
          <a:xfrm rot="5400000">
            <a:off x="4761168" y="1215775"/>
            <a:ext cx="269736" cy="69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9D155E-F632-41B1-B09A-F4112ABCC826}"/>
              </a:ext>
            </a:extLst>
          </p:cNvPr>
          <p:cNvSpPr txBox="1"/>
          <p:nvPr/>
        </p:nvSpPr>
        <p:spPr>
          <a:xfrm>
            <a:off x="1692946" y="5302369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Crecimiento es función de la acumulación de capital y éste en función de los ahorros</a:t>
            </a:r>
          </a:p>
        </p:txBody>
      </p:sp>
    </p:spTree>
    <p:extLst>
      <p:ext uri="{BB962C8B-B14F-4D97-AF65-F5344CB8AC3E}">
        <p14:creationId xmlns:p14="http://schemas.microsoft.com/office/powerpoint/2010/main" val="383407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2" grpId="0"/>
      <p:bldP spid="6" grpId="0"/>
      <p:bldP spid="15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/>
              <p:nvPr/>
            </p:nvSpPr>
            <p:spPr>
              <a:xfrm>
                <a:off x="1430472" y="1700808"/>
                <a:ext cx="24482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AB8086-6459-4EC8-8AE0-11DAD4241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472" y="1700808"/>
                <a:ext cx="244827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D49AD8C-D390-42E7-B7D7-C03C2D8CE23B}"/>
              </a:ext>
            </a:extLst>
          </p:cNvPr>
          <p:cNvSpPr txBox="1"/>
          <p:nvPr/>
        </p:nvSpPr>
        <p:spPr>
          <a:xfrm>
            <a:off x="4814848" y="1773977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Romer (1990)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DE0BE0E-75D9-4BE5-9A0B-A6828867560B}"/>
              </a:ext>
            </a:extLst>
          </p:cNvPr>
          <p:cNvSpPr/>
          <p:nvPr/>
        </p:nvSpPr>
        <p:spPr>
          <a:xfrm rot="5400000">
            <a:off x="4761168" y="877221"/>
            <a:ext cx="269736" cy="698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0D3AA-A143-47B7-8E11-CFD494C3A417}"/>
              </a:ext>
            </a:extLst>
          </p:cNvPr>
          <p:cNvSpPr txBox="1"/>
          <p:nvPr/>
        </p:nvSpPr>
        <p:spPr>
          <a:xfrm>
            <a:off x="1692946" y="4963815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Crecimiento es función de la innovación y el capital humano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7D8C51-2945-4D74-AB8E-90FDE816C65E}"/>
                  </a:ext>
                </a:extLst>
              </p:cNvPr>
              <p:cNvSpPr/>
              <p:nvPr/>
            </p:nvSpPr>
            <p:spPr>
              <a:xfrm>
                <a:off x="1115616" y="2711242"/>
                <a:ext cx="24482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7D8C51-2945-4D74-AB8E-90FDE816C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11242"/>
                <a:ext cx="244827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D08E0269-C6C6-425D-9E10-DF9CFB8576DF}"/>
                  </a:ext>
                </a:extLst>
              </p:cNvPr>
              <p:cNvSpPr/>
              <p:nvPr/>
            </p:nvSpPr>
            <p:spPr>
              <a:xfrm>
                <a:off x="1115616" y="3371994"/>
                <a:ext cx="24482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…)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D08E0269-C6C6-425D-9E10-DF9CFB857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71994"/>
                <a:ext cx="244827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6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9AD8C-D390-42E7-B7D7-C03C2D8CE23B}"/>
              </a:ext>
            </a:extLst>
          </p:cNvPr>
          <p:cNvSpPr txBox="1"/>
          <p:nvPr/>
        </p:nvSpPr>
        <p:spPr>
          <a:xfrm>
            <a:off x="2372817" y="1484784"/>
            <a:ext cx="4426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Capital Humano: Productividad</a:t>
            </a:r>
          </a:p>
          <a:p>
            <a:r>
              <a:rPr lang="es-MX" sz="2200" dirty="0"/>
              <a:t>“</a:t>
            </a:r>
            <a:r>
              <a:rPr lang="es-MX" sz="2200" dirty="0" err="1"/>
              <a:t>Augmented</a:t>
            </a:r>
            <a:r>
              <a:rPr lang="es-MX" sz="2200" dirty="0"/>
              <a:t> </a:t>
            </a:r>
            <a:r>
              <a:rPr lang="es-MX" sz="2200" dirty="0" err="1"/>
              <a:t>Growth</a:t>
            </a:r>
            <a:r>
              <a:rPr lang="es-MX" sz="2200" dirty="0"/>
              <a:t> </a:t>
            </a:r>
            <a:r>
              <a:rPr lang="es-MX" sz="2200" dirty="0" err="1"/>
              <a:t>Theory</a:t>
            </a:r>
            <a:r>
              <a:rPr lang="es-MX" sz="2200" dirty="0"/>
              <a:t>”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DE0BE0E-75D9-4BE5-9A0B-A6828867560B}"/>
              </a:ext>
            </a:extLst>
          </p:cNvPr>
          <p:cNvSpPr/>
          <p:nvPr/>
        </p:nvSpPr>
        <p:spPr>
          <a:xfrm rot="10800000">
            <a:off x="2018188" y="1446597"/>
            <a:ext cx="314888" cy="42146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B0D3AA-A143-47B7-8E11-CFD494C3A417}"/>
              </a:ext>
            </a:extLst>
          </p:cNvPr>
          <p:cNvSpPr txBox="1"/>
          <p:nvPr/>
        </p:nvSpPr>
        <p:spPr>
          <a:xfrm>
            <a:off x="395536" y="3352929"/>
            <a:ext cx="1582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Educación </a:t>
            </a:r>
            <a:endParaRPr lang="en-US" sz="2200" dirty="0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13410439-B379-42B9-B68F-E479CE2E7ADA}"/>
              </a:ext>
            </a:extLst>
          </p:cNvPr>
          <p:cNvSpPr txBox="1"/>
          <p:nvPr/>
        </p:nvSpPr>
        <p:spPr>
          <a:xfrm>
            <a:off x="2378227" y="2924944"/>
            <a:ext cx="4426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Innovación y progreso tecnológico: </a:t>
            </a:r>
          </a:p>
          <a:p>
            <a:r>
              <a:rPr lang="es-MX" sz="2200" dirty="0"/>
              <a:t>“</a:t>
            </a:r>
            <a:r>
              <a:rPr lang="es-MX" sz="2200" dirty="0" err="1"/>
              <a:t>Endogenous</a:t>
            </a:r>
            <a:r>
              <a:rPr lang="es-MX" sz="2200" dirty="0"/>
              <a:t> </a:t>
            </a:r>
            <a:r>
              <a:rPr lang="es-MX" sz="2200" dirty="0" err="1"/>
              <a:t>Growth</a:t>
            </a:r>
            <a:r>
              <a:rPr lang="es-MX" sz="2200" dirty="0"/>
              <a:t> </a:t>
            </a:r>
            <a:r>
              <a:rPr lang="es-MX" sz="2200" dirty="0" err="1"/>
              <a:t>Theory</a:t>
            </a:r>
            <a:r>
              <a:rPr lang="es-MX" sz="2200" dirty="0"/>
              <a:t>”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98A62B9-B596-42A1-BE24-E03BECB829AF}"/>
              </a:ext>
            </a:extLst>
          </p:cNvPr>
          <p:cNvSpPr txBox="1"/>
          <p:nvPr/>
        </p:nvSpPr>
        <p:spPr>
          <a:xfrm>
            <a:off x="2378227" y="4603775"/>
            <a:ext cx="4426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Transmisión de conocimientos y apropiación de nuevas tecnologías. </a:t>
            </a:r>
          </a:p>
        </p:txBody>
      </p:sp>
      <p:sp>
        <p:nvSpPr>
          <p:cNvPr id="18" name="Right Brace 8">
            <a:extLst>
              <a:ext uri="{FF2B5EF4-FFF2-40B4-BE49-F238E27FC236}">
                <a16:creationId xmlns:a16="http://schemas.microsoft.com/office/drawing/2014/main" id="{DD9D17CE-E20F-4843-99B6-565E71E7C3AE}"/>
              </a:ext>
            </a:extLst>
          </p:cNvPr>
          <p:cNvSpPr/>
          <p:nvPr/>
        </p:nvSpPr>
        <p:spPr>
          <a:xfrm>
            <a:off x="6633376" y="1446597"/>
            <a:ext cx="314888" cy="42146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3D9A1D73-BB8E-4EE8-A1F9-3113EC8345D1}"/>
              </a:ext>
            </a:extLst>
          </p:cNvPr>
          <p:cNvSpPr txBox="1"/>
          <p:nvPr/>
        </p:nvSpPr>
        <p:spPr>
          <a:xfrm>
            <a:off x="7165554" y="3356992"/>
            <a:ext cx="1798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/>
              <a:t>Crecimiento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88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  <p:bldP spid="16" grpId="0"/>
      <p:bldP spid="17" grpId="0"/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¿Qué dice la evidencia empírica?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9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56A9E-A699-4255-A3EB-88DDCDA46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559" y="711770"/>
            <a:ext cx="5876925" cy="579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36419-C083-4075-8170-1A2D6CE61503}"/>
              </a:ext>
            </a:extLst>
          </p:cNvPr>
          <p:cNvSpPr txBox="1"/>
          <p:nvPr/>
        </p:nvSpPr>
        <p:spPr>
          <a:xfrm>
            <a:off x="6732240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Barro (2001)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7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E36B0D2-3985-4852-8188-75CEA8246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" y="1095375"/>
            <a:ext cx="87439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0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Desigualdad del ingreso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7D1BAE-D775-41AD-A010-279DC3901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589922"/>
            <a:ext cx="3456384" cy="778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96343-A921-415B-B7F0-0D8FCD8B2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2847668"/>
            <a:ext cx="8063276" cy="581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62A8A-BCE8-4947-85C3-9B03AC8DE9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66000"/>
            <a:ext cx="8280919" cy="660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75F64-5E3D-4467-9722-15C932F84164}"/>
              </a:ext>
            </a:extLst>
          </p:cNvPr>
          <p:cNvSpPr txBox="1"/>
          <p:nvPr/>
        </p:nvSpPr>
        <p:spPr>
          <a:xfrm>
            <a:off x="899592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 Gregorio and Lee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Desigualdad del ingreso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75F64-5E3D-4467-9722-15C932F84164}"/>
              </a:ext>
            </a:extLst>
          </p:cNvPr>
          <p:cNvSpPr txBox="1"/>
          <p:nvPr/>
        </p:nvSpPr>
        <p:spPr>
          <a:xfrm>
            <a:off x="899592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 Gregorio and Lee (2002)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2B9D30-800A-409D-BC74-4014C65CD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1107"/>
            <a:ext cx="9144000" cy="36557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69EE9E-D808-4F39-98C4-C09C7E2C40F8}"/>
              </a:ext>
            </a:extLst>
          </p:cNvPr>
          <p:cNvSpPr/>
          <p:nvPr/>
        </p:nvSpPr>
        <p:spPr>
          <a:xfrm>
            <a:off x="0" y="2780928"/>
            <a:ext cx="8748464" cy="5040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3EFD32-B15C-4E04-8835-CD1760A643ED}"/>
              </a:ext>
            </a:extLst>
          </p:cNvPr>
          <p:cNvSpPr/>
          <p:nvPr/>
        </p:nvSpPr>
        <p:spPr>
          <a:xfrm>
            <a:off x="0" y="3284984"/>
            <a:ext cx="8748464" cy="5040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3026393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Escolaridad no es aprendizajes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1916832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797152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0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¿Cuáles son los beneficios de la educación?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47575"/>
            <a:ext cx="7886700" cy="510870"/>
          </a:xfrm>
        </p:spPr>
        <p:txBody>
          <a:bodyPr>
            <a:normAutofit/>
          </a:bodyPr>
          <a:lstStyle/>
          <a:p>
            <a:r>
              <a:rPr lang="en-US" sz="1500" dirty="0"/>
              <a:t>There can be a large gap between learning-adjusted and unadjusted years of schooling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566530" y="2424081"/>
          <a:ext cx="8205995" cy="346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88640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28650" y="1579507"/>
            <a:ext cx="7886700" cy="7622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100" b="1" dirty="0">
                <a:solidFill>
                  <a:srgbClr val="F47B23"/>
                </a:solidFill>
              </a:rPr>
              <a:t>Escolarización </a:t>
            </a:r>
            <a:r>
              <a:rPr lang="es-MX" sz="2100" dirty="0"/>
              <a:t>no es sinónimo de</a:t>
            </a:r>
            <a:r>
              <a:rPr lang="es-MX" sz="2100" b="1" dirty="0">
                <a:solidFill>
                  <a:srgbClr val="F47B23"/>
                </a:solidFill>
              </a:rPr>
              <a:t> aprendizaje</a:t>
            </a:r>
            <a:endParaRPr lang="es-MX" sz="2400" b="1" dirty="0">
              <a:solidFill>
                <a:srgbClr val="F47B23"/>
              </a:solidFill>
            </a:endParaRPr>
          </a:p>
          <a:p>
            <a:pPr marL="0" indent="0" algn="ctr">
              <a:buNone/>
            </a:pPr>
            <a:r>
              <a:rPr lang="es-MX" sz="1350" dirty="0"/>
              <a:t>Años de escolaridad entre la población de 25 a 29 años, con y sin ajuste por aprendizajes 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709458" y="353937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Años de escolaridad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156" y="188640"/>
            <a:ext cx="1415844" cy="6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y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29BE5-FFD7-4FFC-9D00-DF669CBB0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772816"/>
            <a:ext cx="4086225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AC064-B8A6-4182-B869-AA5AF1D74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37" y="3527812"/>
            <a:ext cx="7400925" cy="72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41E55A-7E8C-45DF-9035-63137BB318E4}"/>
              </a:ext>
            </a:extLst>
          </p:cNvPr>
          <p:cNvSpPr txBox="1"/>
          <p:nvPr/>
        </p:nvSpPr>
        <p:spPr>
          <a:xfrm>
            <a:off x="4788024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Hanuskek</a:t>
            </a:r>
            <a:r>
              <a:rPr lang="en-US" dirty="0"/>
              <a:t> and Woessmann (2012)</a:t>
            </a:r>
          </a:p>
        </p:txBody>
      </p:sp>
    </p:spTree>
    <p:extLst>
      <p:ext uri="{BB962C8B-B14F-4D97-AF65-F5344CB8AC3E}">
        <p14:creationId xmlns:p14="http://schemas.microsoft.com/office/powerpoint/2010/main" val="109841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y aprendizajes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1E55A-7E8C-45DF-9035-63137BB318E4}"/>
              </a:ext>
            </a:extLst>
          </p:cNvPr>
          <p:cNvSpPr txBox="1"/>
          <p:nvPr/>
        </p:nvSpPr>
        <p:spPr>
          <a:xfrm>
            <a:off x="4788024" y="573325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Hanuskek</a:t>
            </a:r>
            <a:r>
              <a:rPr lang="en-US" dirty="0"/>
              <a:t> and Woessmann (2012)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5B679-A2CC-4BA1-9E40-89DDD76DA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4784"/>
            <a:ext cx="9144000" cy="3023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5F577-8CA9-4946-9672-1A9387BB73AE}"/>
              </a:ext>
            </a:extLst>
          </p:cNvPr>
          <p:cNvSpPr txBox="1"/>
          <p:nvPr/>
        </p:nvSpPr>
        <p:spPr>
          <a:xfrm>
            <a:off x="0" y="2348880"/>
            <a:ext cx="9144000" cy="57606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4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4881498"/>
            <a:ext cx="8461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Fuente: WDR 2018, </a:t>
            </a:r>
            <a:r>
              <a:rPr lang="es-MX" sz="1400" dirty="0" err="1">
                <a:solidFill>
                  <a:schemeClr val="bg1">
                    <a:lumMod val="50000"/>
                  </a:schemeClr>
                </a:solidFill>
              </a:rPr>
              <a:t>EdStats</a:t>
            </a:r>
            <a:r>
              <a:rPr lang="es-MX" sz="1400" dirty="0">
                <a:solidFill>
                  <a:schemeClr val="bg1">
                    <a:lumMod val="50000"/>
                  </a:schemeClr>
                </a:solidFill>
              </a:rPr>
              <a:t> 2016 y Hanushek and Woessmann 2013; tasas de crecimiento para periodo 1970-2015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9002" y="332656"/>
            <a:ext cx="4103550" cy="4343740"/>
            <a:chOff x="880533" y="1275639"/>
            <a:chExt cx="5223706" cy="5127697"/>
          </a:xfrm>
        </p:grpSpPr>
        <p:pic>
          <p:nvPicPr>
            <p:cNvPr id="15" name="Picture 14" descr="N:\WDR2018\Data\_Brad\DF Hanushek and Woessmann replication\years_and_scores.em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7" t="5525" r="50635" b="9944"/>
            <a:stretch/>
          </p:blipFill>
          <p:spPr bwMode="auto">
            <a:xfrm>
              <a:off x="880533" y="1275639"/>
              <a:ext cx="5223706" cy="51276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4"/>
            <p:cNvSpPr txBox="1"/>
            <p:nvPr/>
          </p:nvSpPr>
          <p:spPr>
            <a:xfrm>
              <a:off x="1028246" y="1580693"/>
              <a:ext cx="4958116" cy="5449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2400" b="1" dirty="0">
                  <a:solidFill>
                    <a:srgbClr val="C00000"/>
                  </a:solidFill>
                </a:rPr>
                <a:t>    Aprendizajes y crecimiento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12623" y="332656"/>
            <a:ext cx="4537204" cy="4343740"/>
            <a:chOff x="6011980" y="1275639"/>
            <a:chExt cx="5775733" cy="5127697"/>
          </a:xfrm>
        </p:grpSpPr>
        <p:pic>
          <p:nvPicPr>
            <p:cNvPr id="13" name="Picture 12" descr="N:\WDR2018\Data\_Brad\DF Hanushek and Woessmann replication\years_and_scores.emf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47" t="5525" r="4166" b="9944"/>
            <a:stretch/>
          </p:blipFill>
          <p:spPr bwMode="auto">
            <a:xfrm>
              <a:off x="6067168" y="1275639"/>
              <a:ext cx="5465457" cy="51276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5"/>
            <p:cNvSpPr txBox="1"/>
            <p:nvPr/>
          </p:nvSpPr>
          <p:spPr>
            <a:xfrm>
              <a:off x="6011980" y="1580693"/>
              <a:ext cx="5775733" cy="5449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2400" b="1" dirty="0">
                  <a:solidFill>
                    <a:srgbClr val="C00000"/>
                  </a:solidFill>
                </a:rPr>
                <a:t>Años de escolaridad y crecimiento</a:t>
              </a:r>
              <a:endParaRPr lang="es-MX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699" y="5733256"/>
            <a:ext cx="9144000" cy="114077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5560" y="5818038"/>
            <a:ext cx="845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Sin aprendizajes no hay productividad ni crecimiento económico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12379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188C08-4AEE-493E-BD12-02ECC7E47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778998"/>
            <a:ext cx="5384933" cy="3442090"/>
          </a:xfrm>
          <a:prstGeom prst="rect">
            <a:avLst/>
          </a:prstGeom>
        </p:spPr>
      </p:pic>
      <p:sp>
        <p:nvSpPr>
          <p:cNvPr id="4" name="Abrir llave 3">
            <a:extLst>
              <a:ext uri="{FF2B5EF4-FFF2-40B4-BE49-F238E27FC236}">
                <a16:creationId xmlns:a16="http://schemas.microsoft.com/office/drawing/2014/main" id="{CDD8B192-2EB2-440B-BF76-979997F68356}"/>
              </a:ext>
            </a:extLst>
          </p:cNvPr>
          <p:cNvSpPr/>
          <p:nvPr/>
        </p:nvSpPr>
        <p:spPr>
          <a:xfrm rot="16200000">
            <a:off x="4600170" y="1492617"/>
            <a:ext cx="360040" cy="54569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A7FC42-9ACF-4449-9D1E-8F0FE9F5D7AA}"/>
              </a:ext>
            </a:extLst>
          </p:cNvPr>
          <p:cNvSpPr txBox="1"/>
          <p:nvPr/>
        </p:nvSpPr>
        <p:spPr>
          <a:xfrm>
            <a:off x="2699792" y="4646746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2200" dirty="0"/>
              <a:t>Instituciones.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200" dirty="0"/>
              <a:t>Manejo fiscal responsable.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200" dirty="0"/>
              <a:t>Políticas para incentivar el crecimiento.</a:t>
            </a:r>
          </a:p>
        </p:txBody>
      </p:sp>
    </p:spTree>
    <p:extLst>
      <p:ext uri="{BB962C8B-B14F-4D97-AF65-F5344CB8AC3E}">
        <p14:creationId xmlns:p14="http://schemas.microsoft.com/office/powerpoint/2010/main" val="92214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Crecimiento económico y educación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07572F-37EF-45F6-9136-0C550576C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124744"/>
            <a:ext cx="3463088" cy="43388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28B9B5-6224-45A2-9FB3-845691778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124744"/>
            <a:ext cx="3586298" cy="4338811"/>
          </a:xfrm>
          <a:prstGeom prst="rect">
            <a:avLst/>
          </a:prstGeom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BE625D57-ED21-49B4-B0DF-636B6DA1CB25}"/>
              </a:ext>
            </a:extLst>
          </p:cNvPr>
          <p:cNvSpPr txBox="1"/>
          <p:nvPr/>
        </p:nvSpPr>
        <p:spPr>
          <a:xfrm>
            <a:off x="1515645" y="5712613"/>
            <a:ext cx="1798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Malthus</a:t>
            </a:r>
            <a:endParaRPr lang="en-US" sz="2200" dirty="0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403936E6-5D06-4F76-9BA3-3886EF7BE7E8}"/>
              </a:ext>
            </a:extLst>
          </p:cNvPr>
          <p:cNvSpPr txBox="1"/>
          <p:nvPr/>
        </p:nvSpPr>
        <p:spPr>
          <a:xfrm>
            <a:off x="5652120" y="5707783"/>
            <a:ext cx="200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/>
              <a:t>David Ricardo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304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016" y="3039539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Retos del Sistema Educativo Mexicano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6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073008" cy="6048672"/>
          </a:xfrm>
        </p:spPr>
      </p:pic>
    </p:spTree>
    <p:extLst>
      <p:ext uri="{BB962C8B-B14F-4D97-AF65-F5344CB8AC3E}">
        <p14:creationId xmlns:p14="http://schemas.microsoft.com/office/powerpoint/2010/main" val="418792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6499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84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FF07F-1AFA-4341-A4AE-17936C87F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02512"/>
            <a:ext cx="8178799" cy="42529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E0CC4E-D50B-449E-9C96-4B2E05E5E9B0}"/>
              </a:ext>
            </a:extLst>
          </p:cNvPr>
          <p:cNvSpPr txBox="1"/>
          <p:nvPr/>
        </p:nvSpPr>
        <p:spPr>
          <a:xfrm>
            <a:off x="1520659" y="708905"/>
            <a:ext cx="61026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latin typeface="Garamond" panose="02020404030301010803" pitchFamily="18" charset="0"/>
              </a:rPr>
              <a:t>Evolución reciente de la productividad en México</a:t>
            </a:r>
            <a:endParaRPr lang="en-US" sz="2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9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07504" y="3858983"/>
            <a:ext cx="331236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Mayor Ingreso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Empleo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Mayor estabilidad laboral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Menor Pobreza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03679" y="1512348"/>
            <a:ext cx="9639" cy="46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37" y="188640"/>
            <a:ext cx="951007" cy="90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83594" y="1124744"/>
            <a:ext cx="3794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200" b="1" dirty="0">
                <a:solidFill>
                  <a:prstClr val="black"/>
                </a:solidFill>
                <a:latin typeface="Garamond" panose="02020404030301010803" pitchFamily="18" charset="0"/>
              </a:rPr>
              <a:t>Beneficios de la Educación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01265" y="1960671"/>
            <a:ext cx="9639" cy="46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06085" y="1960670"/>
            <a:ext cx="26072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8393" y="2895367"/>
            <a:ext cx="3794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Individual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65" y="2438429"/>
            <a:ext cx="296282" cy="4086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68938" y="3441338"/>
            <a:ext cx="138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Económico</a:t>
            </a:r>
          </a:p>
        </p:txBody>
      </p:sp>
    </p:spTree>
    <p:extLst>
      <p:ext uri="{BB962C8B-B14F-4D97-AF65-F5344CB8AC3E}">
        <p14:creationId xmlns:p14="http://schemas.microsoft.com/office/powerpoint/2010/main" val="17891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3F29D2A-C956-4989-B0B9-56AE39DA1F1E}"/>
              </a:ext>
            </a:extLst>
          </p:cNvPr>
          <p:cNvGraphicFramePr/>
          <p:nvPr/>
        </p:nvGraphicFramePr>
        <p:xfrm>
          <a:off x="467544" y="980728"/>
          <a:ext cx="849694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38A5526-AB84-4F79-8A44-2A0A8C5F2E7D}"/>
              </a:ext>
            </a:extLst>
          </p:cNvPr>
          <p:cNvSpPr/>
          <p:nvPr/>
        </p:nvSpPr>
        <p:spPr>
          <a:xfrm>
            <a:off x="4644009" y="4209200"/>
            <a:ext cx="1512168" cy="174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998069-F3B3-46B8-8DBA-462D76BF71D8}"/>
              </a:ext>
            </a:extLst>
          </p:cNvPr>
          <p:cNvSpPr/>
          <p:nvPr/>
        </p:nvSpPr>
        <p:spPr>
          <a:xfrm>
            <a:off x="7369645" y="1340768"/>
            <a:ext cx="1738859" cy="45365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83391C-20F8-43D3-93B6-85022723B6B5}"/>
              </a:ext>
            </a:extLst>
          </p:cNvPr>
          <p:cNvSpPr/>
          <p:nvPr/>
        </p:nvSpPr>
        <p:spPr>
          <a:xfrm>
            <a:off x="178008" y="44624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latin typeface="Gotham Pro Medium" charset="0"/>
                <a:ea typeface="Gotham Pro Medium" charset="0"/>
                <a:cs typeface="Gotham Pro Medium" charset="0"/>
              </a:rPr>
              <a:t>El Capital y la Riqueza de las Naciones </a:t>
            </a:r>
          </a:p>
        </p:txBody>
      </p:sp>
    </p:spTree>
    <p:extLst>
      <p:ext uri="{BB962C8B-B14F-4D97-AF65-F5344CB8AC3E}">
        <p14:creationId xmlns:p14="http://schemas.microsoft.com/office/powerpoint/2010/main" val="36255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C37E19-E937-43D2-B20C-D429E7F23E84}"/>
              </a:ext>
            </a:extLst>
          </p:cNvPr>
          <p:cNvSpPr/>
          <p:nvPr/>
        </p:nvSpPr>
        <p:spPr>
          <a:xfrm>
            <a:off x="178008" y="44624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latin typeface="Gotham Pro Medium" charset="0"/>
                <a:ea typeface="Gotham Pro Medium" charset="0"/>
                <a:cs typeface="Gotham Pro Medium" charset="0"/>
              </a:rPr>
              <a:t>Índice de Capital Humano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806EC-2D39-45E9-B6F6-0CFF6F8DF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1638300"/>
            <a:ext cx="68770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9C2C564-FA44-43D1-8F15-9AE0DA81C138}"/>
              </a:ext>
            </a:extLst>
          </p:cNvPr>
          <p:cNvGraphicFramePr/>
          <p:nvPr/>
        </p:nvGraphicFramePr>
        <p:xfrm>
          <a:off x="1043608" y="1268760"/>
          <a:ext cx="73448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Box 5">
            <a:extLst>
              <a:ext uri="{FF2B5EF4-FFF2-40B4-BE49-F238E27FC236}">
                <a16:creationId xmlns:a16="http://schemas.microsoft.com/office/drawing/2014/main" id="{5396FE40-3FF8-4AE7-ABFB-2BAD2650511B}"/>
              </a:ext>
            </a:extLst>
          </p:cNvPr>
          <p:cNvSpPr txBox="1"/>
          <p:nvPr/>
        </p:nvSpPr>
        <p:spPr>
          <a:xfrm>
            <a:off x="1403648" y="1772816"/>
            <a:ext cx="1440160" cy="5410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Supervivencia a los 5 años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539BCF37-5600-4E89-BAC0-2CA75FB73A93}"/>
              </a:ext>
            </a:extLst>
          </p:cNvPr>
          <p:cNvSpPr txBox="1"/>
          <p:nvPr/>
        </p:nvSpPr>
        <p:spPr>
          <a:xfrm>
            <a:off x="5652120" y="2924944"/>
            <a:ext cx="1183394" cy="3124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Escolaridad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C0DD77A0-0965-473A-92A5-86FF9EFA22E6}"/>
              </a:ext>
            </a:extLst>
          </p:cNvPr>
          <p:cNvSpPr txBox="1"/>
          <p:nvPr/>
        </p:nvSpPr>
        <p:spPr>
          <a:xfrm>
            <a:off x="6732240" y="5589240"/>
            <a:ext cx="1486831" cy="3124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Aprendizajes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C37E19-E937-43D2-B20C-D429E7F23E84}"/>
              </a:ext>
            </a:extLst>
          </p:cNvPr>
          <p:cNvSpPr/>
          <p:nvPr/>
        </p:nvSpPr>
        <p:spPr>
          <a:xfrm>
            <a:off x="178008" y="44624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latin typeface="Gotham Pro Medium" charset="0"/>
                <a:ea typeface="Gotham Pro Medium" charset="0"/>
                <a:cs typeface="Gotham Pro Medium" charset="0"/>
              </a:rPr>
              <a:t>Índice de Capital Humano para México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F95B21C-A41D-4ABB-9EF4-9A350C634FD2}"/>
              </a:ext>
            </a:extLst>
          </p:cNvPr>
          <p:cNvSpPr/>
          <p:nvPr/>
        </p:nvSpPr>
        <p:spPr>
          <a:xfrm>
            <a:off x="2555776" y="2996952"/>
            <a:ext cx="1872208" cy="12961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67D50E-A087-48BA-BE14-AE34C3CE2843}"/>
              </a:ext>
            </a:extLst>
          </p:cNvPr>
          <p:cNvSpPr/>
          <p:nvPr/>
        </p:nvSpPr>
        <p:spPr>
          <a:xfrm>
            <a:off x="6589490" y="4941168"/>
            <a:ext cx="1872208" cy="129614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E63CAD-6A84-4C5E-A589-FB29355C41B1}"/>
              </a:ext>
            </a:extLst>
          </p:cNvPr>
          <p:cNvSpPr txBox="1"/>
          <p:nvPr/>
        </p:nvSpPr>
        <p:spPr>
          <a:xfrm>
            <a:off x="323528" y="2060848"/>
            <a:ext cx="8568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538589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2A2FE5-1738-4385-9D3A-FF14E9247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1727"/>
            <a:ext cx="9144000" cy="5635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0596E6-4378-4A9D-8265-59AE1FCE6C9E}"/>
              </a:ext>
            </a:extLst>
          </p:cNvPr>
          <p:cNvSpPr/>
          <p:nvPr/>
        </p:nvSpPr>
        <p:spPr>
          <a:xfrm>
            <a:off x="4860032" y="908720"/>
            <a:ext cx="417646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9E3AE0-63B4-40B1-9239-9148475ACA0C}"/>
              </a:ext>
            </a:extLst>
          </p:cNvPr>
          <p:cNvSpPr/>
          <p:nvPr/>
        </p:nvSpPr>
        <p:spPr>
          <a:xfrm>
            <a:off x="2987824" y="3986063"/>
            <a:ext cx="180020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5C2E04-8D7A-4505-BA00-997D7EE0A576}"/>
              </a:ext>
            </a:extLst>
          </p:cNvPr>
          <p:cNvSpPr/>
          <p:nvPr/>
        </p:nvSpPr>
        <p:spPr>
          <a:xfrm>
            <a:off x="2987824" y="1061120"/>
            <a:ext cx="187220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0E594-FFF8-4E2D-8605-342F66F8EA23}"/>
              </a:ext>
            </a:extLst>
          </p:cNvPr>
          <p:cNvSpPr/>
          <p:nvPr/>
        </p:nvSpPr>
        <p:spPr>
          <a:xfrm>
            <a:off x="4788024" y="4138463"/>
            <a:ext cx="424847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34BDE-6CC9-4909-861E-ADC51EEA174C}"/>
              </a:ext>
            </a:extLst>
          </p:cNvPr>
          <p:cNvSpPr txBox="1"/>
          <p:nvPr/>
        </p:nvSpPr>
        <p:spPr>
          <a:xfrm>
            <a:off x="794572" y="2060848"/>
            <a:ext cx="75548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atin typeface="Garamond" panose="02020404030301010803" pitchFamily="18" charset="0"/>
              </a:rPr>
              <a:t>575,270</a:t>
            </a:r>
          </a:p>
        </p:txBody>
      </p:sp>
    </p:spTree>
    <p:extLst>
      <p:ext uri="{BB962C8B-B14F-4D97-AF65-F5344CB8AC3E}">
        <p14:creationId xmlns:p14="http://schemas.microsoft.com/office/powerpoint/2010/main" val="3723091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FBA6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498" y="581845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Tasa de abandono EMS por año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99592" y="4787804"/>
            <a:ext cx="65926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0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Fuente: INEE, 2017.</a:t>
            </a:r>
            <a:endParaRPr lang="en-US" sz="1000" i="1" dirty="0"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D3FE4BA-F67E-418A-A367-199348383F5E}"/>
              </a:ext>
            </a:extLst>
          </p:cNvPr>
          <p:cNvGraphicFramePr>
            <a:graphicFrameLocks/>
          </p:cNvGraphicFramePr>
          <p:nvPr/>
        </p:nvGraphicFramePr>
        <p:xfrm>
          <a:off x="899592" y="506083"/>
          <a:ext cx="7488832" cy="427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DE5B4C08-BE6F-44FC-BBAE-77A73BBF9FB3}"/>
              </a:ext>
            </a:extLst>
          </p:cNvPr>
          <p:cNvSpPr/>
          <p:nvPr/>
        </p:nvSpPr>
        <p:spPr>
          <a:xfrm>
            <a:off x="899592" y="836712"/>
            <a:ext cx="1224136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BFB9EC-CE94-4EE8-B821-B495ABEE98FD}"/>
              </a:ext>
            </a:extLst>
          </p:cNvPr>
          <p:cNvSpPr/>
          <p:nvPr/>
        </p:nvSpPr>
        <p:spPr>
          <a:xfrm>
            <a:off x="7308304" y="1677667"/>
            <a:ext cx="1224136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902801" cy="221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2A2FE5-1738-4385-9D3A-FF14E9247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1727"/>
            <a:ext cx="9144000" cy="5635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0596E6-4378-4A9D-8265-59AE1FCE6C9E}"/>
              </a:ext>
            </a:extLst>
          </p:cNvPr>
          <p:cNvSpPr/>
          <p:nvPr/>
        </p:nvSpPr>
        <p:spPr>
          <a:xfrm>
            <a:off x="4860032" y="908720"/>
            <a:ext cx="4176464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60E594-FFF8-4E2D-8605-342F66F8EA23}"/>
              </a:ext>
            </a:extLst>
          </p:cNvPr>
          <p:cNvSpPr/>
          <p:nvPr/>
        </p:nvSpPr>
        <p:spPr>
          <a:xfrm>
            <a:off x="4788024" y="4138463"/>
            <a:ext cx="4248472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016" y="3039539"/>
            <a:ext cx="8999984" cy="6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Causas detrás de estos retos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9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515" y="5618101"/>
            <a:ext cx="8458969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2600">
                <a:solidFill>
                  <a:schemeClr val="bg1"/>
                </a:solidFill>
              </a:rPr>
              <a:t>El rezago educativo comienza desde la concepción</a:t>
            </a:r>
            <a:endParaRPr lang="es-MX" sz="260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87624" y="143752"/>
            <a:ext cx="0" cy="35283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87624" y="3672144"/>
            <a:ext cx="590465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43752"/>
            <a:ext cx="1259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/>
              <a:t>Habilidades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2240" y="3888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Edad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87624" y="719816"/>
            <a:ext cx="4824536" cy="29523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2160" y="287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Potencial o referente normativo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187624" y="2087968"/>
            <a:ext cx="4824536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6176" y="1871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Observado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7704" y="388913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1º de Preescolar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0" y="38788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3º de Secundaria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99792" y="2736040"/>
            <a:ext cx="0" cy="93610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076056" y="1295880"/>
            <a:ext cx="72008" cy="237626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16200000">
            <a:off x="4703309" y="2242469"/>
            <a:ext cx="889510" cy="38566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200000">
            <a:off x="2483768" y="3105541"/>
            <a:ext cx="432048" cy="21602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07805" y="3312104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</a:rPr>
              <a:t>Hogares en marginación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23285" y="2780928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</a:rPr>
              <a:t>Alumnos en riesgo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0" grpId="0"/>
      <p:bldP spid="31" grpId="0"/>
      <p:bldP spid="32" grpId="0"/>
      <p:bldP spid="35" grpId="0" animBg="1"/>
      <p:bldP spid="36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5560" y="5746030"/>
            <a:ext cx="84589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La educación mejora los ingresos</a:t>
            </a:r>
            <a:endParaRPr lang="es-MX" sz="3000" dirty="0"/>
          </a:p>
        </p:txBody>
      </p:sp>
      <p:sp>
        <p:nvSpPr>
          <p:cNvPr id="19" name="Rectangle 18"/>
          <p:cNvSpPr/>
          <p:nvPr/>
        </p:nvSpPr>
        <p:spPr>
          <a:xfrm>
            <a:off x="150722" y="5191234"/>
            <a:ext cx="17011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CO" sz="9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Montenegro &amp; Patrinos</a:t>
            </a:r>
            <a:r>
              <a:rPr lang="en-US" sz="9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900" dirty="0">
                <a:solidFill>
                  <a:prstClr val="black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(2014)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98630" y="1268760"/>
            <a:ext cx="223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FF0000"/>
                </a:solidFill>
                <a:latin typeface="Calibri" panose="020F0502020204030204"/>
              </a:rPr>
              <a:t>Un año adicional de educación está relacionado con 10% más ingresos</a:t>
            </a:r>
            <a:endParaRPr 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graphicFrame>
        <p:nvGraphicFramePr>
          <p:cNvPr id="28" name="Chart 27"/>
          <p:cNvGraphicFramePr>
            <a:graphicFrameLocks/>
          </p:cNvGraphicFramePr>
          <p:nvPr/>
        </p:nvGraphicFramePr>
        <p:xfrm>
          <a:off x="150722" y="764704"/>
          <a:ext cx="8643807" cy="443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6758844" y="980728"/>
            <a:ext cx="39786" cy="374441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19672" y="260648"/>
            <a:ext cx="622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Garamond" panose="02020404030301010803" pitchFamily="18" charset="0"/>
              </a:rPr>
              <a:t>Retornos Económicos de la Educación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Graphic spid="28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88222" y="1791420"/>
            <a:ext cx="3785624" cy="3737618"/>
            <a:chOff x="517629" y="1245560"/>
            <a:chExt cx="5047498" cy="498349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29" y="1245560"/>
              <a:ext cx="5047498" cy="498349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18815221">
              <a:off x="1038082" y="2347907"/>
              <a:ext cx="1859028" cy="392756"/>
            </a:xfrm>
            <a:prstGeom prst="rect">
              <a:avLst/>
            </a:prstGeom>
            <a:solidFill>
              <a:srgbClr val="0098D4"/>
            </a:solidFill>
            <a:ln>
              <a:noFill/>
            </a:ln>
          </p:spPr>
          <p:txBody>
            <a:bodyPr wrap="none" rtlCol="0">
              <a:prstTxWarp prst="textArchUp">
                <a:avLst>
                  <a:gd name="adj" fmla="val 8756329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Docentes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2633022">
              <a:off x="3295529" y="2347906"/>
              <a:ext cx="1859028" cy="392756"/>
            </a:xfrm>
            <a:prstGeom prst="rect">
              <a:avLst/>
            </a:prstGeom>
            <a:solidFill>
              <a:srgbClr val="FCD600"/>
            </a:solidFill>
            <a:ln>
              <a:noFill/>
            </a:ln>
          </p:spPr>
          <p:txBody>
            <a:bodyPr wrap="none" rtlCol="0">
              <a:prstTxWarp prst="textArchUp">
                <a:avLst>
                  <a:gd name="adj" fmla="val 8756329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Estudiantes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2914468">
              <a:off x="660438" y="4756249"/>
              <a:ext cx="2490925" cy="330625"/>
            </a:xfrm>
            <a:prstGeom prst="rect">
              <a:avLst/>
            </a:prstGeom>
            <a:solidFill>
              <a:srgbClr val="85C446"/>
            </a:solidFill>
            <a:ln>
              <a:noFill/>
            </a:ln>
          </p:spPr>
          <p:txBody>
            <a:bodyPr wrap="none" rtlCol="0">
              <a:prstTxWarp prst="textArchDown">
                <a:avLst>
                  <a:gd name="adj" fmla="val 1220118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Gestión de las escuelas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2395330" y="5108713"/>
              <a:ext cx="355367" cy="357809"/>
            </a:xfrm>
            <a:prstGeom prst="roundRect">
              <a:avLst/>
            </a:prstGeom>
            <a:solidFill>
              <a:srgbClr val="85C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8881469">
              <a:off x="3212851" y="4769348"/>
              <a:ext cx="1978983" cy="330625"/>
            </a:xfrm>
            <a:prstGeom prst="rect">
              <a:avLst/>
            </a:prstGeom>
            <a:solidFill>
              <a:srgbClr val="1FC0DB"/>
            </a:solidFill>
            <a:ln>
              <a:noFill/>
            </a:ln>
          </p:spPr>
          <p:txBody>
            <a:bodyPr wrap="none" rtlCol="0">
              <a:prstTxWarp prst="textArchDown">
                <a:avLst>
                  <a:gd name="adj" fmla="val 1220118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Insumos escolares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66123" y="2951922"/>
              <a:ext cx="1554480" cy="1554480"/>
            </a:xfrm>
            <a:prstGeom prst="ellipse">
              <a:avLst/>
            </a:prstGeom>
            <a:solidFill>
              <a:srgbClr val="F47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MX" sz="1200" b="1" dirty="0"/>
                <a:t>Aprendizaje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39117"/>
            <a:ext cx="9144000" cy="639946"/>
          </a:xfrm>
          <a:prstGeom prst="rect">
            <a:avLst/>
          </a:prstGeom>
          <a:solidFill>
            <a:srgbClr val="005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049036" y="1815577"/>
            <a:ext cx="3986945" cy="3845252"/>
            <a:chOff x="6732048" y="1277769"/>
            <a:chExt cx="5315926" cy="5127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033" t="51493" r="27190" b="870"/>
            <a:stretch/>
          </p:blipFill>
          <p:spPr>
            <a:xfrm>
              <a:off x="6808423" y="1739434"/>
              <a:ext cx="5096497" cy="202447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732048" y="1277769"/>
              <a:ext cx="5172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Infante sin carencias</a:t>
              </a:r>
              <a:endParaRPr lang="x-non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048" y="3917693"/>
              <a:ext cx="53159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Infante con carencias agudas</a:t>
              </a:r>
              <a:endParaRPr lang="x-none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/>
            <a:srcRect l="1033" r="27190" b="52592"/>
            <a:stretch/>
          </p:blipFill>
          <p:spPr>
            <a:xfrm>
              <a:off x="6808423" y="4389991"/>
              <a:ext cx="5096497" cy="201478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 rot="2633022">
            <a:off x="2338562" y="2754689"/>
            <a:ext cx="1394271" cy="2945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8756329"/>
              </a:avLst>
            </a:prstTxWarp>
            <a:spAutoFit/>
          </a:bodyPr>
          <a:lstStyle/>
          <a:p>
            <a:pPr algn="ctr"/>
            <a:r>
              <a:rPr lang="es-MX" sz="1200" b="1" dirty="0"/>
              <a:t>poco preparados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 rot="13624521">
            <a:off x="2554788" y="2770801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x</a:t>
            </a:r>
            <a:endParaRPr lang="en-US" sz="788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008" y="116632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solidFill>
                  <a:schemeClr val="bg1"/>
                </a:solidFill>
                <a:latin typeface="Gotham Pro Medium" charset="0"/>
                <a:ea typeface="Gotham Pro Medium" charset="0"/>
                <a:cs typeface="Gotham Pro Medium" charset="0"/>
              </a:rPr>
              <a:t>Causas de la crisis de aprendizajes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156" y="139117"/>
            <a:ext cx="1415844" cy="6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C622E-81EA-4949-A005-F7F97C57C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72" y="48332"/>
            <a:ext cx="1388053" cy="6377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47B68-431F-4676-B9A5-111A731ACD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72" t="33018" r="10643" b="43863"/>
          <a:stretch/>
        </p:blipFill>
        <p:spPr>
          <a:xfrm>
            <a:off x="7767671" y="327560"/>
            <a:ext cx="761827" cy="1873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6B0BC3-06A9-4479-8AE1-0297D46C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33" t="20565" r="7627" b="69774"/>
          <a:stretch/>
        </p:blipFill>
        <p:spPr>
          <a:xfrm>
            <a:off x="8181046" y="59045"/>
            <a:ext cx="962954" cy="1204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EEF16A-3B1F-4A44-9A5B-63F5BDB03F84}"/>
              </a:ext>
            </a:extLst>
          </p:cNvPr>
          <p:cNvSpPr/>
          <p:nvPr/>
        </p:nvSpPr>
        <p:spPr>
          <a:xfrm>
            <a:off x="178008" y="44624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latin typeface="Gotham Pro Medium" charset="0"/>
                <a:ea typeface="Gotham Pro Medium" charset="0"/>
                <a:cs typeface="Gotham Pro Medium" charset="0"/>
              </a:rPr>
              <a:t>Situación Actual de la Provisión de Servicios de Educación Inicial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ABBCC6D-1522-43FF-9289-C57537EDC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03" y="2320868"/>
            <a:ext cx="2094246" cy="13961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1FCDD-106B-4B78-8194-4240933068E4}"/>
              </a:ext>
            </a:extLst>
          </p:cNvPr>
          <p:cNvSpPr txBox="1"/>
          <p:nvPr/>
        </p:nvSpPr>
        <p:spPr>
          <a:xfrm>
            <a:off x="5519034" y="1241329"/>
            <a:ext cx="27608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/>
              <a:t>5.8 millones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8EB081-566D-41CF-A806-8102131DC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884688"/>
            <a:ext cx="2549547" cy="1296319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4F0C5B96-9722-4246-B70F-40D0045AA9C0}"/>
              </a:ext>
            </a:extLst>
          </p:cNvPr>
          <p:cNvSpPr/>
          <p:nvPr/>
        </p:nvSpPr>
        <p:spPr>
          <a:xfrm>
            <a:off x="3995936" y="2572064"/>
            <a:ext cx="1397567" cy="836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56866-99BE-4745-AC4B-3C83DE7C713B}"/>
              </a:ext>
            </a:extLst>
          </p:cNvPr>
          <p:cNvSpPr txBox="1"/>
          <p:nvPr/>
        </p:nvSpPr>
        <p:spPr>
          <a:xfrm>
            <a:off x="5640939" y="2646442"/>
            <a:ext cx="21267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/>
              <a:t>3 millones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9725A-E277-48DD-8609-F9A656E1B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117" y="3789040"/>
            <a:ext cx="2263764" cy="135623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CE674D0-1413-4B6B-AF82-7ADC21C6E70D}"/>
              </a:ext>
            </a:extLst>
          </p:cNvPr>
          <p:cNvSpPr/>
          <p:nvPr/>
        </p:nvSpPr>
        <p:spPr>
          <a:xfrm>
            <a:off x="3995936" y="4025352"/>
            <a:ext cx="1397567" cy="836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B7892-9EAB-4989-9EBF-B447F820FFB8}"/>
              </a:ext>
            </a:extLst>
          </p:cNvPr>
          <p:cNvSpPr txBox="1"/>
          <p:nvPr/>
        </p:nvSpPr>
        <p:spPr>
          <a:xfrm>
            <a:off x="5580112" y="4109591"/>
            <a:ext cx="26168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400" dirty="0"/>
              <a:t>1.2 millones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04D26-F822-41EF-9910-CC4EBC920408}"/>
              </a:ext>
            </a:extLst>
          </p:cNvPr>
          <p:cNvSpPr txBox="1"/>
          <p:nvPr/>
        </p:nvSpPr>
        <p:spPr>
          <a:xfrm>
            <a:off x="591734" y="5408298"/>
            <a:ext cx="820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Déficit de cobertura de 1.8 millones</a:t>
            </a:r>
            <a:endParaRPr lang="en-US" sz="40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EB34F3E-DDF9-424D-A7E6-0160EAA6160D}"/>
              </a:ext>
            </a:extLst>
          </p:cNvPr>
          <p:cNvSpPr/>
          <p:nvPr/>
        </p:nvSpPr>
        <p:spPr>
          <a:xfrm>
            <a:off x="3978695" y="1130948"/>
            <a:ext cx="1397567" cy="836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025170-407F-4A83-BAA0-CB7C3D5D8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900948"/>
            <a:ext cx="2549547" cy="12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6" grpId="0"/>
      <p:bldP spid="17" grpId="0" animBg="1"/>
      <p:bldP spid="20" grpId="0"/>
      <p:bldP spid="12" grpId="0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2515" y="5618101"/>
            <a:ext cx="845896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chemeClr val="bg1"/>
                </a:solidFill>
              </a:rPr>
              <a:t>EL SISTEMA EDUCATIVO NO COMPENSA POR LAS DESIGUALDADES DE ORIGEN</a:t>
            </a:r>
            <a:endParaRPr lang="en-US" sz="26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87624" y="143752"/>
            <a:ext cx="0" cy="35283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87624" y="3672144"/>
            <a:ext cx="590465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43752"/>
            <a:ext cx="12596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/>
              <a:t>Habilidades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32240" y="38881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Edad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187624" y="719816"/>
            <a:ext cx="4824536" cy="29523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12160" y="287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Potencial o referente normativo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187624" y="2087968"/>
            <a:ext cx="4824536" cy="1584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6176" y="1871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Observado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89628" y="3889136"/>
            <a:ext cx="135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1º de Preescolar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72000" y="38788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3º de Secundaria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699792" y="2736040"/>
            <a:ext cx="0" cy="93610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076056" y="1295880"/>
            <a:ext cx="72008" cy="2376264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16200000">
            <a:off x="4703309" y="2242469"/>
            <a:ext cx="889510" cy="38566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16200000">
            <a:off x="2483768" y="3105541"/>
            <a:ext cx="432048" cy="216024"/>
          </a:xfrm>
          <a:custGeom>
            <a:avLst/>
            <a:gdLst>
              <a:gd name="connsiteX0" fmla="*/ 0 w 889510"/>
              <a:gd name="connsiteY0" fmla="*/ 385664 h 385664"/>
              <a:gd name="connsiteX1" fmla="*/ 451692 w 889510"/>
              <a:gd name="connsiteY1" fmla="*/ 74 h 385664"/>
              <a:gd name="connsiteX2" fmla="*/ 859316 w 889510"/>
              <a:gd name="connsiteY2" fmla="*/ 352614 h 385664"/>
              <a:gd name="connsiteX3" fmla="*/ 859316 w 889510"/>
              <a:gd name="connsiteY3" fmla="*/ 341597 h 385664"/>
              <a:gd name="connsiteX4" fmla="*/ 859316 w 889510"/>
              <a:gd name="connsiteY4" fmla="*/ 341597 h 3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510" h="385664">
                <a:moveTo>
                  <a:pt x="0" y="385664"/>
                </a:moveTo>
                <a:cubicBezTo>
                  <a:pt x="154236" y="195623"/>
                  <a:pt x="308473" y="5582"/>
                  <a:pt x="451692" y="74"/>
                </a:cubicBezTo>
                <a:cubicBezTo>
                  <a:pt x="594911" y="-5434"/>
                  <a:pt x="791379" y="295693"/>
                  <a:pt x="859316" y="352614"/>
                </a:cubicBezTo>
                <a:cubicBezTo>
                  <a:pt x="927253" y="409535"/>
                  <a:pt x="859316" y="341597"/>
                  <a:pt x="859316" y="341597"/>
                </a:cubicBezTo>
                <a:lnTo>
                  <a:pt x="859316" y="341597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807805" y="3312104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</a:rPr>
              <a:t>Hogares en marginación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23285" y="2780928"/>
            <a:ext cx="25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</a:rPr>
              <a:t>Alumnos en riesgo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4A9D55B2-4BCC-4D07-B0F0-CFAE79FAB9AF}"/>
              </a:ext>
            </a:extLst>
          </p:cNvPr>
          <p:cNvSpPr/>
          <p:nvPr/>
        </p:nvSpPr>
        <p:spPr>
          <a:xfrm rot="5400000">
            <a:off x="3975834" y="3363238"/>
            <a:ext cx="50120" cy="2294339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520C1A-B830-418D-A2E1-6922BDADE545}"/>
              </a:ext>
            </a:extLst>
          </p:cNvPr>
          <p:cNvSpPr txBox="1"/>
          <p:nvPr/>
        </p:nvSpPr>
        <p:spPr>
          <a:xfrm>
            <a:off x="1792537" y="4675199"/>
            <a:ext cx="4694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00"/>
                </a:solidFill>
              </a:rPr>
              <a:t>Sistemas educativos incapaces de compensar</a:t>
            </a:r>
          </a:p>
        </p:txBody>
      </p:sp>
    </p:spTree>
    <p:extLst>
      <p:ext uri="{BB962C8B-B14F-4D97-AF65-F5344CB8AC3E}">
        <p14:creationId xmlns:p14="http://schemas.microsoft.com/office/powerpoint/2010/main" val="162760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00" y="5590720"/>
            <a:ext cx="9144000" cy="1267280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9081" y="5729060"/>
            <a:ext cx="9143999" cy="990600"/>
          </a:xfrm>
        </p:spPr>
        <p:txBody>
          <a:bodyPr>
            <a:noAutofit/>
          </a:bodyPr>
          <a:lstStyle/>
          <a:p>
            <a:pPr lvl="0" algn="ctr"/>
            <a:r>
              <a:rPr lang="es-MX" sz="2800" b="1" dirty="0">
                <a:solidFill>
                  <a:schemeClr val="bg1"/>
                </a:solidFill>
              </a:rPr>
              <a:t>El gasto en educación no parece está </a:t>
            </a:r>
            <a:br>
              <a:rPr lang="es-MX" sz="2800" b="1" dirty="0">
                <a:solidFill>
                  <a:schemeClr val="bg1"/>
                </a:solidFill>
              </a:rPr>
            </a:br>
            <a:r>
              <a:rPr lang="es-MX" sz="2800" b="1" dirty="0">
                <a:solidFill>
                  <a:schemeClr val="bg1"/>
                </a:solidFill>
              </a:rPr>
              <a:t>favoreciendo a los más pobres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" y="932620"/>
            <a:ext cx="9144000" cy="38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2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88222" y="1791420"/>
            <a:ext cx="3785624" cy="3737618"/>
            <a:chOff x="517629" y="1245560"/>
            <a:chExt cx="5047498" cy="498349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29" y="1245560"/>
              <a:ext cx="5047498" cy="498349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 rot="18815221">
              <a:off x="1038082" y="2347907"/>
              <a:ext cx="1859028" cy="392756"/>
            </a:xfrm>
            <a:prstGeom prst="rect">
              <a:avLst/>
            </a:prstGeom>
            <a:solidFill>
              <a:srgbClr val="0098D4"/>
            </a:solidFill>
            <a:ln>
              <a:noFill/>
            </a:ln>
          </p:spPr>
          <p:txBody>
            <a:bodyPr wrap="none" rtlCol="0">
              <a:prstTxWarp prst="textArchUp">
                <a:avLst>
                  <a:gd name="adj" fmla="val 8756329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Docentes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 rot="2633022">
              <a:off x="3295529" y="2347906"/>
              <a:ext cx="1859028" cy="392756"/>
            </a:xfrm>
            <a:prstGeom prst="rect">
              <a:avLst/>
            </a:prstGeom>
            <a:solidFill>
              <a:srgbClr val="FCD600"/>
            </a:solidFill>
            <a:ln>
              <a:noFill/>
            </a:ln>
          </p:spPr>
          <p:txBody>
            <a:bodyPr wrap="none" rtlCol="0">
              <a:prstTxWarp prst="textArchUp">
                <a:avLst>
                  <a:gd name="adj" fmla="val 8756329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Estudiantes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 rot="2914468">
              <a:off x="660438" y="4756249"/>
              <a:ext cx="2490925" cy="330625"/>
            </a:xfrm>
            <a:prstGeom prst="rect">
              <a:avLst/>
            </a:prstGeom>
            <a:solidFill>
              <a:srgbClr val="85C446"/>
            </a:solidFill>
            <a:ln>
              <a:noFill/>
            </a:ln>
          </p:spPr>
          <p:txBody>
            <a:bodyPr wrap="none" rtlCol="0">
              <a:prstTxWarp prst="textArchDown">
                <a:avLst>
                  <a:gd name="adj" fmla="val 1220118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Gestión de las escuelas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: Rounded Corners 32"/>
            <p:cNvSpPr/>
            <p:nvPr/>
          </p:nvSpPr>
          <p:spPr>
            <a:xfrm>
              <a:off x="2395330" y="5108713"/>
              <a:ext cx="355367" cy="357809"/>
            </a:xfrm>
            <a:prstGeom prst="roundRect">
              <a:avLst/>
            </a:prstGeom>
            <a:solidFill>
              <a:srgbClr val="85C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8881469">
              <a:off x="3212851" y="4769348"/>
              <a:ext cx="1978983" cy="330625"/>
            </a:xfrm>
            <a:prstGeom prst="rect">
              <a:avLst/>
            </a:prstGeom>
            <a:solidFill>
              <a:srgbClr val="1FC0DB"/>
            </a:solidFill>
            <a:ln>
              <a:noFill/>
            </a:ln>
          </p:spPr>
          <p:txBody>
            <a:bodyPr wrap="none" rtlCol="0">
              <a:prstTxWarp prst="textArchDown">
                <a:avLst>
                  <a:gd name="adj" fmla="val 1220118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Insumos escolares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66123" y="2951922"/>
              <a:ext cx="1554480" cy="1554480"/>
            </a:xfrm>
            <a:prstGeom prst="ellipse">
              <a:avLst/>
            </a:prstGeom>
            <a:solidFill>
              <a:srgbClr val="F47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MX" sz="1200" b="1" dirty="0"/>
                <a:t>Aprendizaje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39117"/>
            <a:ext cx="9144000" cy="639946"/>
          </a:xfrm>
          <a:prstGeom prst="rect">
            <a:avLst/>
          </a:prstGeom>
          <a:solidFill>
            <a:srgbClr val="005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8766956">
            <a:off x="599783" y="2734098"/>
            <a:ext cx="1965972" cy="2945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8756329"/>
              </a:avLst>
            </a:prstTxWarp>
            <a:spAutoFit/>
          </a:bodyPr>
          <a:lstStyle/>
          <a:p>
            <a:pPr algn="ctr"/>
            <a:r>
              <a:rPr lang="es-MX" sz="1000" b="1" dirty="0"/>
              <a:t>poco calificados y motivados</a:t>
            </a:r>
            <a:endParaRPr lang="en-US" sz="1000" b="1" dirty="0"/>
          </a:p>
        </p:txBody>
      </p:sp>
      <p:sp>
        <p:nvSpPr>
          <p:cNvPr id="27" name="TextBox 26"/>
          <p:cNvSpPr txBox="1"/>
          <p:nvPr/>
        </p:nvSpPr>
        <p:spPr>
          <a:xfrm rot="7965268">
            <a:off x="1426947" y="2900610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x</a:t>
            </a:r>
            <a:endParaRPr lang="en-US" sz="788" b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633022">
            <a:off x="2345936" y="2754689"/>
            <a:ext cx="1394271" cy="2945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8756329"/>
              </a:avLst>
            </a:prstTxWarp>
            <a:spAutoFit/>
          </a:bodyPr>
          <a:lstStyle/>
          <a:p>
            <a:pPr algn="ctr"/>
            <a:r>
              <a:rPr lang="es-MX" sz="1200" b="1" dirty="0"/>
              <a:t>poco preparados</a:t>
            </a:r>
            <a:endParaRPr lang="en-US" sz="1200" b="1" dirty="0"/>
          </a:p>
        </p:txBody>
      </p:sp>
      <p:sp>
        <p:nvSpPr>
          <p:cNvPr id="37" name="TextBox 36"/>
          <p:cNvSpPr txBox="1"/>
          <p:nvPr/>
        </p:nvSpPr>
        <p:spPr>
          <a:xfrm rot="13624521">
            <a:off x="2554788" y="2770801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x</a:t>
            </a:r>
            <a:endParaRPr lang="en-US" sz="788" b="1" dirty="0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8008" y="116632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solidFill>
                  <a:schemeClr val="bg1"/>
                </a:solidFill>
                <a:latin typeface="Gotham Pro Medium" charset="0"/>
                <a:ea typeface="Gotham Pro Medium" charset="0"/>
                <a:cs typeface="Gotham Pro Medium" charset="0"/>
              </a:rPr>
              <a:t>Causas inmediatas de la crisis de aprendizajes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56" y="139117"/>
            <a:ext cx="1415844" cy="63994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D9FA273-CD0D-4AF1-BE48-599F4F06B8A7}"/>
              </a:ext>
            </a:extLst>
          </p:cNvPr>
          <p:cNvGraphicFramePr/>
          <p:nvPr/>
        </p:nvGraphicFramePr>
        <p:xfrm>
          <a:off x="4299556" y="1981963"/>
          <a:ext cx="4609544" cy="34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0305DC3-D464-4F4C-872B-F305C4D471B8}"/>
              </a:ext>
            </a:extLst>
          </p:cNvPr>
          <p:cNvSpPr txBox="1"/>
          <p:nvPr/>
        </p:nvSpPr>
        <p:spPr>
          <a:xfrm>
            <a:off x="6953203" y="1806725"/>
            <a:ext cx="207358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0000"/>
                </a:solidFill>
              </a:rPr>
              <a:t>44% obtienen niveles buenos y excelente en matemáticas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1A738-69F2-401D-AF9B-D335BD718015}"/>
              </a:ext>
            </a:extLst>
          </p:cNvPr>
          <p:cNvSpPr txBox="1"/>
          <p:nvPr/>
        </p:nvSpPr>
        <p:spPr>
          <a:xfrm>
            <a:off x="4860032" y="1145847"/>
            <a:ext cx="378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Niveles de logro en ENLACE EMS, futuros docentes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9858E6-2EDB-46C2-9DF5-C2CDA9102A6E}"/>
              </a:ext>
            </a:extLst>
          </p:cNvPr>
          <p:cNvGraphicFramePr/>
          <p:nvPr/>
        </p:nvGraphicFramePr>
        <p:xfrm>
          <a:off x="685960" y="693314"/>
          <a:ext cx="7774472" cy="449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9D7A-A565-4F99-B88B-3C3D5BD127AB}"/>
              </a:ext>
            </a:extLst>
          </p:cNvPr>
          <p:cNvSpPr txBox="1"/>
          <p:nvPr/>
        </p:nvSpPr>
        <p:spPr>
          <a:xfrm>
            <a:off x="395536" y="262389"/>
            <a:ext cx="868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Porcentaje de la cohorte que alcanza escolaridad y niveles de aprendizaje mínimos (%)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14-8784-49F8-9553-60803AC09963}"/>
              </a:ext>
            </a:extLst>
          </p:cNvPr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6E55E-ED63-4FB6-92E8-13037EBE3D52}"/>
              </a:ext>
            </a:extLst>
          </p:cNvPr>
          <p:cNvSpPr txBox="1"/>
          <p:nvPr/>
        </p:nvSpPr>
        <p:spPr>
          <a:xfrm>
            <a:off x="323528" y="552013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Las trayectorias son más preocupantes cuando tomamos en cuanta aprendizajes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2CB09-5CE7-4F2A-B107-D426C69787D0}"/>
              </a:ext>
            </a:extLst>
          </p:cNvPr>
          <p:cNvSpPr txBox="1"/>
          <p:nvPr/>
        </p:nvSpPr>
        <p:spPr>
          <a:xfrm>
            <a:off x="62010" y="4858673"/>
            <a:ext cx="220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latin typeface="Garamond" panose="02020404030301010803" pitchFamily="18" charset="0"/>
              </a:rPr>
              <a:t>Fuente: de Hoyos et al (2018)</a:t>
            </a:r>
            <a:endParaRPr lang="en-US" sz="1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3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F9858E6-2EDB-46C2-9DF5-C2CDA9102A6E}"/>
              </a:ext>
            </a:extLst>
          </p:cNvPr>
          <p:cNvGraphicFramePr/>
          <p:nvPr/>
        </p:nvGraphicFramePr>
        <p:xfrm>
          <a:off x="685960" y="693314"/>
          <a:ext cx="7774472" cy="449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8B9D7A-A565-4F99-B88B-3C3D5BD127AB}"/>
              </a:ext>
            </a:extLst>
          </p:cNvPr>
          <p:cNvSpPr txBox="1"/>
          <p:nvPr/>
        </p:nvSpPr>
        <p:spPr>
          <a:xfrm>
            <a:off x="395536" y="332656"/>
            <a:ext cx="868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Porcentaje de la cohorte que alcanza escolaridad y niveles de aprendizaje mínimos (%)</a:t>
            </a:r>
            <a:endParaRPr lang="en-US" i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14-8784-49F8-9553-60803AC09963}"/>
              </a:ext>
            </a:extLst>
          </p:cNvPr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B4BD8-36BB-44B7-A25A-85478FF2DA15}"/>
              </a:ext>
            </a:extLst>
          </p:cNvPr>
          <p:cNvSpPr txBox="1"/>
          <p:nvPr/>
        </p:nvSpPr>
        <p:spPr>
          <a:xfrm>
            <a:off x="323528" y="552013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Las trayectorias son insatisfactorias, especialmente entre los más pobres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8E650-A29A-494F-B77F-10C9ED4B3F03}"/>
              </a:ext>
            </a:extLst>
          </p:cNvPr>
          <p:cNvSpPr txBox="1"/>
          <p:nvPr/>
        </p:nvSpPr>
        <p:spPr>
          <a:xfrm>
            <a:off x="62010" y="4858673"/>
            <a:ext cx="2205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latin typeface="Garamond" panose="02020404030301010803" pitchFamily="18" charset="0"/>
              </a:rPr>
              <a:t>Fuente: de Hoyos et al (2018)</a:t>
            </a:r>
            <a:endParaRPr lang="en-US" sz="12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01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8222" y="1791420"/>
            <a:ext cx="3785624" cy="3737618"/>
            <a:chOff x="517629" y="1245560"/>
            <a:chExt cx="5047498" cy="498349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29" y="1245560"/>
              <a:ext cx="5047498" cy="498349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18815221">
              <a:off x="1038082" y="2347907"/>
              <a:ext cx="1859028" cy="392756"/>
            </a:xfrm>
            <a:prstGeom prst="rect">
              <a:avLst/>
            </a:prstGeom>
            <a:solidFill>
              <a:srgbClr val="0098D4"/>
            </a:solidFill>
            <a:ln>
              <a:noFill/>
            </a:ln>
          </p:spPr>
          <p:txBody>
            <a:bodyPr wrap="none" rtlCol="0">
              <a:prstTxWarp prst="textArchUp">
                <a:avLst>
                  <a:gd name="adj" fmla="val 8756329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Docentes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2633022">
              <a:off x="3295529" y="2347906"/>
              <a:ext cx="1859028" cy="392756"/>
            </a:xfrm>
            <a:prstGeom prst="rect">
              <a:avLst/>
            </a:prstGeom>
            <a:solidFill>
              <a:srgbClr val="FCD600"/>
            </a:solidFill>
            <a:ln>
              <a:noFill/>
            </a:ln>
          </p:spPr>
          <p:txBody>
            <a:bodyPr wrap="none" rtlCol="0">
              <a:prstTxWarp prst="textArchUp">
                <a:avLst>
                  <a:gd name="adj" fmla="val 8756329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Estudiantes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 rot="2914468">
              <a:off x="660438" y="4756249"/>
              <a:ext cx="2490925" cy="330625"/>
            </a:xfrm>
            <a:prstGeom prst="rect">
              <a:avLst/>
            </a:prstGeom>
            <a:solidFill>
              <a:srgbClr val="85C446"/>
            </a:solidFill>
            <a:ln>
              <a:noFill/>
            </a:ln>
          </p:spPr>
          <p:txBody>
            <a:bodyPr wrap="none" rtlCol="0">
              <a:prstTxWarp prst="textArchDown">
                <a:avLst>
                  <a:gd name="adj" fmla="val 1220118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Gestión de las escuelas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2395330" y="5108713"/>
              <a:ext cx="355367" cy="357809"/>
            </a:xfrm>
            <a:prstGeom prst="roundRect">
              <a:avLst/>
            </a:prstGeom>
            <a:solidFill>
              <a:srgbClr val="85C4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8881469">
              <a:off x="3212851" y="4769348"/>
              <a:ext cx="1978983" cy="330625"/>
            </a:xfrm>
            <a:prstGeom prst="rect">
              <a:avLst/>
            </a:prstGeom>
            <a:solidFill>
              <a:srgbClr val="1FC0DB"/>
            </a:solidFill>
            <a:ln>
              <a:noFill/>
            </a:ln>
          </p:spPr>
          <p:txBody>
            <a:bodyPr wrap="none" rtlCol="0">
              <a:prstTxWarp prst="textArchDown">
                <a:avLst>
                  <a:gd name="adj" fmla="val 1220118"/>
                </a:avLst>
              </a:prstTxWarp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</a:rPr>
                <a:t>Insumos escolares</a:t>
              </a:r>
              <a:endParaRPr lang="es-MX" sz="1200" dirty="0">
                <a:solidFill>
                  <a:schemeClr val="bg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266123" y="2951922"/>
              <a:ext cx="1554480" cy="1554480"/>
            </a:xfrm>
            <a:prstGeom prst="ellipse">
              <a:avLst/>
            </a:prstGeom>
            <a:solidFill>
              <a:srgbClr val="F47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s-MX" sz="1200" b="1" dirty="0"/>
                <a:t>Aprendizaje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211125"/>
            <a:ext cx="9144000" cy="639946"/>
          </a:xfrm>
          <a:prstGeom prst="rect">
            <a:avLst/>
          </a:prstGeom>
          <a:solidFill>
            <a:srgbClr val="0056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8008" y="188640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solidFill>
                  <a:schemeClr val="bg1"/>
                </a:solidFill>
                <a:latin typeface="Gotham Pro Medium" charset="0"/>
                <a:ea typeface="Gotham Pro Medium" charset="0"/>
                <a:cs typeface="Gotham Pro Medium" charset="0"/>
              </a:rPr>
              <a:t>Causas inmediatas de la crisis de aprendizajes</a:t>
            </a:r>
          </a:p>
        </p:txBody>
      </p:sp>
      <p:sp>
        <p:nvSpPr>
          <p:cNvPr id="40" name="TextBox 39"/>
          <p:cNvSpPr txBox="1"/>
          <p:nvPr/>
        </p:nvSpPr>
        <p:spPr>
          <a:xfrm rot="13659356">
            <a:off x="1375180" y="3953751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x</a:t>
            </a:r>
            <a:endParaRPr lang="en-US" sz="788" b="1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7965268">
            <a:off x="2620085" y="4097232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x</a:t>
            </a:r>
            <a:endParaRPr lang="en-US" sz="788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782676">
            <a:off x="411109" y="4281514"/>
            <a:ext cx="1952021" cy="5975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>
                <a:gd name="adj" fmla="val 1220118"/>
              </a:avLst>
            </a:prstTxWarp>
            <a:spAutoFit/>
          </a:bodyPr>
          <a:lstStyle/>
          <a:p>
            <a:pPr algn="ctr"/>
            <a:r>
              <a:rPr lang="es-MX" sz="1200" b="1" dirty="0"/>
              <a:t>que no incide en enseñanza-aprendizaje</a:t>
            </a:r>
            <a:endParaRPr lang="es-MX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8757426">
            <a:off x="1978196" y="4207075"/>
            <a:ext cx="2329741" cy="59759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Down">
              <a:avLst>
                <a:gd name="adj" fmla="val 1220118"/>
              </a:avLst>
            </a:prstTxWarp>
            <a:spAutoFit/>
          </a:bodyPr>
          <a:lstStyle/>
          <a:p>
            <a:pPr algn="ctr"/>
            <a:r>
              <a:rPr lang="es-MX" sz="1200" b="1" dirty="0"/>
              <a:t>que no incide en enseñanza-aprendizaje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18766956">
            <a:off x="599783" y="2734098"/>
            <a:ext cx="1965972" cy="2945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8756329"/>
              </a:avLst>
            </a:prstTxWarp>
            <a:spAutoFit/>
          </a:bodyPr>
          <a:lstStyle/>
          <a:p>
            <a:pPr algn="ctr"/>
            <a:r>
              <a:rPr lang="es-MX" sz="1200" b="1" dirty="0"/>
              <a:t>poco calificados y desmotivados</a:t>
            </a:r>
            <a:endParaRPr lang="en-US" sz="1200" b="1" dirty="0"/>
          </a:p>
        </p:txBody>
      </p:sp>
      <p:sp>
        <p:nvSpPr>
          <p:cNvPr id="54" name="TextBox 53"/>
          <p:cNvSpPr txBox="1"/>
          <p:nvPr/>
        </p:nvSpPr>
        <p:spPr>
          <a:xfrm rot="7965268">
            <a:off x="1426947" y="2900610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x</a:t>
            </a:r>
            <a:endParaRPr lang="en-US" sz="788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2633022">
            <a:off x="2345936" y="2754689"/>
            <a:ext cx="1394271" cy="29456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ArchUp">
              <a:avLst>
                <a:gd name="adj" fmla="val 8756329"/>
              </a:avLst>
            </a:prstTxWarp>
            <a:spAutoFit/>
          </a:bodyPr>
          <a:lstStyle/>
          <a:p>
            <a:pPr algn="ctr"/>
            <a:r>
              <a:rPr lang="es-MX" sz="1200" b="1" dirty="0"/>
              <a:t>poco preparados</a:t>
            </a:r>
            <a:endParaRPr lang="en-US" sz="1200" b="1" dirty="0"/>
          </a:p>
        </p:txBody>
      </p:sp>
      <p:sp>
        <p:nvSpPr>
          <p:cNvPr id="56" name="TextBox 55"/>
          <p:cNvSpPr txBox="1"/>
          <p:nvPr/>
        </p:nvSpPr>
        <p:spPr>
          <a:xfrm rot="13624521">
            <a:off x="2554788" y="2770801"/>
            <a:ext cx="471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x</a:t>
            </a:r>
            <a:endParaRPr lang="en-US" sz="788" b="1" dirty="0">
              <a:solidFill>
                <a:srgbClr val="C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156" y="211125"/>
            <a:ext cx="1415844" cy="639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673" y="1554889"/>
            <a:ext cx="3729038" cy="1385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410" y="2921060"/>
            <a:ext cx="3543300" cy="1307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6577" y="4164101"/>
            <a:ext cx="4336256" cy="132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623" y="5446948"/>
            <a:ext cx="2764631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96766"/>
            <a:ext cx="9144000" cy="6399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2363028"/>
            <a:ext cx="4095560" cy="30882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s-MX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MX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s-MX" dirty="0"/>
              <a:t>El sistema educativo está estancado en un equilibrio de </a:t>
            </a:r>
            <a:r>
              <a:rPr lang="es-MX" b="1" dirty="0">
                <a:solidFill>
                  <a:srgbClr val="F47B23"/>
                </a:solidFill>
              </a:rPr>
              <a:t>bajo aprendizaje, baja rendición de cuentas y alta desigualdad</a:t>
            </a:r>
          </a:p>
          <a:p>
            <a:pPr marL="0" indent="0">
              <a:lnSpc>
                <a:spcPct val="110000"/>
              </a:lnSpc>
              <a:buNone/>
            </a:pPr>
            <a:endParaRPr lang="es-MX" b="1" dirty="0">
              <a:solidFill>
                <a:srgbClr val="FF66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008" y="174281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solidFill>
                  <a:schemeClr val="bg1"/>
                </a:solidFill>
                <a:latin typeface="Gotham Pro Medium" charset="0"/>
                <a:ea typeface="Gotham Pro Medium" charset="0"/>
                <a:cs typeface="Gotham Pro Medium" charset="0"/>
              </a:rPr>
              <a:t>Causas estructurales de la crisis de aprendizajes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8650" y="1670067"/>
            <a:ext cx="5769019" cy="393928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otham Extra Ligh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otham Extra Ligh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 Extra Ligh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Extra Ligh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 Extra Ligh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2400" b="1"/>
              <a:t>Obstáculos para proveer aprendizajes para todos</a:t>
            </a:r>
            <a:endParaRPr lang="x-none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156" y="196766"/>
            <a:ext cx="1415844" cy="6399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385" y="2060983"/>
            <a:ext cx="3784262" cy="36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7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A9465B5-6BB0-4A1A-8CDF-2134B1F0A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5857"/>
            <a:ext cx="9144000" cy="13062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982FC1-43EE-47B5-89AD-9D97D39F4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903" y="4263883"/>
            <a:ext cx="4451221" cy="23456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766"/>
            <a:ext cx="9144000" cy="63994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008" y="174281"/>
            <a:ext cx="665750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00"/>
              </a:lnSpc>
            </a:pPr>
            <a:r>
              <a:rPr lang="es-MX" dirty="0">
                <a:solidFill>
                  <a:schemeClr val="bg1"/>
                </a:solidFill>
                <a:latin typeface="Gotham Pro Medium" charset="0"/>
                <a:ea typeface="Gotham Pro Medium" charset="0"/>
                <a:cs typeface="Gotham Pro Medium" charset="0"/>
              </a:rPr>
              <a:t>Causas estructurales de la crisis de aprendizajes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156" y="196766"/>
            <a:ext cx="1415844" cy="6399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806899-8882-4D4C-A539-05F768C95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121107"/>
            <a:ext cx="4122608" cy="262699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2FD781D-4DBD-44BE-AE23-E306608A2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859197"/>
            <a:ext cx="7115175" cy="19431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DFAEB5-2901-48E9-AD64-7EA23EDDD0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0" y="1052736"/>
            <a:ext cx="3948088" cy="574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988046" y="1518230"/>
            <a:ext cx="9639" cy="46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04" y="188640"/>
            <a:ext cx="951007" cy="90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411760" y="1124744"/>
            <a:ext cx="3454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200" dirty="0">
                <a:solidFill>
                  <a:prstClr val="black"/>
                </a:solidFill>
                <a:latin typeface="Calibri" panose="020F0502020204030204"/>
              </a:rPr>
              <a:t>Beneficios de la Educación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85632" y="1966553"/>
            <a:ext cx="9639" cy="46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90452" y="1966552"/>
            <a:ext cx="26072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1800" y="2942208"/>
            <a:ext cx="152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Individual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44311"/>
            <a:ext cx="296282" cy="4086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18011" y="3782727"/>
            <a:ext cx="4198405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Mejor salud y mayor esperanza de vida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u="sng" dirty="0">
                <a:solidFill>
                  <a:prstClr val="black"/>
                </a:solidFill>
                <a:latin typeface="Garamond" panose="02020404030301010803" pitchFamily="18" charset="0"/>
              </a:rPr>
              <a:t>Mayor “Agencia”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    Menos embarazo adolescente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    Menos crimen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    Satisfacción con la vida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6920" y="3429000"/>
            <a:ext cx="277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No-Económico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3774637"/>
            <a:ext cx="331236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Mayor Ingreso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Empleo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Mayor estabilidad laboral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Menor Pobreza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938" y="3356992"/>
            <a:ext cx="138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Económico</a:t>
            </a:r>
          </a:p>
        </p:txBody>
      </p:sp>
    </p:spTree>
    <p:extLst>
      <p:ext uri="{BB962C8B-B14F-4D97-AF65-F5344CB8AC3E}">
        <p14:creationId xmlns:p14="http://schemas.microsoft.com/office/powerpoint/2010/main" val="30721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7230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Información de contacto</a:t>
            </a:r>
          </a:p>
          <a:p>
            <a:endParaRPr lang="es-MX" sz="4000" b="1" dirty="0">
              <a:solidFill>
                <a:schemeClr val="bg1"/>
              </a:solidFill>
            </a:endParaRPr>
          </a:p>
          <a:p>
            <a:r>
              <a:rPr lang="es-MX" sz="4000" b="1" dirty="0">
                <a:solidFill>
                  <a:schemeClr val="bg1"/>
                </a:solidFill>
                <a:hlinkClick r:id="rId4"/>
              </a:rPr>
              <a:t>rafael.dehoyos@itam.edu.mx</a:t>
            </a:r>
            <a:endParaRPr lang="es-MX" sz="4000" b="1" dirty="0">
              <a:solidFill>
                <a:schemeClr val="bg1"/>
              </a:solidFill>
            </a:endParaRPr>
          </a:p>
          <a:p>
            <a:r>
              <a:rPr lang="es-MX" sz="4000" b="1" dirty="0">
                <a:solidFill>
                  <a:schemeClr val="bg1"/>
                </a:solidFill>
                <a:hlinkClick r:id="rId5"/>
              </a:rPr>
              <a:t>redeho@gmail.</a:t>
            </a:r>
            <a:r>
              <a:rPr lang="es-MX" sz="4000" b="1">
                <a:solidFill>
                  <a:schemeClr val="bg1"/>
                </a:solidFill>
                <a:hlinkClick r:id="rId5"/>
              </a:rPr>
              <a:t>com</a:t>
            </a:r>
            <a:r>
              <a:rPr lang="es-MX" sz="4000" b="1">
                <a:solidFill>
                  <a:schemeClr val="bg1"/>
                </a:solidFill>
              </a:rPr>
              <a:t> </a:t>
            </a:r>
            <a:endParaRPr lang="es-MX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5560" y="5746030"/>
            <a:ext cx="84589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La educación incrementa la esperanza de vida</a:t>
            </a:r>
            <a:endParaRPr lang="es-MX" sz="3000" dirty="0"/>
          </a:p>
        </p:txBody>
      </p:sp>
      <p:sp>
        <p:nvSpPr>
          <p:cNvPr id="19" name="Rectangle 18"/>
          <p:cNvSpPr/>
          <p:nvPr/>
        </p:nvSpPr>
        <p:spPr>
          <a:xfrm>
            <a:off x="150722" y="5191234"/>
            <a:ext cx="36728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/>
              <a:t>WDR 2018 team with data from Montez, Hummer &amp; Hayward (2012)</a:t>
            </a: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11560" y="240994"/>
          <a:ext cx="7920880" cy="484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20072" y="54868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srgbClr val="FF0000"/>
                </a:solidFill>
                <a:latin typeface="Calibri" panose="020F0502020204030204"/>
              </a:rPr>
              <a:t>En la OCDE completar la EMS está relacionado con 8 años más de expectativa de vida</a:t>
            </a:r>
            <a:endParaRPr 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53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Graphic spid="9" grpId="0">
        <p:bldAsOne/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288827" y="4077221"/>
            <a:ext cx="3819677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Crecimiento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Menor desigualdad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Más movilidad social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37825" y="1511978"/>
            <a:ext cx="9639" cy="46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683" y="188640"/>
            <a:ext cx="951007" cy="909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49824" y="1124744"/>
            <a:ext cx="3794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sz="2200" dirty="0">
                <a:solidFill>
                  <a:prstClr val="black"/>
                </a:solidFill>
                <a:latin typeface="Garamond" panose="02020404030301010803" pitchFamily="18" charset="0"/>
              </a:rPr>
              <a:t>Beneficios de la Educación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308304" y="1982190"/>
            <a:ext cx="9639" cy="4610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547464" y="1960300"/>
            <a:ext cx="276084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33370" y="3007985"/>
            <a:ext cx="178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Colectivo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15" y="2512136"/>
            <a:ext cx="284878" cy="4107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32" y="2364260"/>
            <a:ext cx="284878" cy="4107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260" y="2466197"/>
            <a:ext cx="284878" cy="4107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33" y="2618175"/>
            <a:ext cx="284878" cy="4107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75" y="2553192"/>
            <a:ext cx="284878" cy="4107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58" y="2306772"/>
            <a:ext cx="284878" cy="4107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13" y="5031290"/>
            <a:ext cx="343776" cy="2699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53" y="4219492"/>
            <a:ext cx="325031" cy="3250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615817" y="3688191"/>
            <a:ext cx="1333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Económico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20" y="5733256"/>
            <a:ext cx="381762" cy="3429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243" y="4142459"/>
            <a:ext cx="4911805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Mayor capital social (confianza y tolerancia)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Preferencia por redistribución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Fortalece instituciones democráticas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MX" dirty="0">
                <a:solidFill>
                  <a:prstClr val="black"/>
                </a:solidFill>
                <a:latin typeface="Garamond" panose="02020404030301010803" pitchFamily="18" charset="0"/>
              </a:rPr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MX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24" y="4164190"/>
            <a:ext cx="506108" cy="342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83" y="4941168"/>
            <a:ext cx="445215" cy="3486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31640" y="3688585"/>
            <a:ext cx="197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MX" b="1" dirty="0">
                <a:solidFill>
                  <a:prstClr val="black"/>
                </a:solidFill>
                <a:latin typeface="Garamond" panose="02020404030301010803" pitchFamily="18" charset="0"/>
              </a:rPr>
              <a:t>No-Económico</a:t>
            </a:r>
          </a:p>
        </p:txBody>
      </p:sp>
    </p:spTree>
    <p:extLst>
      <p:ext uri="{BB962C8B-B14F-4D97-AF65-F5344CB8AC3E}">
        <p14:creationId xmlns:p14="http://schemas.microsoft.com/office/powerpoint/2010/main" val="12320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9" grpId="0"/>
      <p:bldP spid="37" grpId="0"/>
      <p:bldP spid="22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5560" y="5746030"/>
            <a:ext cx="84589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La educación fomenta la cultura democrática</a:t>
            </a:r>
            <a:endParaRPr lang="es-MX" sz="30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49369" y="188640"/>
          <a:ext cx="8450659" cy="533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6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732780" y="2150526"/>
            <a:ext cx="9248" cy="7865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87" y="260648"/>
            <a:ext cx="912487" cy="1156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35773" y="1493201"/>
            <a:ext cx="4843031" cy="428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Beneficios de la Educación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35774" y="2915433"/>
            <a:ext cx="9248" cy="7865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01664" y="2942982"/>
            <a:ext cx="9248" cy="7865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40397" y="2910101"/>
            <a:ext cx="4770514" cy="5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4510167"/>
            <a:ext cx="3640697" cy="43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Libertad Individual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79775" y="4510167"/>
            <a:ext cx="364069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Bienestar Social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2" y="3730563"/>
            <a:ext cx="586650" cy="6971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84" y="3648929"/>
            <a:ext cx="473405" cy="6971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5" y="3397921"/>
            <a:ext cx="473405" cy="6971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1" y="3570952"/>
            <a:ext cx="473405" cy="6971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23" y="3828922"/>
            <a:ext cx="473405" cy="6971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73" y="3718619"/>
            <a:ext cx="473405" cy="697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92" y="3300341"/>
            <a:ext cx="473405" cy="697177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2699" y="5526068"/>
            <a:ext cx="9144000" cy="1347964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5560" y="5746030"/>
            <a:ext cx="845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La educación es libertad individual y </a:t>
            </a:r>
          </a:p>
          <a:p>
            <a:pPr algn="ctr">
              <a:lnSpc>
                <a:spcPct val="90000"/>
              </a:lnSpc>
            </a:pPr>
            <a:r>
              <a:rPr lang="es-MX" sz="3000" dirty="0">
                <a:solidFill>
                  <a:schemeClr val="bg1"/>
                </a:solidFill>
              </a:rPr>
              <a:t>bienestar social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25311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31403</TotalTime>
  <Words>959</Words>
  <Application>Microsoft Office PowerPoint</Application>
  <PresentationFormat>Presentación en pantalla (4:3)</PresentationFormat>
  <Paragraphs>247</Paragraphs>
  <Slides>50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Cambria</vt:lpstr>
      <vt:lpstr>Cambria Math</vt:lpstr>
      <vt:lpstr>Garamond</vt:lpstr>
      <vt:lpstr>Gotham Extra Light</vt:lpstr>
      <vt:lpstr>Gotham Pro Medium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There can be a large gap between learning-adjusted and unadjusted years of schooling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gasto en educación no parece está  favoreciendo a los más pobres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647</cp:revision>
  <cp:lastPrinted>2016-01-18T19:10:27Z</cp:lastPrinted>
  <dcterms:created xsi:type="dcterms:W3CDTF">2009-09-02T12:48:55Z</dcterms:created>
  <dcterms:modified xsi:type="dcterms:W3CDTF">2020-06-16T02:56:36Z</dcterms:modified>
</cp:coreProperties>
</file>