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9" r:id="rId2"/>
  </p:sldMasterIdLst>
  <p:notesMasterIdLst>
    <p:notesMasterId r:id="rId48"/>
  </p:notesMasterIdLst>
  <p:handoutMasterIdLst>
    <p:handoutMasterId r:id="rId49"/>
  </p:handoutMasterIdLst>
  <p:sldIdLst>
    <p:sldId id="491" r:id="rId3"/>
    <p:sldId id="576" r:id="rId4"/>
    <p:sldId id="899" r:id="rId5"/>
    <p:sldId id="907" r:id="rId6"/>
    <p:sldId id="900" r:id="rId7"/>
    <p:sldId id="901" r:id="rId8"/>
    <p:sldId id="910" r:id="rId9"/>
    <p:sldId id="927" r:id="rId10"/>
    <p:sldId id="928" r:id="rId11"/>
    <p:sldId id="911" r:id="rId12"/>
    <p:sldId id="912" r:id="rId13"/>
    <p:sldId id="914" r:id="rId14"/>
    <p:sldId id="913" r:id="rId15"/>
    <p:sldId id="915" r:id="rId16"/>
    <p:sldId id="916" r:id="rId17"/>
    <p:sldId id="917" r:id="rId18"/>
    <p:sldId id="918" r:id="rId19"/>
    <p:sldId id="919" r:id="rId20"/>
    <p:sldId id="924" r:id="rId21"/>
    <p:sldId id="925" r:id="rId22"/>
    <p:sldId id="933" r:id="rId23"/>
    <p:sldId id="929" r:id="rId24"/>
    <p:sldId id="930" r:id="rId25"/>
    <p:sldId id="351" r:id="rId26"/>
    <p:sldId id="364" r:id="rId27"/>
    <p:sldId id="352" r:id="rId28"/>
    <p:sldId id="931" r:id="rId29"/>
    <p:sldId id="353" r:id="rId30"/>
    <p:sldId id="354" r:id="rId31"/>
    <p:sldId id="355" r:id="rId32"/>
    <p:sldId id="356" r:id="rId33"/>
    <p:sldId id="357" r:id="rId34"/>
    <p:sldId id="358" r:id="rId35"/>
    <p:sldId id="361" r:id="rId36"/>
    <p:sldId id="362" r:id="rId37"/>
    <p:sldId id="363" r:id="rId38"/>
    <p:sldId id="923" r:id="rId39"/>
    <p:sldId id="368" r:id="rId40"/>
    <p:sldId id="920" r:id="rId41"/>
    <p:sldId id="926" r:id="rId42"/>
    <p:sldId id="268" r:id="rId43"/>
    <p:sldId id="270" r:id="rId44"/>
    <p:sldId id="922" r:id="rId45"/>
    <p:sldId id="932" r:id="rId46"/>
    <p:sldId id="485" r:id="rId47"/>
  </p:sldIdLst>
  <p:sldSz cx="9144000" cy="6858000" type="screen4x3"/>
  <p:notesSz cx="6980238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4629"/>
    <a:srgbClr val="A69032"/>
    <a:srgbClr val="99CCFF"/>
    <a:srgbClr val="F3F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9" autoAdjust="0"/>
    <p:restoredTop sz="94660"/>
  </p:normalViewPr>
  <p:slideViewPr>
    <p:cSldViewPr>
      <p:cViewPr varScale="1">
        <p:scale>
          <a:sx n="81" d="100"/>
          <a:sy n="81" d="100"/>
        </p:scale>
        <p:origin x="14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3852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r">
              <a:defRPr sz="1200"/>
            </a:lvl1pPr>
          </a:lstStyle>
          <a:p>
            <a:fld id="{259DA5D8-F3D9-499A-A279-A1CB42C69957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3852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r">
              <a:defRPr sz="1200"/>
            </a:lvl1pPr>
          </a:lstStyle>
          <a:p>
            <a:fld id="{5ACFE807-092F-4A84-908C-47C03722FF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18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53852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r">
              <a:defRPr sz="1200"/>
            </a:lvl1pPr>
          </a:lstStyle>
          <a:p>
            <a:fld id="{5D4BC31A-24CF-47DA-A3F1-4C18524C4684}" type="datetimeFigureOut">
              <a:rPr lang="es-ES" smtClean="0"/>
              <a:pPr/>
              <a:t>15/06/2020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1" tIns="46150" rIns="92301" bIns="4615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8024" y="4343400"/>
            <a:ext cx="5584190" cy="4114800"/>
          </a:xfrm>
          <a:prstGeom prst="rect">
            <a:avLst/>
          </a:prstGeom>
        </p:spPr>
        <p:txBody>
          <a:bodyPr vert="horz" lIns="92301" tIns="46150" rIns="92301" bIns="4615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53852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r">
              <a:defRPr sz="1200"/>
            </a:lvl1pPr>
          </a:lstStyle>
          <a:p>
            <a:fld id="{3E99C811-E121-49EB-B867-CA7DBCDB7AE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5556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9C811-E121-49EB-B867-CA7DBCDB7AE3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8266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30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99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97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88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10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61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77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104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671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95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114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0B156A-D423-4C91-A120-7444719FBB7D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26DFC9-DBDD-4B4D-973D-B39A9C7D6DFB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166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E57B36-94A3-44EC-B2F0-2B95D384463D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E57B36-94A3-44EC-B2F0-2B95D384463D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855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F219CD-DA9A-4B63-8B8F-0B0F9E895E6F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1FA5E8-6A50-4402-8514-C0A056057EEE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843BE3-07CA-4105-B0E1-EEC1B20313B7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06690C-A213-43AA-BBB8-921851B49A7B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11ED83-561F-4730-9922-4F82EC1052C0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1B0F4A-3F4C-4527-93B1-1CCF497BA9A1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972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F7E6B5-619D-4C62-B9B9-A0DD47ED7E88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3FF5BE-BCA4-45C9-8246-DAF7C3E63B85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30E543-1960-42FB-A3A6-00F45620C227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278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BBBDAF-9E40-47D1-8D79-540E10AD1447}" type="slidenum">
              <a:rPr lang="en-US"/>
              <a:pPr/>
              <a:t>38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586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577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371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38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00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87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40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28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22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11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36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3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986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038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127A2-C6D3-4256-9AA4-451F1886533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4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1ED3C-9F34-409D-B8A5-1E5A36FC137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9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584EC-D7CE-48B8-B4DF-77650423450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31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F6119-D91B-45EE-9751-8DE13F22021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69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A581B-CE8F-4115-8836-C246A5C0191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33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6813D-FA74-4AEB-BA5B-69DAB0E69E2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75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36453-F513-451B-95D4-69AD0791DFB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88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009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DB376-A0C2-4D6F-AD38-6FCE5F9E9A5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07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E0164-8F71-45DC-B77F-20EDF053F70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52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1CC35-F2CA-4DD0-896D-234E112A8A8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01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0F154-4AEB-4A70-9EB1-EFB03D71217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8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2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10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67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9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0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5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88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CFCF82C-33B4-4BFD-894D-F10B6AA6E16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8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37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38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34422" y="4328646"/>
            <a:ext cx="20254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u="sng" dirty="0">
                <a:solidFill>
                  <a:srgbClr val="0000FF"/>
                </a:solidFill>
              </a:rPr>
              <a:t>@</a:t>
            </a:r>
            <a:r>
              <a:rPr lang="en-US" sz="2100" u="sng" dirty="0" err="1">
                <a:solidFill>
                  <a:srgbClr val="0000FF"/>
                </a:solidFill>
              </a:rPr>
              <a:t>rafadehoyos</a:t>
            </a:r>
            <a:endParaRPr lang="en-US" sz="19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282802"/>
            <a:ext cx="502370" cy="5143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64088" y="3490714"/>
            <a:ext cx="210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tx2"/>
                </a:solidFill>
              </a:rPr>
              <a:t>Rafael de Hoyos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7F02BE-B9E8-424E-9100-F4456365A919}"/>
              </a:ext>
            </a:extLst>
          </p:cNvPr>
          <p:cNvSpPr txBox="1"/>
          <p:nvPr/>
        </p:nvSpPr>
        <p:spPr>
          <a:xfrm>
            <a:off x="4592690" y="1124744"/>
            <a:ext cx="40324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atin typeface="Garamond" panose="02020404030301010803" pitchFamily="18" charset="0"/>
              </a:rPr>
              <a:t>Economía de la Educación</a:t>
            </a:r>
          </a:p>
          <a:p>
            <a:pPr algn="ctr"/>
            <a:endParaRPr lang="es-MX" sz="3600" dirty="0">
              <a:latin typeface="Garamond" panose="02020404030301010803" pitchFamily="18" charset="0"/>
            </a:endParaRPr>
          </a:p>
          <a:p>
            <a:pPr algn="ctr"/>
            <a:r>
              <a:rPr lang="es-MX" sz="2400">
                <a:latin typeface="Garamond" panose="02020404030301010803" pitchFamily="18" charset="0"/>
              </a:rPr>
              <a:t>Clase </a:t>
            </a:r>
            <a:r>
              <a:rPr lang="es-MX" sz="2400" dirty="0">
                <a:latin typeface="Garamond" panose="02020404030301010803" pitchFamily="18" charset="0"/>
              </a:rPr>
              <a:t>2: Educación e Ingresos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1B0213-DEDF-474F-AD23-B3CE531B3A39}"/>
              </a:ext>
            </a:extLst>
          </p:cNvPr>
          <p:cNvSpPr txBox="1"/>
          <p:nvPr/>
        </p:nvSpPr>
        <p:spPr>
          <a:xfrm>
            <a:off x="628702" y="5805264"/>
            <a:ext cx="5910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Garamond" panose="02020404030301010803" pitchFamily="18" charset="0"/>
              </a:rPr>
              <a:t>Maestría en Economía Aplicada, ITAM, Primavera 2020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5C0913-22F3-41C6-A58B-73A10EFE8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97034"/>
            <a:ext cx="3466030" cy="376401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784FE83E-049A-4619-B79B-98F3E1A946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8975" y="5664711"/>
            <a:ext cx="185737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31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19-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8520" y="3026393"/>
            <a:ext cx="8999984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3800" dirty="0">
                <a:solidFill>
                  <a:schemeClr val="bg1"/>
                </a:solidFill>
              </a:rPr>
              <a:t>Teoría del Capital Humano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09776" y="2132856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9775" y="4509120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06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¿Por qué difieren los ingresos? Gary Becker</a:t>
            </a:r>
            <a:endParaRPr lang="en-US" sz="30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5F6BD47-18A5-45AB-A3DE-1F2D588DEA39}"/>
                  </a:ext>
                </a:extLst>
              </p:cNvPr>
              <p:cNvSpPr txBox="1"/>
              <p:nvPr/>
            </p:nvSpPr>
            <p:spPr>
              <a:xfrm>
                <a:off x="2123728" y="2278613"/>
                <a:ext cx="3096344" cy="8198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s-MX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MX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MX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MX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s-MX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s-MX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2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MX" sz="2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MX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MX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5F6BD47-18A5-45AB-A3DE-1F2D588DE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278613"/>
                <a:ext cx="3096344" cy="8198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>
            <a:extLst>
              <a:ext uri="{FF2B5EF4-FFF2-40B4-BE49-F238E27FC236}">
                <a16:creationId xmlns:a16="http://schemas.microsoft.com/office/drawing/2014/main" id="{D5A45B0E-789C-42F8-AB41-D9B7CA297473}"/>
              </a:ext>
            </a:extLst>
          </p:cNvPr>
          <p:cNvSpPr/>
          <p:nvPr/>
        </p:nvSpPr>
        <p:spPr>
          <a:xfrm rot="5400000">
            <a:off x="3035164" y="2218686"/>
            <a:ext cx="144017" cy="288032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80A240-08F4-4581-AB7E-CEF0689CEB9E}"/>
              </a:ext>
            </a:extLst>
          </p:cNvPr>
          <p:cNvSpPr txBox="1"/>
          <p:nvPr/>
        </p:nvSpPr>
        <p:spPr>
          <a:xfrm>
            <a:off x="2351088" y="1268760"/>
            <a:ext cx="1572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Retorno al Capital Humano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BCA803-9619-45F6-A1C9-52D108B989EF}"/>
              </a:ext>
            </a:extLst>
          </p:cNvPr>
          <p:cNvSpPr txBox="1"/>
          <p:nvPr/>
        </p:nvSpPr>
        <p:spPr>
          <a:xfrm>
            <a:off x="611560" y="4221088"/>
            <a:ext cx="71561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Condiciones en las cuales el salarios de dos individuos pueden diferir a pesar de que sus “observables” son idénticos:</a:t>
            </a:r>
          </a:p>
          <a:p>
            <a:endParaRPr lang="es-MX" dirty="0"/>
          </a:p>
          <a:p>
            <a:pPr marL="342900" indent="-342900">
              <a:buFont typeface="+mj-lt"/>
              <a:buAutoNum type="arabicPeriod"/>
            </a:pPr>
            <a:r>
              <a:rPr lang="es-MX" dirty="0"/>
              <a:t>Características de la ocupación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/>
              <a:t>Imperfecciones del mercado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/>
              <a:t>Discriminación</a:t>
            </a:r>
            <a:endParaRPr lang="en-US" dirty="0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33CE60A3-21ED-4426-B808-A62547105339}"/>
              </a:ext>
            </a:extLst>
          </p:cNvPr>
          <p:cNvSpPr/>
          <p:nvPr/>
        </p:nvSpPr>
        <p:spPr>
          <a:xfrm rot="16200000">
            <a:off x="3347863" y="2854677"/>
            <a:ext cx="144017" cy="288032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CC0772-4E20-444C-B748-634DB9A86045}"/>
              </a:ext>
            </a:extLst>
          </p:cNvPr>
          <p:cNvSpPr txBox="1"/>
          <p:nvPr/>
        </p:nvSpPr>
        <p:spPr>
          <a:xfrm>
            <a:off x="2627784" y="3214717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Capital Humano</a:t>
            </a:r>
            <a:endParaRPr lang="en-US" dirty="0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A55EF26D-6A70-444F-84AE-562B6AF2D7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7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/>
      <p:bldP spid="17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El mercado de Capital Humano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B3B36C-3DBC-4DA1-A124-A02BEE040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052736"/>
            <a:ext cx="5934075" cy="53244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AF6FE11-0EB5-4D23-8A3E-69314FB0BA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50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¿Por qué difiere la acumulación de H?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47E305-EECE-4A64-8A24-F170AA477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801038"/>
            <a:ext cx="5706963" cy="57854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30BB5C-7670-43F6-9BA8-E6ACA929E66C}"/>
              </a:ext>
            </a:extLst>
          </p:cNvPr>
          <p:cNvSpPr txBox="1"/>
          <p:nvPr/>
        </p:nvSpPr>
        <p:spPr>
          <a:xfrm>
            <a:off x="7020272" y="98072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Enfoque Igualitario</a:t>
            </a:r>
            <a:endParaRPr lang="en-US" b="1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BA21614-F93D-4D10-80E3-7885E97F4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93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¿Por qué difiere la acumulación de H?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30BB5C-7670-43F6-9BA8-E6ACA929E66C}"/>
              </a:ext>
            </a:extLst>
          </p:cNvPr>
          <p:cNvSpPr txBox="1"/>
          <p:nvPr/>
        </p:nvSpPr>
        <p:spPr>
          <a:xfrm>
            <a:off x="7020272" y="9807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Enfoque Elitista</a:t>
            </a:r>
            <a:endParaRPr lang="en-US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9DEFF4-66D2-4E84-8916-9552AA50C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937" y="764704"/>
            <a:ext cx="4657271" cy="5886273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C96C6D35-7C4A-434D-86E9-76FE802A7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26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¿Por qué difieren los ingresos? Gary Becker</a:t>
            </a:r>
            <a:endParaRPr lang="en-US" sz="30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5F6BD47-18A5-45AB-A3DE-1F2D588DEA39}"/>
                  </a:ext>
                </a:extLst>
              </p:cNvPr>
              <p:cNvSpPr txBox="1"/>
              <p:nvPr/>
            </p:nvSpPr>
            <p:spPr>
              <a:xfrm>
                <a:off x="2339752" y="1152938"/>
                <a:ext cx="4320480" cy="11179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3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s-MX" sz="3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0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MX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3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MX" sz="3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MX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s-MX" sz="3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s-MX" sz="3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3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MX" sz="3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MX" sz="3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MX" sz="3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5F6BD47-18A5-45AB-A3DE-1F2D588DE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1152938"/>
                <a:ext cx="4320480" cy="11179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3D52083-7E6C-4A94-8672-EB1D7864F073}"/>
                  </a:ext>
                </a:extLst>
              </p:cNvPr>
              <p:cNvSpPr txBox="1"/>
              <p:nvPr/>
            </p:nvSpPr>
            <p:spPr>
              <a:xfrm>
                <a:off x="1383770" y="2682853"/>
                <a:ext cx="6330006" cy="12280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begChr m:val="{"/>
                          <m:endChr m:val="}"/>
                          <m:ctrlPr>
                            <a:rPr lang="es-MX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MX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3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s-MX" sz="3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3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s-MX" sz="3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3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s-MX" sz="3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s-MX" sz="3000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MX" sz="3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s-MX" sz="3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MX" sz="3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s-MX" sz="3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s-MX" sz="3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MX" sz="3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3D52083-7E6C-4A94-8672-EB1D7864F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770" y="2682853"/>
                <a:ext cx="6330006" cy="12280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20A064B-00D8-4775-A26E-52FF50C0069D}"/>
                  </a:ext>
                </a:extLst>
              </p:cNvPr>
              <p:cNvSpPr txBox="1"/>
              <p:nvPr/>
            </p:nvSpPr>
            <p:spPr>
              <a:xfrm>
                <a:off x="539552" y="4509120"/>
                <a:ext cx="6330006" cy="5188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begChr m:val="{"/>
                          <m:endChr m:val="}"/>
                          <m:ctrlPr>
                            <a:rPr lang="es-MX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MX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3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s-MX" sz="3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3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3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s-MX" sz="3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3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MX" sz="3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MX" sz="3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MX" sz="3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20A064B-00D8-4775-A26E-52FF50C006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509120"/>
                <a:ext cx="6330006" cy="5188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>
            <a:extLst>
              <a:ext uri="{FF2B5EF4-FFF2-40B4-BE49-F238E27FC236}">
                <a16:creationId xmlns:a16="http://schemas.microsoft.com/office/drawing/2014/main" id="{F1B2CFE3-10D8-4371-881E-3EFCBF4229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8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19-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8520" y="3026393"/>
            <a:ext cx="8999984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3800" dirty="0">
                <a:solidFill>
                  <a:schemeClr val="bg1"/>
                </a:solidFill>
              </a:rPr>
              <a:t>Evidencia Empírica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09776" y="2132856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9775" y="4509120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75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73604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Ecuaciones de </a:t>
            </a:r>
            <a:r>
              <a:rPr lang="es-MX" sz="3000" dirty="0" err="1">
                <a:latin typeface="Garamond" panose="02020404030301010803" pitchFamily="18" charset="0"/>
              </a:rPr>
              <a:t>Mincer</a:t>
            </a:r>
            <a:r>
              <a:rPr lang="es-MX" sz="3000" dirty="0">
                <a:latin typeface="Garamond" panose="02020404030301010803" pitchFamily="18" charset="0"/>
              </a:rPr>
              <a:t>, retornos a la educación</a:t>
            </a:r>
            <a:endParaRPr lang="en-US" sz="30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BDC096-6767-4F67-9331-626A2B6167F3}"/>
                  </a:ext>
                </a:extLst>
              </p:cNvPr>
              <p:cNvSpPr txBox="1"/>
              <p:nvPr/>
            </p:nvSpPr>
            <p:spPr>
              <a:xfrm>
                <a:off x="963892" y="2012062"/>
                <a:ext cx="7209446" cy="4555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800" dirty="0"/>
                  <a:t>¿Qué tan grande 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s-MX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?</a:t>
                </a:r>
              </a:p>
              <a:p>
                <a:endParaRPr lang="es-MX" sz="2800" dirty="0"/>
              </a:p>
              <a:p>
                <a:r>
                  <a:rPr lang="es-MX" sz="2800" dirty="0"/>
                  <a:t>P</a:t>
                </a:r>
                <a:r>
                  <a:rPr lang="en-US" sz="2800" dirty="0" err="1"/>
                  <a:t>sacharopoulos</a:t>
                </a:r>
                <a:r>
                  <a:rPr lang="en-US" sz="2800" dirty="0"/>
                  <a:t> y Patrinos (2018):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s-MX" sz="2800" dirty="0"/>
                  <a:t>1</a:t>
                </a:r>
                <a:r>
                  <a:rPr lang="en-US" sz="2800" dirty="0"/>
                  <a:t>,200 </a:t>
                </a:r>
                <a:r>
                  <a:rPr lang="en-US" sz="2800" dirty="0" err="1"/>
                  <a:t>estimaciones</a:t>
                </a:r>
                <a:r>
                  <a:rPr lang="en-US" sz="2800" dirty="0"/>
                  <a:t> en 139 </a:t>
                </a:r>
                <a:r>
                  <a:rPr lang="en-US" sz="2800" dirty="0" err="1"/>
                  <a:t>países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desde</a:t>
                </a:r>
                <a:r>
                  <a:rPr lang="en-US" sz="2800" dirty="0"/>
                  <a:t> los 50s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s-MX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s-MX" sz="2800" dirty="0"/>
                  <a:t>Retornos heterogéneos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s-MX" sz="2200" dirty="0"/>
                  <a:t>A través del tiempo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s-MX" sz="2200" dirty="0"/>
                  <a:t>En economías avanzadas y en vías de desarrollo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s-MX" sz="2200" dirty="0"/>
                  <a:t>Hombres vs mujeres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3BDC096-6767-4F67-9331-626A2B616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892" y="2012062"/>
                <a:ext cx="7209446" cy="4555093"/>
              </a:xfrm>
              <a:prstGeom prst="rect">
                <a:avLst/>
              </a:prstGeom>
              <a:blipFill>
                <a:blip r:embed="rId5"/>
                <a:stretch>
                  <a:fillRect l="-1691" t="-1339" r="-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E23B97-3666-498B-9866-30875A912127}"/>
                  </a:ext>
                </a:extLst>
              </p:cNvPr>
              <p:cNvSpPr txBox="1"/>
              <p:nvPr/>
            </p:nvSpPr>
            <p:spPr>
              <a:xfrm>
                <a:off x="434532" y="1130437"/>
                <a:ext cx="8274936" cy="4867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MX" sz="3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s-MX" sz="3000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s-MX" sz="3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MX" sz="3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MX" sz="3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30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s-MX" sz="30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s-MX" sz="3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s-MX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3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MX" sz="3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MX" sz="3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s-MX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3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s-MX" sz="3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MX" sz="3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s-MX" sz="3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Sup>
                      <m:sSubSupPr>
                        <m:ctrlPr>
                          <a:rPr lang="es-MX" sz="3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MX" sz="3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s-MX" sz="3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s-MX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s-MX" sz="3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s-MX" sz="30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s-MX" sz="3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s-MX" sz="3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sz="3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s-MX" sz="3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s-MX" sz="3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MX" sz="3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s-MX" sz="3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MX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s-MX" sz="3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E23B97-3666-498B-9866-30875A912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32" y="1130437"/>
                <a:ext cx="8274936" cy="486736"/>
              </a:xfrm>
              <a:prstGeom prst="rect">
                <a:avLst/>
              </a:prstGeom>
              <a:blipFill>
                <a:blip r:embed="rId6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>
            <a:extLst>
              <a:ext uri="{FF2B5EF4-FFF2-40B4-BE49-F238E27FC236}">
                <a16:creationId xmlns:a16="http://schemas.microsoft.com/office/drawing/2014/main" id="{176D9AC7-8741-4280-AEDA-7AFC1718CD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4368" y="44624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5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73604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Ecuaciones de </a:t>
            </a:r>
            <a:r>
              <a:rPr lang="es-MX" sz="3000" dirty="0" err="1">
                <a:latin typeface="Garamond" panose="02020404030301010803" pitchFamily="18" charset="0"/>
              </a:rPr>
              <a:t>Mincer</a:t>
            </a:r>
            <a:r>
              <a:rPr lang="es-MX" sz="3000" dirty="0">
                <a:latin typeface="Garamond" panose="02020404030301010803" pitchFamily="18" charset="0"/>
              </a:rPr>
              <a:t>, retornos a la educación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E63A4A-6262-4B28-8475-50BC8AF8C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196752"/>
            <a:ext cx="7952116" cy="50405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64027F-F756-4C11-885A-D6D21D88656C}"/>
              </a:ext>
            </a:extLst>
          </p:cNvPr>
          <p:cNvSpPr txBox="1"/>
          <p:nvPr/>
        </p:nvSpPr>
        <p:spPr>
          <a:xfrm>
            <a:off x="683568" y="6237312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P</a:t>
            </a:r>
            <a:r>
              <a:rPr lang="en-US" sz="1400" dirty="0" err="1"/>
              <a:t>sacharopoulos</a:t>
            </a:r>
            <a:r>
              <a:rPr lang="en-US" sz="1400" dirty="0"/>
              <a:t> y Patrinos (2018)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1E73C0C-C220-4F78-A927-91404BA20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95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73604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Ecuaciones de </a:t>
            </a:r>
            <a:r>
              <a:rPr lang="es-MX" sz="3000" dirty="0" err="1">
                <a:latin typeface="Garamond" panose="02020404030301010803" pitchFamily="18" charset="0"/>
              </a:rPr>
              <a:t>Mincer</a:t>
            </a:r>
            <a:r>
              <a:rPr lang="es-MX" sz="3000" dirty="0">
                <a:latin typeface="Garamond" panose="02020404030301010803" pitchFamily="18" charset="0"/>
              </a:rPr>
              <a:t>, retornos a la educación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708C9D-EBB8-483C-8E4C-7DE631462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16" y="2204864"/>
            <a:ext cx="8389880" cy="25202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2B4B58-5CF2-425D-9FF7-382C7310750E}"/>
              </a:ext>
            </a:extLst>
          </p:cNvPr>
          <p:cNvSpPr txBox="1"/>
          <p:nvPr/>
        </p:nvSpPr>
        <p:spPr>
          <a:xfrm>
            <a:off x="683568" y="6237312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P</a:t>
            </a:r>
            <a:r>
              <a:rPr lang="en-US" sz="1400" dirty="0" err="1"/>
              <a:t>sacharopoulos</a:t>
            </a:r>
            <a:r>
              <a:rPr lang="en-US" sz="1400" dirty="0"/>
              <a:t> y Patrinos (2018)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BA411A81-02E9-43F4-A697-7862B3B64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06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19-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8520" y="2716119"/>
            <a:ext cx="8999984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3800" dirty="0">
                <a:solidFill>
                  <a:schemeClr val="bg1"/>
                </a:solidFill>
              </a:rPr>
              <a:t>Resumen de lo que vimos la </a:t>
            </a:r>
          </a:p>
          <a:p>
            <a:pPr algn="ctr">
              <a:lnSpc>
                <a:spcPct val="90000"/>
              </a:lnSpc>
            </a:pPr>
            <a:r>
              <a:rPr lang="es-ES" sz="3800" dirty="0">
                <a:solidFill>
                  <a:schemeClr val="bg1"/>
                </a:solidFill>
              </a:rPr>
              <a:t>clase pasada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09776" y="2132856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9775" y="4509120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50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73604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Ecuaciones de </a:t>
            </a:r>
            <a:r>
              <a:rPr lang="es-MX" sz="3000" dirty="0" err="1">
                <a:latin typeface="Garamond" panose="02020404030301010803" pitchFamily="18" charset="0"/>
              </a:rPr>
              <a:t>Mincer</a:t>
            </a:r>
            <a:r>
              <a:rPr lang="es-MX" sz="3000" dirty="0">
                <a:latin typeface="Garamond" panose="02020404030301010803" pitchFamily="18" charset="0"/>
              </a:rPr>
              <a:t>, retornos a la educación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6688F4-318A-4AEE-89F1-FEE20D69B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293672"/>
            <a:ext cx="7302764" cy="45115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92C85A-5638-4D10-BF7C-60E1CF228F7C}"/>
              </a:ext>
            </a:extLst>
          </p:cNvPr>
          <p:cNvSpPr txBox="1"/>
          <p:nvPr/>
        </p:nvSpPr>
        <p:spPr>
          <a:xfrm>
            <a:off x="683568" y="6237312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P</a:t>
            </a:r>
            <a:r>
              <a:rPr lang="en-US" sz="1400" dirty="0" err="1"/>
              <a:t>sacharopoulos</a:t>
            </a:r>
            <a:r>
              <a:rPr lang="en-US" sz="1400" dirty="0"/>
              <a:t> y Patrinos (2018)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B4B6B56D-9BEE-4A30-A503-77132DFBC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5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B4B6B56D-9BEE-4A30-A503-77132DFBC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FD54609-138B-4AD7-A1C8-41CCE6B99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124744"/>
            <a:ext cx="3312368" cy="462824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032151A-211D-4C58-88E3-CC8FFDD686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9276" y="1585143"/>
            <a:ext cx="3507140" cy="350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4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19-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8520" y="3026393"/>
            <a:ext cx="8999984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3800" dirty="0">
                <a:solidFill>
                  <a:schemeClr val="bg1"/>
                </a:solidFill>
              </a:rPr>
              <a:t>Teoría de la Señalización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09776" y="2132856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9775" y="4509120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79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107504" y="59045"/>
            <a:ext cx="73604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Información Asimétrica en el Mercado Laboral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3505DB-3A26-4D5C-AB4E-B657D9F33589}"/>
              </a:ext>
            </a:extLst>
          </p:cNvPr>
          <p:cNvSpPr txBox="1"/>
          <p:nvPr/>
        </p:nvSpPr>
        <p:spPr>
          <a:xfrm>
            <a:off x="1115616" y="1700809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“Moral Hazard”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Selección adversa</a:t>
            </a:r>
          </a:p>
        </p:txBody>
      </p:sp>
      <p:sp>
        <p:nvSpPr>
          <p:cNvPr id="4" name="Cerrar llave 3">
            <a:extLst>
              <a:ext uri="{FF2B5EF4-FFF2-40B4-BE49-F238E27FC236}">
                <a16:creationId xmlns:a16="http://schemas.microsoft.com/office/drawing/2014/main" id="{7E30A52A-D7E0-470D-902C-7E18B798AD17}"/>
              </a:ext>
            </a:extLst>
          </p:cNvPr>
          <p:cNvSpPr/>
          <p:nvPr/>
        </p:nvSpPr>
        <p:spPr>
          <a:xfrm>
            <a:off x="4283968" y="1700809"/>
            <a:ext cx="504058" cy="120032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73D01DB7-9F9A-4720-B56F-0699E4CC9EFB}"/>
              </a:ext>
            </a:extLst>
          </p:cNvPr>
          <p:cNvSpPr txBox="1"/>
          <p:nvPr/>
        </p:nvSpPr>
        <p:spPr>
          <a:xfrm>
            <a:off x="5076056" y="2103239"/>
            <a:ext cx="3240360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sz="2400" dirty="0"/>
              <a:t>Solución: señalización</a:t>
            </a:r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AFB58401-74CF-428F-9D19-AB1E5F289D9C}"/>
              </a:ext>
            </a:extLst>
          </p:cNvPr>
          <p:cNvSpPr/>
          <p:nvPr/>
        </p:nvSpPr>
        <p:spPr>
          <a:xfrm>
            <a:off x="6084168" y="2708920"/>
            <a:ext cx="1440160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808139CC-8011-4978-BCFE-AD077D77C834}"/>
              </a:ext>
            </a:extLst>
          </p:cNvPr>
          <p:cNvSpPr txBox="1"/>
          <p:nvPr/>
        </p:nvSpPr>
        <p:spPr>
          <a:xfrm>
            <a:off x="5076056" y="4293097"/>
            <a:ext cx="3240360" cy="19389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2000" dirty="0"/>
              <a:t>Utilizar observables como proxy de productividad: </a:t>
            </a:r>
          </a:p>
          <a:p>
            <a:endParaRPr lang="es-MX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/>
              <a:t>Sexo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/>
              <a:t>Raza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/>
              <a:t>Educación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AA3EB640-36CB-4BDC-B72F-DE084B0C7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7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6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2428" y="743304"/>
            <a:ext cx="8229600" cy="639946"/>
          </a:xfrm>
        </p:spPr>
        <p:txBody>
          <a:bodyPr/>
          <a:lstStyle/>
          <a:p>
            <a:r>
              <a:rPr lang="es-MX" dirty="0"/>
              <a:t>Modelo</a:t>
            </a:r>
          </a:p>
        </p:txBody>
      </p:sp>
      <p:sp>
        <p:nvSpPr>
          <p:cNvPr id="478246" name="Rectangle 38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Trabajadores </a:t>
            </a:r>
            <a:r>
              <a:rPr lang="es-MX" dirty="0" err="1"/>
              <a:t>max</a:t>
            </a:r>
            <a:r>
              <a:rPr lang="es-MX" dirty="0"/>
              <a:t>: salario menos costo de educarse</a:t>
            </a:r>
          </a:p>
          <a:p>
            <a:pPr lvl="1"/>
            <a:r>
              <a:rPr lang="es-MX" dirty="0"/>
              <a:t>Tipo I: w – s</a:t>
            </a:r>
          </a:p>
          <a:p>
            <a:pPr lvl="1"/>
            <a:r>
              <a:rPr lang="es-MX" dirty="0"/>
              <a:t>Tipo II: w – s/2</a:t>
            </a:r>
          </a:p>
        </p:txBody>
      </p:sp>
      <p:graphicFrame>
        <p:nvGraphicFramePr>
          <p:cNvPr id="478248" name="Group 4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72022951"/>
              </p:ext>
            </p:extLst>
          </p:nvPr>
        </p:nvGraphicFramePr>
        <p:xfrm>
          <a:off x="990600" y="1600200"/>
          <a:ext cx="7315200" cy="2375218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3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3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Tipo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Prod. Mg.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Proporción de la población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Costo de educarse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– 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0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9">
            <a:extLst>
              <a:ext uri="{FF2B5EF4-FFF2-40B4-BE49-F238E27FC236}">
                <a16:creationId xmlns:a16="http://schemas.microsoft.com/office/drawing/2014/main" id="{80E5486C-E5BB-466D-BF5C-2B082774EEB2}"/>
              </a:ext>
            </a:extLst>
          </p:cNvPr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6E8C5D2-E372-419C-890C-12D4DE5AD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s-MX" dirty="0"/>
              <a:t>Los trabajadores más productivos tienen menores costos de inversión en educación.</a:t>
            </a:r>
          </a:p>
          <a:p>
            <a:pPr lvl="2"/>
            <a:endParaRPr lang="es-MX" dirty="0"/>
          </a:p>
          <a:p>
            <a:r>
              <a:rPr lang="es-MX" dirty="0"/>
              <a:t>La educación no contribuye a la productividad.</a:t>
            </a:r>
          </a:p>
          <a:p>
            <a:endParaRPr lang="es-MX" dirty="0"/>
          </a:p>
          <a:p>
            <a:r>
              <a:rPr lang="es-MX" dirty="0"/>
              <a:t>La educación tiene un solo atributo (señalización).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5864C0B-2C04-459F-94C8-07CBE999D435}"/>
              </a:ext>
            </a:extLst>
          </p:cNvPr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4DBEFC0-8E25-4F8F-B03D-FA8A86334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86816" y="44624"/>
            <a:ext cx="7365504" cy="639946"/>
          </a:xfrm>
        </p:spPr>
        <p:txBody>
          <a:bodyPr/>
          <a:lstStyle/>
          <a:p>
            <a:r>
              <a:rPr lang="es-MX" dirty="0"/>
              <a:t>Supuestos del Modelo</a:t>
            </a:r>
          </a:p>
        </p:txBody>
      </p:sp>
    </p:spTree>
    <p:extLst>
      <p:ext uri="{BB962C8B-B14F-4D97-AF65-F5344CB8AC3E}">
        <p14:creationId xmlns:p14="http://schemas.microsoft.com/office/powerpoint/2010/main" val="268870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17835"/>
            <a:ext cx="8229600" cy="1143000"/>
          </a:xfrm>
        </p:spPr>
        <p:txBody>
          <a:bodyPr/>
          <a:lstStyle/>
          <a:p>
            <a:r>
              <a:rPr lang="es-MX" dirty="0"/>
              <a:t>Sin señalización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MX" dirty="0"/>
              <a:t>Si no hay señalización en el mercado:</a:t>
            </a:r>
          </a:p>
          <a:p>
            <a:pPr lvl="1">
              <a:lnSpc>
                <a:spcPct val="90000"/>
              </a:lnSpc>
            </a:pPr>
            <a:r>
              <a:rPr lang="es-MX" dirty="0"/>
              <a:t>Ambos trabajadores reciben el mismo salario</a:t>
            </a:r>
          </a:p>
          <a:p>
            <a:pPr lvl="1">
              <a:lnSpc>
                <a:spcPct val="90000"/>
              </a:lnSpc>
            </a:pPr>
            <a:r>
              <a:rPr lang="es-MX" dirty="0"/>
              <a:t>Las empresas pagan de acuerdo a la productividad esperada: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s-MX" dirty="0"/>
              <a:t>		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s-MX" dirty="0"/>
              <a:t>		w = 1(q)+ 2(1 – q) = 2 – q</a:t>
            </a:r>
          </a:p>
          <a:p>
            <a:pPr>
              <a:lnSpc>
                <a:spcPct val="90000"/>
              </a:lnSpc>
            </a:pPr>
            <a:endParaRPr lang="es-MX" dirty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1A74DA3-5BD9-40CC-9C50-FD1DCD21F2F0}"/>
              </a:ext>
            </a:extLst>
          </p:cNvPr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84E6C8D-F21A-49A4-B315-690FE3F06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89843"/>
            <a:ext cx="8229600" cy="1143000"/>
          </a:xfrm>
        </p:spPr>
        <p:txBody>
          <a:bodyPr/>
          <a:lstStyle/>
          <a:p>
            <a:r>
              <a:rPr lang="es-MX" dirty="0"/>
              <a:t>Con señalización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15405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s-MX" dirty="0"/>
          </a:p>
          <a:p>
            <a:pPr>
              <a:lnSpc>
                <a:spcPct val="90000"/>
              </a:lnSpc>
            </a:pPr>
            <a:r>
              <a:rPr lang="es-MX" dirty="0"/>
              <a:t>Los trabajadores mandan una señal de mayor productividad a través del nivel educativo: </a:t>
            </a:r>
          </a:p>
          <a:p>
            <a:pPr marL="0" indent="0">
              <a:lnSpc>
                <a:spcPct val="90000"/>
              </a:lnSpc>
              <a:buNone/>
            </a:pPr>
            <a:endParaRPr lang="es-MX" dirty="0"/>
          </a:p>
          <a:p>
            <a:pPr lvl="1">
              <a:lnSpc>
                <a:spcPct val="90000"/>
              </a:lnSpc>
            </a:pPr>
            <a:r>
              <a:rPr lang="es-MX" dirty="0"/>
              <a:t>Si la empresa cree que eres Tipo I: w = 1</a:t>
            </a:r>
          </a:p>
          <a:p>
            <a:pPr lvl="1">
              <a:lnSpc>
                <a:spcPct val="90000"/>
              </a:lnSpc>
            </a:pPr>
            <a:r>
              <a:rPr lang="es-MX" dirty="0"/>
              <a:t>Si la empresa cree que eres Tipo II: w = 2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F7E6796-8196-43C1-8DCE-4173E5651B31}"/>
              </a:ext>
            </a:extLst>
          </p:cNvPr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785284B-A73F-40F2-9154-2E99BCBE8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47997"/>
            <a:ext cx="8229600" cy="1143000"/>
          </a:xfrm>
        </p:spPr>
        <p:txBody>
          <a:bodyPr/>
          <a:lstStyle/>
          <a:p>
            <a:r>
              <a:rPr lang="es-MX" dirty="0"/>
              <a:t>Esquemáticamente</a:t>
            </a:r>
          </a:p>
        </p:txBody>
      </p:sp>
      <p:sp>
        <p:nvSpPr>
          <p:cNvPr id="488451" name="Line 3"/>
          <p:cNvSpPr>
            <a:spLocks noChangeShapeType="1"/>
          </p:cNvSpPr>
          <p:nvPr/>
        </p:nvSpPr>
        <p:spPr bwMode="auto">
          <a:xfrm>
            <a:off x="1676400" y="1914797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8452" name="Line 4"/>
          <p:cNvSpPr>
            <a:spLocks noChangeShapeType="1"/>
          </p:cNvSpPr>
          <p:nvPr/>
        </p:nvSpPr>
        <p:spPr bwMode="auto">
          <a:xfrm>
            <a:off x="1676400" y="5419997"/>
            <a:ext cx="579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8453" name="Line 5"/>
          <p:cNvSpPr>
            <a:spLocks noChangeShapeType="1"/>
          </p:cNvSpPr>
          <p:nvPr/>
        </p:nvSpPr>
        <p:spPr bwMode="auto">
          <a:xfrm>
            <a:off x="1676400" y="4048397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8454" name="Line 6"/>
          <p:cNvSpPr>
            <a:spLocks noChangeShapeType="1"/>
          </p:cNvSpPr>
          <p:nvPr/>
        </p:nvSpPr>
        <p:spPr bwMode="auto">
          <a:xfrm flipV="1">
            <a:off x="4343400" y="2448197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8455" name="Line 7"/>
          <p:cNvSpPr>
            <a:spLocks noChangeShapeType="1"/>
          </p:cNvSpPr>
          <p:nvPr/>
        </p:nvSpPr>
        <p:spPr bwMode="auto">
          <a:xfrm>
            <a:off x="4343400" y="2448197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8456" name="Text Box 8"/>
          <p:cNvSpPr txBox="1">
            <a:spLocks noChangeArrowheads="1"/>
          </p:cNvSpPr>
          <p:nvPr/>
        </p:nvSpPr>
        <p:spPr bwMode="auto">
          <a:xfrm>
            <a:off x="4191000" y="5419997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s*</a:t>
            </a:r>
          </a:p>
        </p:txBody>
      </p:sp>
      <p:sp>
        <p:nvSpPr>
          <p:cNvPr id="488458" name="Text Box 10"/>
          <p:cNvSpPr txBox="1">
            <a:spLocks noChangeArrowheads="1"/>
          </p:cNvSpPr>
          <p:nvPr/>
        </p:nvSpPr>
        <p:spPr bwMode="auto">
          <a:xfrm>
            <a:off x="1295400" y="389599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</a:p>
        </p:txBody>
      </p:sp>
      <p:sp>
        <p:nvSpPr>
          <p:cNvPr id="488459" name="Text Box 11"/>
          <p:cNvSpPr txBox="1">
            <a:spLocks noChangeArrowheads="1"/>
          </p:cNvSpPr>
          <p:nvPr/>
        </p:nvSpPr>
        <p:spPr bwMode="auto">
          <a:xfrm>
            <a:off x="1295400" y="229579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</a:p>
        </p:txBody>
      </p:sp>
      <p:sp>
        <p:nvSpPr>
          <p:cNvPr id="488460" name="Line 12"/>
          <p:cNvSpPr>
            <a:spLocks noChangeShapeType="1"/>
          </p:cNvSpPr>
          <p:nvPr/>
        </p:nvSpPr>
        <p:spPr bwMode="auto">
          <a:xfrm>
            <a:off x="1600200" y="2448197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846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s-MX" dirty="0"/>
          </a:p>
          <a:p>
            <a:pPr>
              <a:lnSpc>
                <a:spcPct val="90000"/>
              </a:lnSpc>
            </a:pPr>
            <a:endParaRPr lang="es-MX" dirty="0"/>
          </a:p>
          <a:p>
            <a:pPr>
              <a:lnSpc>
                <a:spcPct val="90000"/>
              </a:lnSpc>
            </a:pPr>
            <a:endParaRPr lang="es-MX" dirty="0"/>
          </a:p>
          <a:p>
            <a:pPr>
              <a:lnSpc>
                <a:spcPct val="90000"/>
              </a:lnSpc>
            </a:pPr>
            <a:endParaRPr lang="es-MX" dirty="0"/>
          </a:p>
          <a:p>
            <a:pPr>
              <a:lnSpc>
                <a:spcPct val="90000"/>
              </a:lnSpc>
            </a:pPr>
            <a:endParaRPr lang="es-MX" dirty="0"/>
          </a:p>
          <a:p>
            <a:pPr>
              <a:lnSpc>
                <a:spcPct val="90000"/>
              </a:lnSpc>
            </a:pPr>
            <a:endParaRPr lang="es-MX" dirty="0"/>
          </a:p>
          <a:p>
            <a:pPr>
              <a:lnSpc>
                <a:spcPct val="90000"/>
              </a:lnSpc>
            </a:pPr>
            <a:endParaRPr lang="es-MX" dirty="0"/>
          </a:p>
          <a:p>
            <a:pPr>
              <a:lnSpc>
                <a:spcPct val="90000"/>
              </a:lnSpc>
            </a:pPr>
            <a:r>
              <a:rPr lang="es-MX" dirty="0"/>
              <a:t>La oferta salarial es una función de s*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E4650231-72CF-4D55-8CD4-FB0F1E4CEE9E}"/>
              </a:ext>
            </a:extLst>
          </p:cNvPr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FDE03EE6-4368-47B7-812E-19D4C4965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/>
          <a:lstStyle/>
          <a:p>
            <a:r>
              <a:rPr lang="es-MX" dirty="0"/>
              <a:t>Trabajador Tipo I</a:t>
            </a:r>
          </a:p>
        </p:txBody>
      </p:sp>
      <p:sp>
        <p:nvSpPr>
          <p:cNvPr id="486403" name="Line 3"/>
          <p:cNvSpPr>
            <a:spLocks noChangeShapeType="1"/>
          </p:cNvSpPr>
          <p:nvPr/>
        </p:nvSpPr>
        <p:spPr bwMode="auto">
          <a:xfrm>
            <a:off x="1676400" y="1770781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6404" name="Line 4"/>
          <p:cNvSpPr>
            <a:spLocks noChangeShapeType="1"/>
          </p:cNvSpPr>
          <p:nvPr/>
        </p:nvSpPr>
        <p:spPr bwMode="auto">
          <a:xfrm>
            <a:off x="1676400" y="5275981"/>
            <a:ext cx="579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6405" name="Line 5"/>
          <p:cNvSpPr>
            <a:spLocks noChangeShapeType="1"/>
          </p:cNvSpPr>
          <p:nvPr/>
        </p:nvSpPr>
        <p:spPr bwMode="auto">
          <a:xfrm>
            <a:off x="1676400" y="3904381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6406" name="Line 6"/>
          <p:cNvSpPr>
            <a:spLocks noChangeShapeType="1"/>
          </p:cNvSpPr>
          <p:nvPr/>
        </p:nvSpPr>
        <p:spPr bwMode="auto">
          <a:xfrm flipV="1">
            <a:off x="4343400" y="2304181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6407" name="Line 7"/>
          <p:cNvSpPr>
            <a:spLocks noChangeShapeType="1"/>
          </p:cNvSpPr>
          <p:nvPr/>
        </p:nvSpPr>
        <p:spPr bwMode="auto">
          <a:xfrm>
            <a:off x="4343400" y="2304181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6408" name="Text Box 8"/>
          <p:cNvSpPr txBox="1">
            <a:spLocks noChangeArrowheads="1"/>
          </p:cNvSpPr>
          <p:nvPr/>
        </p:nvSpPr>
        <p:spPr bwMode="auto">
          <a:xfrm>
            <a:off x="4191000" y="527598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s*</a:t>
            </a:r>
          </a:p>
        </p:txBody>
      </p:sp>
      <p:sp>
        <p:nvSpPr>
          <p:cNvPr id="486409" name="Line 9"/>
          <p:cNvSpPr>
            <a:spLocks noChangeShapeType="1"/>
          </p:cNvSpPr>
          <p:nvPr/>
        </p:nvSpPr>
        <p:spPr bwMode="auto">
          <a:xfrm flipV="1">
            <a:off x="1676400" y="1846981"/>
            <a:ext cx="4038600" cy="3429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6410" name="Text Box 10"/>
          <p:cNvSpPr txBox="1">
            <a:spLocks noChangeArrowheads="1"/>
          </p:cNvSpPr>
          <p:nvPr/>
        </p:nvSpPr>
        <p:spPr bwMode="auto">
          <a:xfrm>
            <a:off x="1295400" y="3751981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</a:p>
        </p:txBody>
      </p:sp>
      <p:sp>
        <p:nvSpPr>
          <p:cNvPr id="486411" name="Text Box 11"/>
          <p:cNvSpPr txBox="1">
            <a:spLocks noChangeArrowheads="1"/>
          </p:cNvSpPr>
          <p:nvPr/>
        </p:nvSpPr>
        <p:spPr bwMode="auto">
          <a:xfrm>
            <a:off x="1295400" y="2151781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</a:p>
        </p:txBody>
      </p:sp>
      <p:sp>
        <p:nvSpPr>
          <p:cNvPr id="486412" name="Line 12"/>
          <p:cNvSpPr>
            <a:spLocks noChangeShapeType="1"/>
          </p:cNvSpPr>
          <p:nvPr/>
        </p:nvSpPr>
        <p:spPr bwMode="auto">
          <a:xfrm>
            <a:off x="1600200" y="2304181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6413" name="Text Box 13"/>
          <p:cNvSpPr txBox="1">
            <a:spLocks noChangeArrowheads="1"/>
          </p:cNvSpPr>
          <p:nvPr/>
        </p:nvSpPr>
        <p:spPr bwMode="auto">
          <a:xfrm>
            <a:off x="5791200" y="1694581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Costo (I)</a:t>
            </a:r>
          </a:p>
        </p:txBody>
      </p:sp>
      <p:sp>
        <p:nvSpPr>
          <p:cNvPr id="48641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s-MX" dirty="0"/>
          </a:p>
          <a:p>
            <a:pPr>
              <a:lnSpc>
                <a:spcPct val="90000"/>
              </a:lnSpc>
            </a:pPr>
            <a:endParaRPr lang="es-MX" dirty="0"/>
          </a:p>
          <a:p>
            <a:pPr>
              <a:lnSpc>
                <a:spcPct val="90000"/>
              </a:lnSpc>
            </a:pPr>
            <a:endParaRPr lang="es-MX" dirty="0"/>
          </a:p>
          <a:p>
            <a:pPr>
              <a:lnSpc>
                <a:spcPct val="90000"/>
              </a:lnSpc>
            </a:pPr>
            <a:endParaRPr lang="es-MX" dirty="0"/>
          </a:p>
          <a:p>
            <a:pPr>
              <a:lnSpc>
                <a:spcPct val="90000"/>
              </a:lnSpc>
            </a:pPr>
            <a:endParaRPr lang="es-MX" dirty="0"/>
          </a:p>
          <a:p>
            <a:pPr>
              <a:lnSpc>
                <a:spcPct val="90000"/>
              </a:lnSpc>
            </a:pPr>
            <a:endParaRPr lang="es-MX" dirty="0"/>
          </a:p>
          <a:p>
            <a:pPr>
              <a:lnSpc>
                <a:spcPct val="90000"/>
              </a:lnSpc>
            </a:pPr>
            <a:endParaRPr lang="es-MX" dirty="0"/>
          </a:p>
          <a:p>
            <a:pPr>
              <a:lnSpc>
                <a:spcPct val="90000"/>
              </a:lnSpc>
              <a:buFont typeface="Symbol" pitchFamily="18" charset="2"/>
              <a:buChar char="Þ"/>
            </a:pPr>
            <a:r>
              <a:rPr lang="es-MX" dirty="0"/>
              <a:t> ¿Cuál es el nivel educativo de equilibrio?</a:t>
            </a: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EC26D1CF-4FC4-4409-A1CD-A95B61767293}"/>
              </a:ext>
            </a:extLst>
          </p:cNvPr>
          <p:cNvSpPr/>
          <p:nvPr/>
        </p:nvSpPr>
        <p:spPr>
          <a:xfrm>
            <a:off x="0" y="29759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BC3000A0-FF7E-4DE3-A1F3-0CB4FCEB9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29760"/>
            <a:ext cx="1231333" cy="6440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Crecimiento económico y educación</a:t>
            </a:r>
            <a:endParaRPr lang="en-US" sz="30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AAB8086-6459-4EC8-8AE0-11DAD4241843}"/>
                  </a:ext>
                </a:extLst>
              </p:cNvPr>
              <p:cNvSpPr/>
              <p:nvPr/>
            </p:nvSpPr>
            <p:spPr>
              <a:xfrm>
                <a:off x="1430472" y="1700808"/>
                <a:ext cx="244827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AAB8086-6459-4EC8-8AE0-11DAD42418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472" y="1700808"/>
                <a:ext cx="244827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D49AD8C-D390-42E7-B7D7-C03C2D8CE23B}"/>
              </a:ext>
            </a:extLst>
          </p:cNvPr>
          <p:cNvSpPr txBox="1"/>
          <p:nvPr/>
        </p:nvSpPr>
        <p:spPr>
          <a:xfrm>
            <a:off x="4814848" y="1773977"/>
            <a:ext cx="3672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Romer (1990)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EDE0BE0E-75D9-4BE5-9A0B-A6828867560B}"/>
              </a:ext>
            </a:extLst>
          </p:cNvPr>
          <p:cNvSpPr/>
          <p:nvPr/>
        </p:nvSpPr>
        <p:spPr>
          <a:xfrm rot="5400000">
            <a:off x="4761168" y="-58883"/>
            <a:ext cx="269736" cy="69847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B0D3AA-A143-47B7-8E11-CFD494C3A417}"/>
              </a:ext>
            </a:extLst>
          </p:cNvPr>
          <p:cNvSpPr txBox="1"/>
          <p:nvPr/>
        </p:nvSpPr>
        <p:spPr>
          <a:xfrm>
            <a:off x="1692946" y="4027711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Crecimiento</a:t>
            </a:r>
            <a:r>
              <a:rPr lang="en-US" sz="2200" dirty="0"/>
              <a:t> </a:t>
            </a:r>
            <a:r>
              <a:rPr lang="en-US" sz="2200" dirty="0" err="1"/>
              <a:t>es</a:t>
            </a:r>
            <a:r>
              <a:rPr lang="en-US" sz="2200" dirty="0"/>
              <a:t> </a:t>
            </a:r>
            <a:r>
              <a:rPr lang="en-US" sz="2200" dirty="0" err="1"/>
              <a:t>funci</a:t>
            </a:r>
            <a:r>
              <a:rPr lang="es-MX" sz="2200" dirty="0" err="1"/>
              <a:t>ón</a:t>
            </a:r>
            <a:r>
              <a:rPr lang="es-MX" sz="2200" dirty="0"/>
              <a:t> de la innovación y el capital humano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47D8C51-2945-4D74-AB8E-90FDE816C65E}"/>
                  </a:ext>
                </a:extLst>
              </p:cNvPr>
              <p:cNvSpPr/>
              <p:nvPr/>
            </p:nvSpPr>
            <p:spPr>
              <a:xfrm>
                <a:off x="1115616" y="2711242"/>
                <a:ext cx="244827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80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47D8C51-2945-4D74-AB8E-90FDE816C6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711242"/>
                <a:ext cx="244827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>
            <a:extLst>
              <a:ext uri="{FF2B5EF4-FFF2-40B4-BE49-F238E27FC236}">
                <a16:creationId xmlns:a16="http://schemas.microsoft.com/office/drawing/2014/main" id="{05A6EB6B-BEE2-48DD-9D00-BCF9BD317E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1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2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20005"/>
            <a:ext cx="8229600" cy="1143000"/>
          </a:xfrm>
        </p:spPr>
        <p:txBody>
          <a:bodyPr/>
          <a:lstStyle/>
          <a:p>
            <a:r>
              <a:rPr lang="es-MX" dirty="0"/>
              <a:t>Trabajador Tipo II</a:t>
            </a:r>
            <a:endParaRPr lang="en-US" dirty="0"/>
          </a:p>
        </p:txBody>
      </p:sp>
      <p:sp>
        <p:nvSpPr>
          <p:cNvPr id="483331" name="Line 3"/>
          <p:cNvSpPr>
            <a:spLocks noChangeShapeType="1"/>
          </p:cNvSpPr>
          <p:nvPr/>
        </p:nvSpPr>
        <p:spPr bwMode="auto">
          <a:xfrm>
            <a:off x="1676400" y="1986805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3332" name="Line 4"/>
          <p:cNvSpPr>
            <a:spLocks noChangeShapeType="1"/>
          </p:cNvSpPr>
          <p:nvPr/>
        </p:nvSpPr>
        <p:spPr bwMode="auto">
          <a:xfrm>
            <a:off x="1676400" y="5492005"/>
            <a:ext cx="579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3333" name="Line 5"/>
          <p:cNvSpPr>
            <a:spLocks noChangeShapeType="1"/>
          </p:cNvSpPr>
          <p:nvPr/>
        </p:nvSpPr>
        <p:spPr bwMode="auto">
          <a:xfrm>
            <a:off x="1676400" y="4120405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3334" name="Line 6"/>
          <p:cNvSpPr>
            <a:spLocks noChangeShapeType="1"/>
          </p:cNvSpPr>
          <p:nvPr/>
        </p:nvSpPr>
        <p:spPr bwMode="auto">
          <a:xfrm flipV="1">
            <a:off x="4343400" y="2520205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3335" name="Line 7"/>
          <p:cNvSpPr>
            <a:spLocks noChangeShapeType="1"/>
          </p:cNvSpPr>
          <p:nvPr/>
        </p:nvSpPr>
        <p:spPr bwMode="auto">
          <a:xfrm>
            <a:off x="4343400" y="2520205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3336" name="Text Box 8"/>
          <p:cNvSpPr txBox="1">
            <a:spLocks noChangeArrowheads="1"/>
          </p:cNvSpPr>
          <p:nvPr/>
        </p:nvSpPr>
        <p:spPr bwMode="auto">
          <a:xfrm>
            <a:off x="4191000" y="5492005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s*</a:t>
            </a:r>
          </a:p>
        </p:txBody>
      </p:sp>
      <p:sp>
        <p:nvSpPr>
          <p:cNvPr id="483337" name="Line 9"/>
          <p:cNvSpPr>
            <a:spLocks noChangeShapeType="1"/>
          </p:cNvSpPr>
          <p:nvPr/>
        </p:nvSpPr>
        <p:spPr bwMode="auto">
          <a:xfrm flipV="1">
            <a:off x="1676400" y="3358405"/>
            <a:ext cx="563880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3338" name="Text Box 10"/>
          <p:cNvSpPr txBox="1">
            <a:spLocks noChangeArrowheads="1"/>
          </p:cNvSpPr>
          <p:nvPr/>
        </p:nvSpPr>
        <p:spPr bwMode="auto">
          <a:xfrm>
            <a:off x="1295400" y="3968005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</a:p>
        </p:txBody>
      </p:sp>
      <p:sp>
        <p:nvSpPr>
          <p:cNvPr id="483339" name="Text Box 11"/>
          <p:cNvSpPr txBox="1">
            <a:spLocks noChangeArrowheads="1"/>
          </p:cNvSpPr>
          <p:nvPr/>
        </p:nvSpPr>
        <p:spPr bwMode="auto">
          <a:xfrm>
            <a:off x="1295400" y="2367805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</a:p>
        </p:txBody>
      </p:sp>
      <p:sp>
        <p:nvSpPr>
          <p:cNvPr id="483340" name="Line 12"/>
          <p:cNvSpPr>
            <a:spLocks noChangeShapeType="1"/>
          </p:cNvSpPr>
          <p:nvPr/>
        </p:nvSpPr>
        <p:spPr bwMode="auto">
          <a:xfrm>
            <a:off x="1600200" y="252020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3341" name="Text Box 13"/>
          <p:cNvSpPr txBox="1">
            <a:spLocks noChangeArrowheads="1"/>
          </p:cNvSpPr>
          <p:nvPr/>
        </p:nvSpPr>
        <p:spPr bwMode="auto">
          <a:xfrm>
            <a:off x="7315200" y="3129805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Cost (II)</a:t>
            </a:r>
          </a:p>
        </p:txBody>
      </p:sp>
      <p:sp>
        <p:nvSpPr>
          <p:cNvPr id="483344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57200" y="2215405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 typeface="Symbol" pitchFamily="18" charset="2"/>
              <a:buChar char="Þ"/>
            </a:pPr>
            <a:r>
              <a:rPr lang="en-US" dirty="0"/>
              <a:t> </a:t>
            </a:r>
            <a:r>
              <a:rPr lang="es-MX" dirty="0"/>
              <a:t>¿Cuál es el nivel educativo de equilibrio?</a:t>
            </a:r>
            <a:endParaRPr lang="en-US" dirty="0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3D6C18FB-C319-46DD-B02E-B9D9F04A9B22}"/>
              </a:ext>
            </a:extLst>
          </p:cNvPr>
          <p:cNvSpPr/>
          <p:nvPr/>
        </p:nvSpPr>
        <p:spPr>
          <a:xfrm>
            <a:off x="0" y="103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47F79055-0E2E-4B7D-97E3-18FC557B0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10325"/>
            <a:ext cx="1231333" cy="64408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17835"/>
            <a:ext cx="8229600" cy="1143000"/>
          </a:xfrm>
        </p:spPr>
        <p:txBody>
          <a:bodyPr/>
          <a:lstStyle/>
          <a:p>
            <a:r>
              <a:rPr lang="es-MX" dirty="0"/>
              <a:t>En equilibrio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pPr lvl="3">
              <a:lnSpc>
                <a:spcPct val="90000"/>
              </a:lnSpc>
            </a:pPr>
            <a:endParaRPr lang="es-MX" dirty="0"/>
          </a:p>
          <a:p>
            <a:pPr>
              <a:lnSpc>
                <a:spcPct val="90000"/>
              </a:lnSpc>
            </a:pPr>
            <a:r>
              <a:rPr lang="es-MX" dirty="0"/>
              <a:t>La empresa:</a:t>
            </a:r>
          </a:p>
          <a:p>
            <a:pPr lvl="1">
              <a:lnSpc>
                <a:spcPct val="90000"/>
              </a:lnSpc>
            </a:pPr>
            <a:r>
              <a:rPr lang="es-MX" dirty="0"/>
              <a:t>si s&lt;s*: asume que eres tipo I, ofrece w = 1</a:t>
            </a:r>
          </a:p>
          <a:p>
            <a:pPr lvl="1">
              <a:lnSpc>
                <a:spcPct val="90000"/>
              </a:lnSpc>
            </a:pPr>
            <a:r>
              <a:rPr lang="es-MX" dirty="0"/>
              <a:t>si </a:t>
            </a:r>
            <a:r>
              <a:rPr lang="es-MX" dirty="0" err="1"/>
              <a:t>s</a:t>
            </a:r>
            <a:r>
              <a:rPr lang="es-MX" dirty="0" err="1">
                <a:cs typeface="Arial" charset="0"/>
              </a:rPr>
              <a:t>≥</a:t>
            </a:r>
            <a:r>
              <a:rPr lang="es-MX" dirty="0" err="1"/>
              <a:t>s</a:t>
            </a:r>
            <a:r>
              <a:rPr lang="es-MX" dirty="0"/>
              <a:t>*: asume que eres tipo II, ofrece w = 2</a:t>
            </a:r>
          </a:p>
          <a:p>
            <a:pPr lvl="3">
              <a:lnSpc>
                <a:spcPct val="90000"/>
              </a:lnSpc>
            </a:pPr>
            <a:endParaRPr lang="es-MX" dirty="0"/>
          </a:p>
          <a:p>
            <a:pPr>
              <a:lnSpc>
                <a:spcPct val="90000"/>
              </a:lnSpc>
            </a:pPr>
            <a:r>
              <a:rPr lang="es-MX" dirty="0"/>
              <a:t>El trabajador:</a:t>
            </a:r>
          </a:p>
          <a:p>
            <a:pPr lvl="1">
              <a:lnSpc>
                <a:spcPct val="90000"/>
              </a:lnSpc>
            </a:pPr>
            <a:r>
              <a:rPr lang="es-MX" dirty="0"/>
              <a:t>Si es tipo I, escoge s=0, recibe w = 1</a:t>
            </a:r>
          </a:p>
          <a:p>
            <a:pPr lvl="1">
              <a:lnSpc>
                <a:spcPct val="90000"/>
              </a:lnSpc>
            </a:pPr>
            <a:r>
              <a:rPr lang="es-MX" dirty="0"/>
              <a:t>Si es tipo II, escoge s=s*, recibe w = 2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DE7720F-5BEE-4F6E-8EB4-15EB9214131F}"/>
              </a:ext>
            </a:extLst>
          </p:cNvPr>
          <p:cNvSpPr/>
          <p:nvPr/>
        </p:nvSpPr>
        <p:spPr>
          <a:xfrm>
            <a:off x="0" y="103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8372586-D70E-45A7-A926-2D159BDE3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10325"/>
            <a:ext cx="1231333" cy="644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0391"/>
            <a:ext cx="8229600" cy="1143000"/>
          </a:xfrm>
        </p:spPr>
        <p:txBody>
          <a:bodyPr/>
          <a:lstStyle/>
          <a:p>
            <a:r>
              <a:rPr lang="es-MX" dirty="0"/>
              <a:t>Otros equilibrios</a:t>
            </a:r>
          </a:p>
        </p:txBody>
      </p:sp>
      <p:sp>
        <p:nvSpPr>
          <p:cNvPr id="493571" name="Line 3"/>
          <p:cNvSpPr>
            <a:spLocks noChangeShapeType="1"/>
          </p:cNvSpPr>
          <p:nvPr/>
        </p:nvSpPr>
        <p:spPr bwMode="auto">
          <a:xfrm>
            <a:off x="1676400" y="2217191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3572" name="Line 4"/>
          <p:cNvSpPr>
            <a:spLocks noChangeShapeType="1"/>
          </p:cNvSpPr>
          <p:nvPr/>
        </p:nvSpPr>
        <p:spPr bwMode="auto">
          <a:xfrm>
            <a:off x="1676400" y="5722391"/>
            <a:ext cx="579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3573" name="Line 5"/>
          <p:cNvSpPr>
            <a:spLocks noChangeShapeType="1"/>
          </p:cNvSpPr>
          <p:nvPr/>
        </p:nvSpPr>
        <p:spPr bwMode="auto">
          <a:xfrm>
            <a:off x="1676400" y="4350791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3574" name="Line 6"/>
          <p:cNvSpPr>
            <a:spLocks noChangeShapeType="1"/>
          </p:cNvSpPr>
          <p:nvPr/>
        </p:nvSpPr>
        <p:spPr bwMode="auto">
          <a:xfrm flipV="1">
            <a:off x="4343400" y="2750591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3575" name="Line 7"/>
          <p:cNvSpPr>
            <a:spLocks noChangeShapeType="1"/>
          </p:cNvSpPr>
          <p:nvPr/>
        </p:nvSpPr>
        <p:spPr bwMode="auto">
          <a:xfrm>
            <a:off x="4876800" y="2750591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3576" name="Text Box 8"/>
          <p:cNvSpPr txBox="1">
            <a:spLocks noChangeArrowheads="1"/>
          </p:cNvSpPr>
          <p:nvPr/>
        </p:nvSpPr>
        <p:spPr bwMode="auto">
          <a:xfrm>
            <a:off x="4648200" y="579859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s``</a:t>
            </a:r>
          </a:p>
        </p:txBody>
      </p:sp>
      <p:sp>
        <p:nvSpPr>
          <p:cNvPr id="493577" name="Line 9"/>
          <p:cNvSpPr>
            <a:spLocks noChangeShapeType="1"/>
          </p:cNvSpPr>
          <p:nvPr/>
        </p:nvSpPr>
        <p:spPr bwMode="auto">
          <a:xfrm flipV="1">
            <a:off x="1676400" y="2293391"/>
            <a:ext cx="4038600" cy="3429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3578" name="Text Box 10"/>
          <p:cNvSpPr txBox="1">
            <a:spLocks noChangeArrowheads="1"/>
          </p:cNvSpPr>
          <p:nvPr/>
        </p:nvSpPr>
        <p:spPr bwMode="auto">
          <a:xfrm>
            <a:off x="1295400" y="4198391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</a:p>
        </p:txBody>
      </p:sp>
      <p:sp>
        <p:nvSpPr>
          <p:cNvPr id="493579" name="Text Box 11"/>
          <p:cNvSpPr txBox="1">
            <a:spLocks noChangeArrowheads="1"/>
          </p:cNvSpPr>
          <p:nvPr/>
        </p:nvSpPr>
        <p:spPr bwMode="auto">
          <a:xfrm>
            <a:off x="1295400" y="2598191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</a:p>
        </p:txBody>
      </p:sp>
      <p:sp>
        <p:nvSpPr>
          <p:cNvPr id="493580" name="Line 12"/>
          <p:cNvSpPr>
            <a:spLocks noChangeShapeType="1"/>
          </p:cNvSpPr>
          <p:nvPr/>
        </p:nvSpPr>
        <p:spPr bwMode="auto">
          <a:xfrm>
            <a:off x="1600200" y="2750591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3581" name="Text Box 13"/>
          <p:cNvSpPr txBox="1">
            <a:spLocks noChangeArrowheads="1"/>
          </p:cNvSpPr>
          <p:nvPr/>
        </p:nvSpPr>
        <p:spPr bwMode="auto">
          <a:xfrm>
            <a:off x="5791200" y="2140991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Costo (I)</a:t>
            </a:r>
          </a:p>
        </p:txBody>
      </p:sp>
      <p:sp>
        <p:nvSpPr>
          <p:cNvPr id="493584" name="Line 16"/>
          <p:cNvSpPr>
            <a:spLocks noChangeShapeType="1"/>
          </p:cNvSpPr>
          <p:nvPr/>
        </p:nvSpPr>
        <p:spPr bwMode="auto">
          <a:xfrm flipV="1">
            <a:off x="4876800" y="2750591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3585" name="Line 17"/>
          <p:cNvSpPr>
            <a:spLocks noChangeShapeType="1"/>
          </p:cNvSpPr>
          <p:nvPr/>
        </p:nvSpPr>
        <p:spPr bwMode="auto">
          <a:xfrm flipV="1">
            <a:off x="3810000" y="2750591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3586" name="Line 18"/>
          <p:cNvSpPr>
            <a:spLocks noChangeShapeType="1"/>
          </p:cNvSpPr>
          <p:nvPr/>
        </p:nvSpPr>
        <p:spPr bwMode="auto">
          <a:xfrm>
            <a:off x="3810000" y="2750591"/>
            <a:ext cx="10668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3587" name="Text Box 19"/>
          <p:cNvSpPr txBox="1">
            <a:spLocks noChangeArrowheads="1"/>
          </p:cNvSpPr>
          <p:nvPr/>
        </p:nvSpPr>
        <p:spPr bwMode="auto">
          <a:xfrm>
            <a:off x="4114800" y="579859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s*</a:t>
            </a:r>
          </a:p>
        </p:txBody>
      </p:sp>
      <p:sp>
        <p:nvSpPr>
          <p:cNvPr id="493588" name="Text Box 20"/>
          <p:cNvSpPr txBox="1">
            <a:spLocks noChangeArrowheads="1"/>
          </p:cNvSpPr>
          <p:nvPr/>
        </p:nvSpPr>
        <p:spPr bwMode="auto">
          <a:xfrm>
            <a:off x="3581400" y="579859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s`</a:t>
            </a:r>
          </a:p>
        </p:txBody>
      </p:sp>
      <p:sp>
        <p:nvSpPr>
          <p:cNvPr id="493589" name="Line 21"/>
          <p:cNvSpPr>
            <a:spLocks noChangeShapeType="1"/>
          </p:cNvSpPr>
          <p:nvPr/>
        </p:nvSpPr>
        <p:spPr bwMode="auto">
          <a:xfrm flipV="1">
            <a:off x="1676400" y="3588791"/>
            <a:ext cx="563880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3591" name="Text Box 23"/>
          <p:cNvSpPr txBox="1">
            <a:spLocks noChangeArrowheads="1"/>
          </p:cNvSpPr>
          <p:nvPr/>
        </p:nvSpPr>
        <p:spPr bwMode="auto">
          <a:xfrm>
            <a:off x="7315200" y="3360191"/>
            <a:ext cx="137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Costo (II)</a:t>
            </a: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349578B7-0DF9-48C0-BD5F-880CBE3A87BA}"/>
              </a:ext>
            </a:extLst>
          </p:cNvPr>
          <p:cNvSpPr/>
          <p:nvPr/>
        </p:nvSpPr>
        <p:spPr>
          <a:xfrm>
            <a:off x="0" y="103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A0446B5F-CCC1-49AA-B53A-86F5D423C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10325"/>
            <a:ext cx="1231333" cy="64408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es-MX" dirty="0"/>
              <a:t>Condición para que tipo I, invierta s=0: </a:t>
            </a:r>
          </a:p>
          <a:p>
            <a:pPr>
              <a:buFontTx/>
              <a:buNone/>
            </a:pPr>
            <a:r>
              <a:rPr lang="es-MX" dirty="0"/>
              <a:t>				1 – 0 &gt; 2 – s*</a:t>
            </a:r>
          </a:p>
          <a:p>
            <a:r>
              <a:rPr lang="es-MX" dirty="0"/>
              <a:t>Condición para que tipo II, invierta s=s*: </a:t>
            </a:r>
          </a:p>
          <a:p>
            <a:pPr>
              <a:buFontTx/>
              <a:buNone/>
            </a:pPr>
            <a:r>
              <a:rPr lang="es-MX" dirty="0"/>
              <a:t>				2 – s*/2 &gt; 1 – 0</a:t>
            </a:r>
          </a:p>
          <a:p>
            <a:endParaRPr lang="es-MX" dirty="0"/>
          </a:p>
          <a:p>
            <a:r>
              <a:rPr lang="es-MX" dirty="0"/>
              <a:t>Resolvemos para s*: 1 &lt; s* &lt; 2</a:t>
            </a:r>
          </a:p>
          <a:p>
            <a:pPr lvl="1"/>
            <a:endParaRPr lang="es-MX" dirty="0"/>
          </a:p>
          <a:p>
            <a:pPr lvl="1"/>
            <a:r>
              <a:rPr lang="es-MX" dirty="0"/>
              <a:t>Hay múltiples equilibrios, con distintos valores de eficiencia (y por lo tanto desperdicio).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698233A-5B80-4DD7-94CB-DD9FA21C8370}"/>
              </a:ext>
            </a:extLst>
          </p:cNvPr>
          <p:cNvSpPr/>
          <p:nvPr/>
        </p:nvSpPr>
        <p:spPr>
          <a:xfrm>
            <a:off x="0" y="103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B6F52EC-81C0-462E-8CDB-55557E1B9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10325"/>
            <a:ext cx="1231333" cy="644082"/>
          </a:xfrm>
          <a:prstGeom prst="rect">
            <a:avLst/>
          </a:prstGeom>
        </p:spPr>
      </p:pic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7488832" cy="639946"/>
          </a:xfrm>
        </p:spPr>
        <p:txBody>
          <a:bodyPr/>
          <a:lstStyle/>
          <a:p>
            <a:r>
              <a:rPr lang="es-MX" sz="3400" dirty="0"/>
              <a:t>¿Existen varios equilibrios posibles?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/>
          <a:lstStyle/>
          <a:p>
            <a:r>
              <a:rPr lang="es-MX" dirty="0"/>
              <a:t>Equilibrio con cero inversión</a:t>
            </a:r>
          </a:p>
        </p:txBody>
      </p:sp>
      <p:sp>
        <p:nvSpPr>
          <p:cNvPr id="496643" name="Line 3"/>
          <p:cNvSpPr>
            <a:spLocks noChangeShapeType="1"/>
          </p:cNvSpPr>
          <p:nvPr/>
        </p:nvSpPr>
        <p:spPr bwMode="auto">
          <a:xfrm>
            <a:off x="1676400" y="2073175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6644" name="Line 4"/>
          <p:cNvSpPr>
            <a:spLocks noChangeShapeType="1"/>
          </p:cNvSpPr>
          <p:nvPr/>
        </p:nvSpPr>
        <p:spPr bwMode="auto">
          <a:xfrm>
            <a:off x="1676400" y="5578375"/>
            <a:ext cx="579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6645" name="Line 5"/>
          <p:cNvSpPr>
            <a:spLocks noChangeShapeType="1"/>
          </p:cNvSpPr>
          <p:nvPr/>
        </p:nvSpPr>
        <p:spPr bwMode="auto">
          <a:xfrm>
            <a:off x="1676400" y="3063775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6646" name="Line 6"/>
          <p:cNvSpPr>
            <a:spLocks noChangeShapeType="1"/>
          </p:cNvSpPr>
          <p:nvPr/>
        </p:nvSpPr>
        <p:spPr bwMode="auto">
          <a:xfrm flipV="1">
            <a:off x="5410200" y="2606575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6649" name="Line 9"/>
          <p:cNvSpPr>
            <a:spLocks noChangeShapeType="1"/>
          </p:cNvSpPr>
          <p:nvPr/>
        </p:nvSpPr>
        <p:spPr bwMode="auto">
          <a:xfrm flipV="1">
            <a:off x="1676400" y="2149375"/>
            <a:ext cx="4038600" cy="3429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6650" name="Text Box 10"/>
          <p:cNvSpPr txBox="1">
            <a:spLocks noChangeArrowheads="1"/>
          </p:cNvSpPr>
          <p:nvPr/>
        </p:nvSpPr>
        <p:spPr bwMode="auto">
          <a:xfrm>
            <a:off x="1295400" y="4054375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</a:p>
        </p:txBody>
      </p:sp>
      <p:sp>
        <p:nvSpPr>
          <p:cNvPr id="496651" name="Text Box 11"/>
          <p:cNvSpPr txBox="1">
            <a:spLocks noChangeArrowheads="1"/>
          </p:cNvSpPr>
          <p:nvPr/>
        </p:nvSpPr>
        <p:spPr bwMode="auto">
          <a:xfrm>
            <a:off x="1295400" y="2454175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</a:p>
        </p:txBody>
      </p:sp>
      <p:sp>
        <p:nvSpPr>
          <p:cNvPr id="496652" name="Line 12"/>
          <p:cNvSpPr>
            <a:spLocks noChangeShapeType="1"/>
          </p:cNvSpPr>
          <p:nvPr/>
        </p:nvSpPr>
        <p:spPr bwMode="auto">
          <a:xfrm>
            <a:off x="1600200" y="260657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6653" name="Text Box 13"/>
          <p:cNvSpPr txBox="1">
            <a:spLocks noChangeArrowheads="1"/>
          </p:cNvSpPr>
          <p:nvPr/>
        </p:nvSpPr>
        <p:spPr bwMode="auto">
          <a:xfrm>
            <a:off x="5791200" y="1996975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Costo (I)</a:t>
            </a:r>
          </a:p>
        </p:txBody>
      </p:sp>
      <p:sp>
        <p:nvSpPr>
          <p:cNvPr id="496657" name="Text Box 17"/>
          <p:cNvSpPr txBox="1">
            <a:spLocks noChangeArrowheads="1"/>
          </p:cNvSpPr>
          <p:nvPr/>
        </p:nvSpPr>
        <p:spPr bwMode="auto">
          <a:xfrm>
            <a:off x="4953000" y="5654575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s*</a:t>
            </a:r>
          </a:p>
        </p:txBody>
      </p:sp>
      <p:sp>
        <p:nvSpPr>
          <p:cNvPr id="496659" name="Line 19"/>
          <p:cNvSpPr>
            <a:spLocks noChangeShapeType="1"/>
          </p:cNvSpPr>
          <p:nvPr/>
        </p:nvSpPr>
        <p:spPr bwMode="auto">
          <a:xfrm flipV="1">
            <a:off x="1676400" y="3444775"/>
            <a:ext cx="563880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6660" name="Line 20"/>
          <p:cNvSpPr>
            <a:spLocks noChangeShapeType="1"/>
          </p:cNvSpPr>
          <p:nvPr/>
        </p:nvSpPr>
        <p:spPr bwMode="auto">
          <a:xfrm>
            <a:off x="5410200" y="2606575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6661" name="Line 21"/>
          <p:cNvSpPr>
            <a:spLocks noChangeShapeType="1"/>
          </p:cNvSpPr>
          <p:nvPr/>
        </p:nvSpPr>
        <p:spPr bwMode="auto">
          <a:xfrm>
            <a:off x="1600200" y="420677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6662" name="Text Box 22"/>
          <p:cNvSpPr txBox="1">
            <a:spLocks noChangeArrowheads="1"/>
          </p:cNvSpPr>
          <p:nvPr/>
        </p:nvSpPr>
        <p:spPr bwMode="auto">
          <a:xfrm>
            <a:off x="7315200" y="3216175"/>
            <a:ext cx="1289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Costo (II)</a:t>
            </a:r>
          </a:p>
        </p:txBody>
      </p:sp>
      <p:sp>
        <p:nvSpPr>
          <p:cNvPr id="496663" name="Text Box 23"/>
          <p:cNvSpPr txBox="1">
            <a:spLocks noChangeArrowheads="1"/>
          </p:cNvSpPr>
          <p:nvPr/>
        </p:nvSpPr>
        <p:spPr bwMode="auto">
          <a:xfrm>
            <a:off x="990600" y="2911375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2 - q</a:t>
            </a: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A4B11746-5887-460A-AEA2-B959F43806FA}"/>
              </a:ext>
            </a:extLst>
          </p:cNvPr>
          <p:cNvSpPr/>
          <p:nvPr/>
        </p:nvSpPr>
        <p:spPr>
          <a:xfrm>
            <a:off x="0" y="103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14F975CD-D786-4F14-BF59-48ADEAFCE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10325"/>
            <a:ext cx="1231333" cy="64408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/>
          <a:lstStyle/>
          <a:p>
            <a:r>
              <a:rPr lang="es-MX" sz="4000" dirty="0"/>
              <a:t>Equilibrio con la misma inversión s*</a:t>
            </a:r>
          </a:p>
        </p:txBody>
      </p:sp>
      <p:sp>
        <p:nvSpPr>
          <p:cNvPr id="498691" name="Line 3"/>
          <p:cNvSpPr>
            <a:spLocks noChangeShapeType="1"/>
          </p:cNvSpPr>
          <p:nvPr/>
        </p:nvSpPr>
        <p:spPr bwMode="auto">
          <a:xfrm>
            <a:off x="1676400" y="2321247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8692" name="Line 4"/>
          <p:cNvSpPr>
            <a:spLocks noChangeShapeType="1"/>
          </p:cNvSpPr>
          <p:nvPr/>
        </p:nvSpPr>
        <p:spPr bwMode="auto">
          <a:xfrm>
            <a:off x="1676400" y="5826447"/>
            <a:ext cx="579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8693" name="Line 5"/>
          <p:cNvSpPr>
            <a:spLocks noChangeShapeType="1"/>
          </p:cNvSpPr>
          <p:nvPr/>
        </p:nvSpPr>
        <p:spPr bwMode="auto">
          <a:xfrm>
            <a:off x="1676400" y="4454847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8694" name="Line 6"/>
          <p:cNvSpPr>
            <a:spLocks noChangeShapeType="1"/>
          </p:cNvSpPr>
          <p:nvPr/>
        </p:nvSpPr>
        <p:spPr bwMode="auto">
          <a:xfrm flipV="1">
            <a:off x="3048000" y="3311847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8695" name="Line 7"/>
          <p:cNvSpPr>
            <a:spLocks noChangeShapeType="1"/>
          </p:cNvSpPr>
          <p:nvPr/>
        </p:nvSpPr>
        <p:spPr bwMode="auto">
          <a:xfrm flipV="1">
            <a:off x="1676400" y="2397447"/>
            <a:ext cx="4038600" cy="3429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8696" name="Text Box 8"/>
          <p:cNvSpPr txBox="1">
            <a:spLocks noChangeArrowheads="1"/>
          </p:cNvSpPr>
          <p:nvPr/>
        </p:nvSpPr>
        <p:spPr bwMode="auto">
          <a:xfrm>
            <a:off x="1295400" y="430244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</a:p>
        </p:txBody>
      </p:sp>
      <p:sp>
        <p:nvSpPr>
          <p:cNvPr id="498697" name="Text Box 9"/>
          <p:cNvSpPr txBox="1">
            <a:spLocks noChangeArrowheads="1"/>
          </p:cNvSpPr>
          <p:nvPr/>
        </p:nvSpPr>
        <p:spPr bwMode="auto">
          <a:xfrm>
            <a:off x="1295400" y="270224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</a:p>
        </p:txBody>
      </p:sp>
      <p:sp>
        <p:nvSpPr>
          <p:cNvPr id="498698" name="Line 10"/>
          <p:cNvSpPr>
            <a:spLocks noChangeShapeType="1"/>
          </p:cNvSpPr>
          <p:nvPr/>
        </p:nvSpPr>
        <p:spPr bwMode="auto">
          <a:xfrm>
            <a:off x="1600200" y="2854647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8699" name="Text Box 11"/>
          <p:cNvSpPr txBox="1">
            <a:spLocks noChangeArrowheads="1"/>
          </p:cNvSpPr>
          <p:nvPr/>
        </p:nvSpPr>
        <p:spPr bwMode="auto">
          <a:xfrm>
            <a:off x="5791200" y="2245047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Costo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(I)</a:t>
            </a:r>
          </a:p>
        </p:txBody>
      </p:sp>
      <p:sp>
        <p:nvSpPr>
          <p:cNvPr id="498700" name="Text Box 12"/>
          <p:cNvSpPr txBox="1">
            <a:spLocks noChangeArrowheads="1"/>
          </p:cNvSpPr>
          <p:nvPr/>
        </p:nvSpPr>
        <p:spPr bwMode="auto">
          <a:xfrm>
            <a:off x="2819400" y="5826447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s*</a:t>
            </a:r>
          </a:p>
        </p:txBody>
      </p:sp>
      <p:sp>
        <p:nvSpPr>
          <p:cNvPr id="498701" name="Line 13"/>
          <p:cNvSpPr>
            <a:spLocks noChangeShapeType="1"/>
          </p:cNvSpPr>
          <p:nvPr/>
        </p:nvSpPr>
        <p:spPr bwMode="auto">
          <a:xfrm flipV="1">
            <a:off x="1676400" y="3769047"/>
            <a:ext cx="5486400" cy="205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8703" name="Line 15"/>
          <p:cNvSpPr>
            <a:spLocks noChangeShapeType="1"/>
          </p:cNvSpPr>
          <p:nvPr/>
        </p:nvSpPr>
        <p:spPr bwMode="auto">
          <a:xfrm>
            <a:off x="1600200" y="4454847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8704" name="Text Box 16"/>
          <p:cNvSpPr txBox="1">
            <a:spLocks noChangeArrowheads="1"/>
          </p:cNvSpPr>
          <p:nvPr/>
        </p:nvSpPr>
        <p:spPr bwMode="auto">
          <a:xfrm>
            <a:off x="7315199" y="3464247"/>
            <a:ext cx="12191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Costo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(II)</a:t>
            </a:r>
          </a:p>
        </p:txBody>
      </p:sp>
      <p:sp>
        <p:nvSpPr>
          <p:cNvPr id="498706" name="Line 18"/>
          <p:cNvSpPr>
            <a:spLocks noChangeShapeType="1"/>
          </p:cNvSpPr>
          <p:nvPr/>
        </p:nvSpPr>
        <p:spPr bwMode="auto">
          <a:xfrm>
            <a:off x="3048000" y="3311847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8707" name="Text Box 19"/>
          <p:cNvSpPr txBox="1">
            <a:spLocks noChangeArrowheads="1"/>
          </p:cNvSpPr>
          <p:nvPr/>
        </p:nvSpPr>
        <p:spPr bwMode="auto">
          <a:xfrm>
            <a:off x="990600" y="3159447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2 - q</a:t>
            </a: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4D1EC6E4-C499-44B8-8F9B-022F6D2DC330}"/>
              </a:ext>
            </a:extLst>
          </p:cNvPr>
          <p:cNvSpPr/>
          <p:nvPr/>
        </p:nvSpPr>
        <p:spPr>
          <a:xfrm>
            <a:off x="0" y="103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CFDB9AFB-F38F-4ACD-B330-D26485B0A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10325"/>
            <a:ext cx="1231333" cy="64408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3000" dirty="0"/>
              <a:t>Infinito número de valores de s* de equilibrio. </a:t>
            </a:r>
          </a:p>
          <a:p>
            <a:endParaRPr lang="es-MX" sz="3000" dirty="0"/>
          </a:p>
          <a:p>
            <a:r>
              <a:rPr lang="es-MX" sz="3000" dirty="0"/>
              <a:t>Posibilidad de tener un equilibrio en dónde, a pesar de la señalización, todos los trabajadores eligen mismo nivel de s. </a:t>
            </a:r>
          </a:p>
          <a:p>
            <a:endParaRPr lang="es-MX" sz="3000" dirty="0"/>
          </a:p>
          <a:p>
            <a:r>
              <a:rPr lang="es-MX" sz="3000" dirty="0"/>
              <a:t>Efecto positivos sobre bienestar de reducir información asimétrica, pero negativo de la sobre credencialización. 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41023EB-836C-4BAB-9FAE-FAEA72958EDD}"/>
              </a:ext>
            </a:extLst>
          </p:cNvPr>
          <p:cNvSpPr/>
          <p:nvPr/>
        </p:nvSpPr>
        <p:spPr>
          <a:xfrm>
            <a:off x="0" y="103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6E3B909-18C7-44DD-ACAD-48B9C00D6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10325"/>
            <a:ext cx="1231333" cy="644082"/>
          </a:xfrm>
          <a:prstGeom prst="rect">
            <a:avLst/>
          </a:prstGeom>
        </p:spPr>
      </p:pic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624"/>
            <a:ext cx="7283152" cy="562074"/>
          </a:xfrm>
        </p:spPr>
        <p:txBody>
          <a:bodyPr/>
          <a:lstStyle/>
          <a:p>
            <a:r>
              <a:rPr lang="es-MX" dirty="0"/>
              <a:t>Implicaciones del Modelo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1C622E-81EA-4949-A005-F7F97C57C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672" y="48332"/>
            <a:ext cx="1388053" cy="6377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A47B68-431F-4676-B9A5-111A731ACD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972" t="33018" r="10643" b="43863"/>
          <a:stretch/>
        </p:blipFill>
        <p:spPr>
          <a:xfrm>
            <a:off x="7767671" y="327560"/>
            <a:ext cx="902801" cy="2219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6B0BC3-06A9-4479-8AE1-0297D46C43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233" t="20565" r="7627" b="69774"/>
          <a:stretch/>
        </p:blipFill>
        <p:spPr>
          <a:xfrm>
            <a:off x="8181046" y="59045"/>
            <a:ext cx="962954" cy="1204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5496" y="59045"/>
            <a:ext cx="77204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>
                <a:latin typeface="Garamond" panose="02020404030301010803" pitchFamily="18" charset="0"/>
              </a:rPr>
              <a:t>¿Sustento empírico a la señalización (de Hoyos y otros (2018))?</a:t>
            </a:r>
            <a:endParaRPr lang="en-US" sz="2200" dirty="0">
              <a:latin typeface="Garamond" panose="020204040303010108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D511BA-39CE-41C2-83C0-EE42046C47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894" y="646531"/>
            <a:ext cx="5862675" cy="8999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95EEB4-9A61-456B-A7FE-F67A1EC161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365" y="1430985"/>
            <a:ext cx="6993979" cy="538239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E9D2ECB-7C56-436F-80B2-CDF186194B87}"/>
              </a:ext>
            </a:extLst>
          </p:cNvPr>
          <p:cNvSpPr/>
          <p:nvPr/>
        </p:nvSpPr>
        <p:spPr>
          <a:xfrm>
            <a:off x="5076056" y="1700808"/>
            <a:ext cx="1580497" cy="115212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7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MX" dirty="0"/>
              <a:t>Si los empleadores tiene percepciones que género y productividad no son ortogonales =&gt; </a:t>
            </a:r>
            <a:r>
              <a:rPr lang="es-MX" dirty="0" err="1"/>
              <a:t>eqo</a:t>
            </a:r>
            <a:r>
              <a:rPr lang="es-MX" dirty="0"/>
              <a:t>. diferenciado: </a:t>
            </a:r>
          </a:p>
          <a:p>
            <a:pPr>
              <a:lnSpc>
                <a:spcPct val="90000"/>
              </a:lnSpc>
            </a:pPr>
            <a:endParaRPr lang="es-MX" dirty="0"/>
          </a:p>
          <a:p>
            <a:pPr marL="857250" lvl="2" indent="0">
              <a:buNone/>
            </a:pPr>
            <a:r>
              <a:rPr lang="es-MX" dirty="0"/>
              <a:t>w(s*)</a:t>
            </a:r>
            <a:r>
              <a:rPr lang="es-MX" baseline="-25000" dirty="0"/>
              <a:t>M</a:t>
            </a:r>
            <a:r>
              <a:rPr lang="es-MX" dirty="0"/>
              <a:t> </a:t>
            </a:r>
            <a:r>
              <a:rPr lang="es-MX" dirty="0">
                <a:cs typeface="Arial" charset="0"/>
              </a:rPr>
              <a:t>&lt; w(s*)</a:t>
            </a:r>
            <a:r>
              <a:rPr lang="es-MX" baseline="-25000" dirty="0">
                <a:cs typeface="Arial" charset="0"/>
              </a:rPr>
              <a:t>W </a:t>
            </a:r>
            <a:r>
              <a:rPr lang="es-MX" dirty="0">
                <a:cs typeface="Arial" charset="0"/>
              </a:rPr>
              <a:t>: las mujeres reciben menores salarios por el mismo nivel educativo. </a:t>
            </a:r>
          </a:p>
          <a:p>
            <a:pPr marL="857250" lvl="2" indent="0">
              <a:buNone/>
            </a:pPr>
            <a:endParaRPr lang="es-MX" dirty="0">
              <a:cs typeface="Arial" charset="0"/>
            </a:endParaRPr>
          </a:p>
          <a:p>
            <a:pPr marL="857250" lvl="2" indent="0">
              <a:buNone/>
            </a:pPr>
            <a:r>
              <a:rPr lang="es-MX" dirty="0"/>
              <a:t>s*</a:t>
            </a:r>
            <a:r>
              <a:rPr lang="es-MX" baseline="-25000" dirty="0"/>
              <a:t>M</a:t>
            </a:r>
            <a:r>
              <a:rPr lang="es-MX" dirty="0"/>
              <a:t> </a:t>
            </a:r>
            <a:r>
              <a:rPr lang="es-MX" dirty="0">
                <a:cs typeface="Arial" charset="0"/>
              </a:rPr>
              <a:t>&lt; s*</a:t>
            </a:r>
            <a:r>
              <a:rPr lang="es-MX" baseline="-25000" dirty="0"/>
              <a:t>W </a:t>
            </a:r>
            <a:r>
              <a:rPr lang="es-MX" dirty="0"/>
              <a:t> : las mujeres reciben menores salarios porque no tienen el mismo nivel educativo</a:t>
            </a:r>
            <a:endParaRPr lang="es-MX" dirty="0">
              <a:cs typeface="Arial" charset="0"/>
            </a:endParaRPr>
          </a:p>
          <a:p>
            <a:pPr>
              <a:lnSpc>
                <a:spcPct val="90000"/>
              </a:lnSpc>
            </a:pPr>
            <a:endParaRPr lang="es-MX" dirty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EA9E63CF-BD1A-4EB2-AAB1-7D67EB6CC238}"/>
              </a:ext>
            </a:extLst>
          </p:cNvPr>
          <p:cNvSpPr/>
          <p:nvPr/>
        </p:nvSpPr>
        <p:spPr>
          <a:xfrm>
            <a:off x="0" y="103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4E17692-7FB8-4B5A-8EF1-ED497F292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10325"/>
            <a:ext cx="1231333" cy="644082"/>
          </a:xfrm>
          <a:prstGeom prst="rect">
            <a:avLst/>
          </a:prstGeom>
        </p:spPr>
      </p:pic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0323"/>
            <a:ext cx="7355160" cy="706090"/>
          </a:xfrm>
        </p:spPr>
        <p:txBody>
          <a:bodyPr/>
          <a:lstStyle/>
          <a:p>
            <a:r>
              <a:rPr lang="es-MX" sz="3600" dirty="0"/>
              <a:t>Implicaciones sobre discriminación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73604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La discriminación en contra de la mujer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3505DB-3A26-4D5C-AB4E-B657D9F33589}"/>
              </a:ext>
            </a:extLst>
          </p:cNvPr>
          <p:cNvSpPr txBox="1"/>
          <p:nvPr/>
        </p:nvSpPr>
        <p:spPr>
          <a:xfrm>
            <a:off x="1115616" y="1700809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La descomposición de Oaxaca - </a:t>
            </a:r>
            <a:r>
              <a:rPr lang="es-MX" sz="2400" dirty="0" err="1"/>
              <a:t>Blinder</a:t>
            </a:r>
            <a:endParaRPr lang="es-MX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F45387-5F39-4F96-BF63-7647351F1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560481"/>
            <a:ext cx="6798765" cy="1876631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6659725-9675-4D04-979A-B0843D54A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103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Crecimiento económico y educación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656A9E-A699-4255-A3EB-88DDCDA46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559" y="711770"/>
            <a:ext cx="5876925" cy="5791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436419-C083-4075-8170-1A2D6CE61503}"/>
              </a:ext>
            </a:extLst>
          </p:cNvPr>
          <p:cNvSpPr txBox="1"/>
          <p:nvPr/>
        </p:nvSpPr>
        <p:spPr>
          <a:xfrm>
            <a:off x="6732240" y="616530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Barro (2001)</a:t>
            </a:r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C6CB765-AA61-4713-8667-F46C172EA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2733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73604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La discriminación en contra de la mujer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06D6C3-9AA9-4F22-B4A9-CF67522DC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823912"/>
            <a:ext cx="8610600" cy="52101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3613419-5017-4B8E-ACCC-AD7C045EAC24}"/>
              </a:ext>
            </a:extLst>
          </p:cNvPr>
          <p:cNvSpPr/>
          <p:nvPr/>
        </p:nvSpPr>
        <p:spPr>
          <a:xfrm>
            <a:off x="266700" y="2924944"/>
            <a:ext cx="8403772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B27D5F-E98F-4027-942B-656187B360CA}"/>
              </a:ext>
            </a:extLst>
          </p:cNvPr>
          <p:cNvSpPr txBox="1"/>
          <p:nvPr/>
        </p:nvSpPr>
        <p:spPr>
          <a:xfrm>
            <a:off x="395536" y="609329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Fuente: </a:t>
            </a:r>
            <a:r>
              <a:rPr lang="es-MX" dirty="0" err="1"/>
              <a:t>Popli</a:t>
            </a:r>
            <a:r>
              <a:rPr lang="es-MX" dirty="0"/>
              <a:t> (2013)</a:t>
            </a:r>
            <a:endParaRPr lang="en-US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61A10DB-A52F-4E1E-9E0C-CF8616CF8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103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191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>
            <a:extLst>
              <a:ext uri="{FF2B5EF4-FFF2-40B4-BE49-F238E27FC236}">
                <a16:creationId xmlns:a16="http://schemas.microsoft.com/office/drawing/2014/main" id="{B7CBF223-8716-471F-9682-6523D93DFD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32765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MX" altLang="en-US" sz="2400" dirty="0"/>
              <a:t>Comencemos con un modelo muy simple de salarios (Ecuación de </a:t>
            </a:r>
            <a:r>
              <a:rPr lang="es-MX" altLang="en-US" sz="2400" dirty="0" err="1"/>
              <a:t>Mincer</a:t>
            </a:r>
            <a:r>
              <a:rPr lang="es-MX" altLang="en-US" sz="2400" dirty="0"/>
              <a:t>)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MX" altLang="en-US" sz="2400" dirty="0"/>
              <a:t>									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MX" altLang="en-US" sz="2400" dirty="0"/>
              <a:t>									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s-MX" altLang="en-US" sz="2400" dirty="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s-MX" altLang="en-US" sz="2400" dirty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MX" altLang="en-US" sz="2400" dirty="0"/>
              <a:t>Tenemos tres elementos en (6): </a:t>
            </a:r>
            <a:r>
              <a:rPr lang="es-MX" altLang="en-US" sz="2400" i="1" dirty="0">
                <a:latin typeface="Times New Roman" panose="02020603050405020304" pitchFamily="18" charset="0"/>
              </a:rPr>
              <a:t>X, </a:t>
            </a:r>
            <a:r>
              <a:rPr lang="es-MX" altLang="en-US" sz="2400" i="1" dirty="0">
                <a:latin typeface="Times New Roman" panose="02020603050405020304" pitchFamily="18" charset="0"/>
                <a:sym typeface="Symbol" panose="05050102010706020507" pitchFamily="18" charset="2"/>
              </a:rPr>
              <a:t>, 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s-MX" altLang="en-US" sz="2400" dirty="0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MX" altLang="en-US" sz="2400" dirty="0"/>
              <a:t>El elemento que introducimos al generalizar O-B es el residual, </a:t>
            </a:r>
            <a:r>
              <a:rPr lang="es-MX" altLang="en-US" sz="2400" dirty="0">
                <a:sym typeface="Symbol" panose="05050102010706020507" pitchFamily="18" charset="2"/>
              </a:rPr>
              <a:t></a:t>
            </a:r>
          </a:p>
        </p:txBody>
      </p:sp>
      <p:graphicFrame>
        <p:nvGraphicFramePr>
          <p:cNvPr id="34820" name="Object 4">
            <a:extLst>
              <a:ext uri="{FF2B5EF4-FFF2-40B4-BE49-F238E27FC236}">
                <a16:creationId xmlns:a16="http://schemas.microsoft.com/office/drawing/2014/main" id="{C15024EB-C3E0-498F-B1B6-C9C93E0D3A19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484438" y="2205038"/>
          <a:ext cx="31686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3" imgW="1384200" imgH="241200" progId="Equation.3">
                  <p:embed/>
                </p:oleObj>
              </mc:Choice>
              <mc:Fallback>
                <p:oleObj name="Equation" r:id="rId3" imgW="1384200" imgH="241200" progId="Equation.3">
                  <p:embed/>
                  <p:pic>
                    <p:nvPicPr>
                      <p:cNvPr id="34820" name="Object 4">
                        <a:extLst>
                          <a:ext uri="{FF2B5EF4-FFF2-40B4-BE49-F238E27FC236}">
                            <a16:creationId xmlns:a16="http://schemas.microsoft.com/office/drawing/2014/main" id="{C15024EB-C3E0-498F-B1B6-C9C93E0D3A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205038"/>
                        <a:ext cx="316865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709EE7B-DB9B-4C60-A8C3-69DAA7D209D1}"/>
              </a:ext>
            </a:extLst>
          </p:cNvPr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F5FA9C-523D-4015-9A38-FC4EC990A04F}"/>
              </a:ext>
            </a:extLst>
          </p:cNvPr>
          <p:cNvSpPr txBox="1"/>
          <p:nvPr/>
        </p:nvSpPr>
        <p:spPr>
          <a:xfrm>
            <a:off x="395536" y="59045"/>
            <a:ext cx="73604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 err="1">
                <a:latin typeface="Garamond" panose="02020404030301010803" pitchFamily="18" charset="0"/>
              </a:rPr>
              <a:t>Microsimulación</a:t>
            </a:r>
            <a:r>
              <a:rPr lang="es-MX" sz="3000" dirty="0">
                <a:latin typeface="Garamond" panose="02020404030301010803" pitchFamily="18" charset="0"/>
              </a:rPr>
              <a:t>: generalización de O-B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545FA98-1EA0-4017-AAF7-EA2A08CD28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4368" y="29179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670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>
            <a:extLst>
              <a:ext uri="{FF2B5EF4-FFF2-40B4-BE49-F238E27FC236}">
                <a16:creationId xmlns:a16="http://schemas.microsoft.com/office/drawing/2014/main" id="{13FA9689-F313-4570-B4A8-3507A71C38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327650"/>
          </a:xfrm>
        </p:spPr>
        <p:txBody>
          <a:bodyPr/>
          <a:lstStyle/>
          <a:p>
            <a:pPr>
              <a:buFontTx/>
              <a:buNone/>
            </a:pPr>
            <a:r>
              <a:rPr lang="es-MX" altLang="en-US" sz="2400" u="sng" dirty="0"/>
              <a:t>Efecto Precios</a:t>
            </a:r>
          </a:p>
          <a:p>
            <a:pPr>
              <a:buFontTx/>
              <a:buNone/>
            </a:pPr>
            <a:endParaRPr lang="es-MX" altLang="en-US" sz="2400" u="sng" dirty="0"/>
          </a:p>
          <a:p>
            <a:pPr>
              <a:buFontTx/>
              <a:buNone/>
            </a:pPr>
            <a:r>
              <a:rPr lang="es-MX" altLang="en-US" sz="2400" dirty="0"/>
              <a:t>Equivale a que en el modelo </a:t>
            </a:r>
            <a:r>
              <a:rPr lang="es-MX" altLang="en-US" sz="2400" dirty="0" err="1"/>
              <a:t>mincer</a:t>
            </a:r>
            <a:r>
              <a:rPr lang="es-MX" altLang="en-US" sz="2400" dirty="0"/>
              <a:t>, hagamos la siguiente estimación:</a:t>
            </a:r>
          </a:p>
          <a:p>
            <a:pPr>
              <a:buFontTx/>
              <a:buNone/>
            </a:pPr>
            <a:r>
              <a:rPr lang="es-MX" altLang="en-US" sz="2400" dirty="0"/>
              <a:t>									</a:t>
            </a:r>
          </a:p>
          <a:p>
            <a:pPr>
              <a:buFontTx/>
              <a:buNone/>
            </a:pPr>
            <a:r>
              <a:rPr lang="es-MX" altLang="en-US" sz="2400" dirty="0"/>
              <a:t>									</a:t>
            </a:r>
          </a:p>
          <a:p>
            <a:pPr>
              <a:buFontTx/>
              <a:buNone/>
            </a:pPr>
            <a:r>
              <a:rPr lang="es-MX" altLang="en-US" sz="2400" dirty="0"/>
              <a:t>En otras palabras, importamos los parámetros estimados en </a:t>
            </a:r>
            <a:r>
              <a:rPr lang="es-MX" altLang="en-US" sz="2400" i="1" dirty="0">
                <a:latin typeface="Times New Roman" panose="02020603050405020304" pitchFamily="18" charset="0"/>
              </a:rPr>
              <a:t>t’</a:t>
            </a:r>
            <a:r>
              <a:rPr lang="es-MX" altLang="en-US" sz="2400" dirty="0"/>
              <a:t> a la base de datos para </a:t>
            </a:r>
            <a:r>
              <a:rPr lang="es-MX" altLang="en-US" sz="2400" i="1" dirty="0">
                <a:latin typeface="Times New Roman" panose="02020603050405020304" pitchFamily="18" charset="0"/>
              </a:rPr>
              <a:t>t</a:t>
            </a:r>
            <a:r>
              <a:rPr lang="es-MX" altLang="en-US" sz="2400" dirty="0"/>
              <a:t> y calculamos el salario para cada individuo en la muestra. </a:t>
            </a:r>
          </a:p>
        </p:txBody>
      </p:sp>
      <p:graphicFrame>
        <p:nvGraphicFramePr>
          <p:cNvPr id="40964" name="Object 4">
            <a:extLst>
              <a:ext uri="{FF2B5EF4-FFF2-40B4-BE49-F238E27FC236}">
                <a16:creationId xmlns:a16="http://schemas.microsoft.com/office/drawing/2014/main" id="{AC29245E-9A67-4CB5-BFBB-8585FE9697BA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843213" y="2852738"/>
          <a:ext cx="345757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3" imgW="1523880" imgH="253800" progId="Equation.3">
                  <p:embed/>
                </p:oleObj>
              </mc:Choice>
              <mc:Fallback>
                <p:oleObj name="Equation" r:id="rId3" imgW="1523880" imgH="253800" progId="Equation.3">
                  <p:embed/>
                  <p:pic>
                    <p:nvPicPr>
                      <p:cNvPr id="40964" name="Object 4">
                        <a:extLst>
                          <a:ext uri="{FF2B5EF4-FFF2-40B4-BE49-F238E27FC236}">
                            <a16:creationId xmlns:a16="http://schemas.microsoft.com/office/drawing/2014/main" id="{AC29245E-9A67-4CB5-BFBB-8585FE9697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852738"/>
                        <a:ext cx="3457575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DB72023-825C-43CB-AE0B-7E8B13FD6061}"/>
              </a:ext>
            </a:extLst>
          </p:cNvPr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3197C7-B5C0-4970-987A-A5DD03627269}"/>
              </a:ext>
            </a:extLst>
          </p:cNvPr>
          <p:cNvSpPr txBox="1"/>
          <p:nvPr/>
        </p:nvSpPr>
        <p:spPr>
          <a:xfrm>
            <a:off x="395536" y="59045"/>
            <a:ext cx="73604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 err="1">
                <a:latin typeface="Garamond" panose="02020404030301010803" pitchFamily="18" charset="0"/>
              </a:rPr>
              <a:t>Microsimulación</a:t>
            </a:r>
            <a:r>
              <a:rPr lang="es-MX" sz="3000" dirty="0">
                <a:latin typeface="Garamond" panose="02020404030301010803" pitchFamily="18" charset="0"/>
              </a:rPr>
              <a:t>: generalización de O-B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FFCF01-0B68-4774-AC24-ECE578C52474}"/>
              </a:ext>
            </a:extLst>
          </p:cNvPr>
          <p:cNvSpPr txBox="1"/>
          <p:nvPr/>
        </p:nvSpPr>
        <p:spPr>
          <a:xfrm>
            <a:off x="611560" y="5079895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i="1" dirty="0">
                <a:latin typeface="Garamond" panose="02020404030301010803" pitchFamily="18" charset="0"/>
              </a:rPr>
              <a:t>Aplicación: de Hoyos (2011) “</a:t>
            </a:r>
            <a:r>
              <a:rPr lang="es-MX" sz="2200" b="1" i="1" dirty="0" err="1">
                <a:latin typeface="Garamond" panose="02020404030301010803" pitchFamily="18" charset="0"/>
              </a:rPr>
              <a:t>Female</a:t>
            </a:r>
            <a:r>
              <a:rPr lang="es-MX" sz="2200" b="1" i="1" dirty="0">
                <a:latin typeface="Garamond" panose="02020404030301010803" pitchFamily="18" charset="0"/>
              </a:rPr>
              <a:t> labor </a:t>
            </a:r>
            <a:r>
              <a:rPr lang="es-MX" sz="2200" b="1" i="1" dirty="0" err="1">
                <a:latin typeface="Garamond" panose="02020404030301010803" pitchFamily="18" charset="0"/>
              </a:rPr>
              <a:t>participation</a:t>
            </a:r>
            <a:r>
              <a:rPr lang="es-MX" sz="2200" b="1" i="1" dirty="0">
                <a:latin typeface="Garamond" panose="02020404030301010803" pitchFamily="18" charset="0"/>
              </a:rPr>
              <a:t> and </a:t>
            </a:r>
            <a:r>
              <a:rPr lang="es-MX" sz="2200" b="1" i="1" dirty="0" err="1">
                <a:latin typeface="Garamond" panose="02020404030301010803" pitchFamily="18" charset="0"/>
              </a:rPr>
              <a:t>occupation</a:t>
            </a:r>
            <a:r>
              <a:rPr lang="es-MX" sz="2200" b="1" i="1" dirty="0">
                <a:latin typeface="Garamond" panose="02020404030301010803" pitchFamily="18" charset="0"/>
              </a:rPr>
              <a:t> </a:t>
            </a:r>
            <a:r>
              <a:rPr lang="es-MX" sz="2200" b="1" i="1" dirty="0" err="1">
                <a:latin typeface="Garamond" panose="02020404030301010803" pitchFamily="18" charset="0"/>
              </a:rPr>
              <a:t>decisions</a:t>
            </a:r>
            <a:r>
              <a:rPr lang="es-MX" sz="2200" b="1" i="1" dirty="0">
                <a:latin typeface="Garamond" panose="02020404030301010803" pitchFamily="18" charset="0"/>
              </a:rPr>
              <a:t> in post-NAFTA Mexico”</a:t>
            </a:r>
            <a:endParaRPr lang="en-US" sz="2200" b="1" i="1" dirty="0">
              <a:latin typeface="Garamond" panose="02020404030301010803" pitchFamily="18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DFCB815-4603-4D0F-9538-288FCD3D7A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4368" y="29179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427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7360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Limitaciones de la ecuación de </a:t>
            </a:r>
            <a:r>
              <a:rPr lang="es-MX" sz="2800" dirty="0" err="1"/>
              <a:t>Mincer</a:t>
            </a:r>
            <a:endParaRPr lang="es-MX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BDC096-6767-4F67-9331-626A2B6167F3}"/>
              </a:ext>
            </a:extLst>
          </p:cNvPr>
          <p:cNvSpPr txBox="1"/>
          <p:nvPr/>
        </p:nvSpPr>
        <p:spPr>
          <a:xfrm>
            <a:off x="971600" y="1196752"/>
            <a:ext cx="720944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600" dirty="0"/>
          </a:p>
          <a:p>
            <a:pPr marL="514350" indent="-514350">
              <a:buFont typeface="+mj-lt"/>
              <a:buAutoNum type="arabicPeriod"/>
            </a:pPr>
            <a:endParaRPr lang="es-MX" sz="2600" dirty="0"/>
          </a:p>
          <a:p>
            <a:pPr marL="514350" indent="-514350">
              <a:buFont typeface="+mj-lt"/>
              <a:buAutoNum type="arabicPeriod"/>
            </a:pPr>
            <a:endParaRPr lang="es-MX" sz="2600" dirty="0"/>
          </a:p>
          <a:p>
            <a:pPr marL="514350" indent="-514350">
              <a:buFont typeface="+mj-lt"/>
              <a:buAutoNum type="arabicPeriod"/>
            </a:pPr>
            <a:endParaRPr lang="es-MX" sz="2600" dirty="0"/>
          </a:p>
          <a:p>
            <a:pPr marL="514350" indent="-514350">
              <a:buFont typeface="+mj-lt"/>
              <a:buAutoNum type="arabicPeriod"/>
            </a:pPr>
            <a:r>
              <a:rPr lang="es-MX" sz="2600" dirty="0"/>
              <a:t>Variables omitidas</a:t>
            </a:r>
          </a:p>
          <a:p>
            <a:pPr marL="514350" indent="-514350">
              <a:buFont typeface="+mj-lt"/>
              <a:buAutoNum type="arabicPeriod"/>
            </a:pPr>
            <a:endParaRPr lang="es-MX" sz="2600" dirty="0"/>
          </a:p>
          <a:p>
            <a:pPr marL="514350" indent="-514350">
              <a:buFont typeface="+mj-lt"/>
              <a:buAutoNum type="arabicPeriod"/>
            </a:pPr>
            <a:r>
              <a:rPr lang="es-MX" sz="2600" dirty="0"/>
              <a:t>Sesgo por selección</a:t>
            </a:r>
          </a:p>
          <a:p>
            <a:pPr marL="514350" indent="-514350">
              <a:buFont typeface="+mj-lt"/>
              <a:buAutoNum type="arabicPeriod"/>
            </a:pPr>
            <a:endParaRPr lang="es-MX" sz="2600" dirty="0"/>
          </a:p>
          <a:p>
            <a:pPr marL="514350" indent="-514350">
              <a:buFont typeface="+mj-lt"/>
              <a:buAutoNum type="arabicPeriod"/>
            </a:pPr>
            <a:r>
              <a:rPr lang="es-MX" sz="2600" dirty="0"/>
              <a:t>No captura el retorno social</a:t>
            </a:r>
          </a:p>
          <a:p>
            <a:endParaRPr lang="es-MX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A59414-5171-4B18-864C-D8F93AE82681}"/>
                  </a:ext>
                </a:extLst>
              </p:cNvPr>
              <p:cNvSpPr txBox="1"/>
              <p:nvPr/>
            </p:nvSpPr>
            <p:spPr>
              <a:xfrm>
                <a:off x="1475656" y="1229881"/>
                <a:ext cx="4320480" cy="11179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3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s-MX" sz="3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0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MX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3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MX" sz="3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MX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s-MX" sz="3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s-MX" sz="3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3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MX" sz="3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MX" sz="3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MX" sz="3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A59414-5171-4B18-864C-D8F93AE82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229881"/>
                <a:ext cx="4320480" cy="11179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>
            <a:extLst>
              <a:ext uri="{FF2B5EF4-FFF2-40B4-BE49-F238E27FC236}">
                <a16:creationId xmlns:a16="http://schemas.microsoft.com/office/drawing/2014/main" id="{377F110D-7FCD-4443-A2AF-A1AC3F667C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4368" y="29179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5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7360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Comentarios finales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BDC096-6767-4F67-9331-626A2B6167F3}"/>
              </a:ext>
            </a:extLst>
          </p:cNvPr>
          <p:cNvSpPr txBox="1"/>
          <p:nvPr/>
        </p:nvSpPr>
        <p:spPr>
          <a:xfrm>
            <a:off x="971600" y="1196752"/>
            <a:ext cx="720944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es-MX" sz="2600" dirty="0"/>
          </a:p>
          <a:p>
            <a:pPr marL="514350" indent="-514350">
              <a:buFont typeface="+mj-lt"/>
              <a:buAutoNum type="arabicPeriod"/>
            </a:pPr>
            <a:r>
              <a:rPr lang="es-MX" sz="2600" dirty="0"/>
              <a:t>La educación es quizá, el elemento más importante detrás de los salarios y una de las inversiones más redituables (9% </a:t>
            </a:r>
            <a:r>
              <a:rPr lang="es-MX" sz="2600"/>
              <a:t>real). </a:t>
            </a:r>
            <a:endParaRPr lang="es-MX" sz="2600" dirty="0"/>
          </a:p>
          <a:p>
            <a:pPr marL="514350" indent="-514350">
              <a:buFont typeface="+mj-lt"/>
              <a:buAutoNum type="arabicPeriod"/>
            </a:pPr>
            <a:endParaRPr lang="es-MX" sz="2600" dirty="0"/>
          </a:p>
          <a:p>
            <a:pPr marL="514350" indent="-514350">
              <a:buFont typeface="+mj-lt"/>
              <a:buAutoNum type="arabicPeriod"/>
            </a:pPr>
            <a:r>
              <a:rPr lang="es-MX" sz="2600" dirty="0"/>
              <a:t>La educación puede tener un impacto sobre la productividad laboral o, bajo ciertos supuestos, eliminar información asimétrica. </a:t>
            </a:r>
          </a:p>
          <a:p>
            <a:pPr marL="514350" indent="-514350">
              <a:buFont typeface="+mj-lt"/>
              <a:buAutoNum type="arabicPeriod"/>
            </a:pPr>
            <a:endParaRPr lang="es-MX" sz="2600" dirty="0"/>
          </a:p>
          <a:p>
            <a:pPr marL="514350" indent="-514350">
              <a:buFont typeface="+mj-lt"/>
              <a:buAutoNum type="arabicPeriod"/>
            </a:pPr>
            <a:r>
              <a:rPr lang="es-MX" sz="2600" dirty="0"/>
              <a:t>Los beneficios económicos individuales, son subestiman los beneficios, económicos y no-económicos, individuales y sociales de la educación.  </a:t>
            </a:r>
          </a:p>
          <a:p>
            <a:endParaRPr lang="es-MX" sz="26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77F110D-7FCD-4443-A2AF-A1AC3F667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29179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4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rk Pattern BG-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67744" y="5626894"/>
            <a:ext cx="59981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chemeClr val="bg1"/>
                </a:solidFill>
              </a:rPr>
              <a:t>@</a:t>
            </a:r>
            <a:r>
              <a:rPr lang="en-US" sz="2600" dirty="0" err="1">
                <a:solidFill>
                  <a:schemeClr val="bg1"/>
                </a:solidFill>
              </a:rPr>
              <a:t>rafadehoyos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44" y="5565768"/>
            <a:ext cx="685800" cy="68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7076" y="1196752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Gracias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37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Desigualdad del ingreso y educación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7D1BAE-D775-41AD-A010-279DC3901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589922"/>
            <a:ext cx="3456384" cy="7783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596343-A921-415B-B7F0-0D8FCD8B2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2847668"/>
            <a:ext cx="8063276" cy="5813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375F64-5E3D-4467-9722-15C932F84164}"/>
              </a:ext>
            </a:extLst>
          </p:cNvPr>
          <p:cNvSpPr txBox="1"/>
          <p:nvPr/>
        </p:nvSpPr>
        <p:spPr>
          <a:xfrm>
            <a:off x="899592" y="602128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De Gregorio and Lee (2002)</a:t>
            </a:r>
            <a:endParaRPr lang="en-US" dirty="0"/>
          </a:p>
        </p:txBody>
      </p:sp>
      <p:sp>
        <p:nvSpPr>
          <p:cNvPr id="7" name="Arrow: Curved Up 6">
            <a:extLst>
              <a:ext uri="{FF2B5EF4-FFF2-40B4-BE49-F238E27FC236}">
                <a16:creationId xmlns:a16="http://schemas.microsoft.com/office/drawing/2014/main" id="{BEBBE1C8-AA4A-4B0C-97CB-C1473AF5D2E5}"/>
              </a:ext>
            </a:extLst>
          </p:cNvPr>
          <p:cNvSpPr/>
          <p:nvPr/>
        </p:nvSpPr>
        <p:spPr>
          <a:xfrm>
            <a:off x="1331640" y="3426289"/>
            <a:ext cx="2232248" cy="93610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88360BE-C476-4271-BBE5-4517BF45E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3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Crecimiento y aprendizajes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329BE5-FFD7-4FFC-9D00-DF669CBB0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772816"/>
            <a:ext cx="4086225" cy="666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BAC064-B8A6-4182-B869-AA5AF1D74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537" y="3527812"/>
            <a:ext cx="7400925" cy="723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41E55A-7E8C-45DF-9035-63137BB318E4}"/>
              </a:ext>
            </a:extLst>
          </p:cNvPr>
          <p:cNvSpPr txBox="1"/>
          <p:nvPr/>
        </p:nvSpPr>
        <p:spPr>
          <a:xfrm>
            <a:off x="4788024" y="57332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Hanuskek</a:t>
            </a:r>
            <a:r>
              <a:rPr lang="en-US" dirty="0"/>
              <a:t> and Woessmann (2012)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DC3BFC-C0D6-4398-B5E2-114DFB0B760B}"/>
              </a:ext>
            </a:extLst>
          </p:cNvPr>
          <p:cNvSpPr txBox="1"/>
          <p:nvPr/>
        </p:nvSpPr>
        <p:spPr>
          <a:xfrm>
            <a:off x="2987824" y="2439566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</a:rPr>
              <a:t>1.7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14FF276-ED8B-4169-B5FB-28A8AA4C9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1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Crecimiento y aprendizajes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E54616-3B15-4DF9-AA09-6752688CC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923112"/>
            <a:ext cx="7331347" cy="56073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FF74E3-5B73-48DA-976A-A9F8003044E1}"/>
              </a:ext>
            </a:extLst>
          </p:cNvPr>
          <p:cNvSpPr txBox="1"/>
          <p:nvPr/>
        </p:nvSpPr>
        <p:spPr>
          <a:xfrm>
            <a:off x="539552" y="6309320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de Hoyos (2010)</a:t>
            </a:r>
            <a:endParaRPr lang="en-US" sz="12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55002E7-5221-406C-B640-9E23882D2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29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E63CAD-6A84-4C5E-A589-FB29355C41B1}"/>
              </a:ext>
            </a:extLst>
          </p:cNvPr>
          <p:cNvSpPr txBox="1"/>
          <p:nvPr/>
        </p:nvSpPr>
        <p:spPr>
          <a:xfrm>
            <a:off x="323528" y="2060848"/>
            <a:ext cx="8568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>
                <a:latin typeface="Garamond" panose="02020404030301010803" pitchFamily="18" charset="0"/>
              </a:rPr>
              <a:t>15,936,656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9E85356-7D08-469D-8B53-E554C8A48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89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4A9465B5-6BB0-4A1A-8CDF-2134B1F0A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75857"/>
            <a:ext cx="9144000" cy="130628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E982FC1-43EE-47B5-89AD-9D97D39F4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903" y="4263883"/>
            <a:ext cx="4451221" cy="23456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96766"/>
            <a:ext cx="9144000" cy="63994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8008" y="174281"/>
            <a:ext cx="6657506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es-MX" dirty="0">
                <a:solidFill>
                  <a:schemeClr val="bg1"/>
                </a:solidFill>
                <a:latin typeface="Gotham Pro Medium" charset="0"/>
                <a:ea typeface="Gotham Pro Medium" charset="0"/>
                <a:cs typeface="Gotham Pro Medium" charset="0"/>
              </a:rPr>
              <a:t>Causas estructurales de la crisis de aprendizajes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6806899-8882-4D4C-A539-05F768C95E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4121107"/>
            <a:ext cx="4122608" cy="262699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2FD781D-4DBD-44BE-AE23-E306608A2B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8" y="859197"/>
            <a:ext cx="7115175" cy="19431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BDFAEB5-2901-48E9-AD64-7EA23EDDD0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1760" y="1052736"/>
            <a:ext cx="3948088" cy="5742672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3C36C155-8F7A-454F-8461-D003605513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3222" y="192630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90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46343</TotalTime>
  <Words>1209</Words>
  <Application>Microsoft Office PowerPoint</Application>
  <PresentationFormat>Presentación en pantalla (4:3)</PresentationFormat>
  <Paragraphs>281</Paragraphs>
  <Slides>45</Slides>
  <Notes>38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6" baseType="lpstr">
      <vt:lpstr>Arial</vt:lpstr>
      <vt:lpstr>Calibri</vt:lpstr>
      <vt:lpstr>Calibri Light</vt:lpstr>
      <vt:lpstr>Cambria Math</vt:lpstr>
      <vt:lpstr>Garamond</vt:lpstr>
      <vt:lpstr>Gotham Pro Medium</vt:lpstr>
      <vt:lpstr>Symbol</vt:lpstr>
      <vt:lpstr>Times New Roman</vt:lpstr>
      <vt:lpstr>Office Theme</vt:lpstr>
      <vt:lpstr>Default Design</vt:lpstr>
      <vt:lpstr>Equation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Modelo</vt:lpstr>
      <vt:lpstr>Supuestos del Modelo</vt:lpstr>
      <vt:lpstr>Sin señalización</vt:lpstr>
      <vt:lpstr>Con señalización</vt:lpstr>
      <vt:lpstr>Esquemáticamente</vt:lpstr>
      <vt:lpstr>Trabajador Tipo I</vt:lpstr>
      <vt:lpstr>Trabajador Tipo II</vt:lpstr>
      <vt:lpstr>En equilibrio</vt:lpstr>
      <vt:lpstr>Otros equilibrios</vt:lpstr>
      <vt:lpstr>¿Existen varios equilibrios posibles?</vt:lpstr>
      <vt:lpstr>Equilibrio con cero inversión</vt:lpstr>
      <vt:lpstr>Equilibrio con la misma inversión s*</vt:lpstr>
      <vt:lpstr>Implicaciones del Modelo</vt:lpstr>
      <vt:lpstr>Presentación de PowerPoint</vt:lpstr>
      <vt:lpstr>Implicaciones sobre discriminación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Carlton Hotel Collection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and Social Mobility in Mexico</dc:title>
  <dc:creator>Annerie Meijering on workstation CAH-SLS2</dc:creator>
  <cp:lastModifiedBy>Rafael De Hoyos</cp:lastModifiedBy>
  <cp:revision>685</cp:revision>
  <cp:lastPrinted>2016-01-18T19:10:27Z</cp:lastPrinted>
  <dcterms:created xsi:type="dcterms:W3CDTF">2009-09-02T12:48:55Z</dcterms:created>
  <dcterms:modified xsi:type="dcterms:W3CDTF">2020-06-16T02:58:25Z</dcterms:modified>
</cp:coreProperties>
</file>