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46"/>
  </p:notesMasterIdLst>
  <p:handoutMasterIdLst>
    <p:handoutMasterId r:id="rId47"/>
  </p:handoutMasterIdLst>
  <p:sldIdLst>
    <p:sldId id="950" r:id="rId2"/>
    <p:sldId id="576" r:id="rId3"/>
    <p:sldId id="899" r:id="rId4"/>
    <p:sldId id="856" r:id="rId5"/>
    <p:sldId id="951" r:id="rId6"/>
    <p:sldId id="917" r:id="rId7"/>
    <p:sldId id="918" r:id="rId8"/>
    <p:sldId id="919" r:id="rId9"/>
    <p:sldId id="920" r:id="rId10"/>
    <p:sldId id="921" r:id="rId11"/>
    <p:sldId id="922" r:id="rId12"/>
    <p:sldId id="923" r:id="rId13"/>
    <p:sldId id="924" r:id="rId14"/>
    <p:sldId id="925" r:id="rId15"/>
    <p:sldId id="926" r:id="rId16"/>
    <p:sldId id="927" r:id="rId17"/>
    <p:sldId id="467" r:id="rId18"/>
    <p:sldId id="472" r:id="rId19"/>
    <p:sldId id="928" r:id="rId20"/>
    <p:sldId id="929" r:id="rId21"/>
    <p:sldId id="931" r:id="rId22"/>
    <p:sldId id="930" r:id="rId23"/>
    <p:sldId id="465" r:id="rId24"/>
    <p:sldId id="432" r:id="rId25"/>
    <p:sldId id="458" r:id="rId26"/>
    <p:sldId id="493" r:id="rId27"/>
    <p:sldId id="933" r:id="rId28"/>
    <p:sldId id="932" r:id="rId29"/>
    <p:sldId id="934" r:id="rId30"/>
    <p:sldId id="935" r:id="rId31"/>
    <p:sldId id="937" r:id="rId32"/>
    <p:sldId id="936" r:id="rId33"/>
    <p:sldId id="939" r:id="rId34"/>
    <p:sldId id="938" r:id="rId35"/>
    <p:sldId id="940" r:id="rId36"/>
    <p:sldId id="941" r:id="rId37"/>
    <p:sldId id="942" r:id="rId38"/>
    <p:sldId id="943" r:id="rId39"/>
    <p:sldId id="944" r:id="rId40"/>
    <p:sldId id="946" r:id="rId41"/>
    <p:sldId id="948" r:id="rId42"/>
    <p:sldId id="947" r:id="rId43"/>
    <p:sldId id="949" r:id="rId44"/>
    <p:sldId id="485" r:id="rId45"/>
  </p:sldIdLst>
  <p:sldSz cx="9144000" cy="6858000" type="screen4x3"/>
  <p:notesSz cx="6980238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4629"/>
    <a:srgbClr val="A69032"/>
    <a:srgbClr val="99CCFF"/>
    <a:srgbClr val="F3F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9" autoAdjust="0"/>
    <p:restoredTop sz="94660"/>
  </p:normalViewPr>
  <p:slideViewPr>
    <p:cSldViewPr>
      <p:cViewPr varScale="1">
        <p:scale>
          <a:sx n="81" d="100"/>
          <a:sy n="81" d="100"/>
        </p:scale>
        <p:origin x="931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6988062449620393E-3"/>
                  <c:y val="-0.400319904380229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70-4809-AF70-BDB8596DD848}"/>
                </c:ext>
              </c:extLst>
            </c:dLbl>
            <c:dLbl>
              <c:idx val="1"/>
              <c:layout>
                <c:manualLayout>
                  <c:x val="0"/>
                  <c:y val="-0.35937499999999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70-4809-AF70-BDB8596DD848}"/>
                </c:ext>
              </c:extLst>
            </c:dLbl>
            <c:dLbl>
              <c:idx val="2"/>
              <c:layout>
                <c:manualLayout>
                  <c:x val="6.2500000000000003E-3"/>
                  <c:y val="-0.334375000000000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70-4809-AF70-BDB8596DD848}"/>
                </c:ext>
              </c:extLst>
            </c:dLbl>
            <c:dLbl>
              <c:idx val="3"/>
              <c:layout>
                <c:manualLayout>
                  <c:x val="2.0833333333333333E-3"/>
                  <c:y val="-0.3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70-4809-AF70-BDB8596DD848}"/>
                </c:ext>
              </c:extLst>
            </c:dLbl>
            <c:dLbl>
              <c:idx val="4"/>
              <c:layout>
                <c:manualLayout>
                  <c:x val="-4.1666666666666666E-3"/>
                  <c:y val="-0.28437499999999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70-4809-AF70-BDB8596DD848}"/>
                </c:ext>
              </c:extLst>
            </c:dLbl>
            <c:dLbl>
              <c:idx val="5"/>
              <c:layout>
                <c:manualLayout>
                  <c:x val="-2.0833333333333333E-3"/>
                  <c:y val="-0.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70-4809-AF70-BDB8596DD848}"/>
                </c:ext>
              </c:extLst>
            </c:dLbl>
            <c:dLbl>
              <c:idx val="6"/>
              <c:layout>
                <c:manualLayout>
                  <c:x val="4.1666666666666666E-3"/>
                  <c:y val="-0.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670-4809-AF70-BDB8596DD848}"/>
                </c:ext>
              </c:extLst>
            </c:dLbl>
            <c:dLbl>
              <c:idx val="7"/>
              <c:layout>
                <c:manualLayout>
                  <c:x val="2.0833333333333333E-3"/>
                  <c:y val="-0.18124999999999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670-4809-AF70-BDB8596DD848}"/>
                </c:ext>
              </c:extLst>
            </c:dLbl>
            <c:dLbl>
              <c:idx val="8"/>
              <c:layout>
                <c:manualLayout>
                  <c:x val="2.0833333333333333E-3"/>
                  <c:y val="-0.140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670-4809-AF70-BDB8596DD848}"/>
                </c:ext>
              </c:extLst>
            </c:dLbl>
            <c:dLbl>
              <c:idx val="9"/>
              <c:layout>
                <c:manualLayout>
                  <c:x val="0"/>
                  <c:y val="-0.1218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670-4809-AF70-BDB8596DD84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2"/>
                    </a:solidFill>
                    <a:latin typeface="Gill San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  <c:pt idx="4">
                  <c:v>D5</c:v>
                </c:pt>
                <c:pt idx="5">
                  <c:v>D6</c:v>
                </c:pt>
                <c:pt idx="6">
                  <c:v>D7</c:v>
                </c:pt>
                <c:pt idx="7">
                  <c:v>D8</c:v>
                </c:pt>
                <c:pt idx="8">
                  <c:v>D9</c:v>
                </c:pt>
                <c:pt idx="9">
                  <c:v>D10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0.30499999999999999</c:v>
                </c:pt>
                <c:pt idx="1">
                  <c:v>0.28199999999999997</c:v>
                </c:pt>
                <c:pt idx="2">
                  <c:v>0.25900000000000001</c:v>
                </c:pt>
                <c:pt idx="3">
                  <c:v>0.23200000000000001</c:v>
                </c:pt>
                <c:pt idx="4">
                  <c:v>0.21199999999999999</c:v>
                </c:pt>
                <c:pt idx="5">
                  <c:v>0.18099999999999999</c:v>
                </c:pt>
                <c:pt idx="6">
                  <c:v>0.14799999999999999</c:v>
                </c:pt>
                <c:pt idx="7" formatCode="0%">
                  <c:v>0.12</c:v>
                </c:pt>
                <c:pt idx="8">
                  <c:v>9.4E-2</c:v>
                </c:pt>
                <c:pt idx="9">
                  <c:v>6.6000000000000003E-2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670-4809-AF70-BDB8596DD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6838936"/>
        <c:axId val="496839328"/>
      </c:barChart>
      <c:catAx>
        <c:axId val="496838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  <a:latin typeface="Gill Sans"/>
              </a:defRPr>
            </a:pPr>
            <a:endParaRPr lang="es-MX"/>
          </a:p>
        </c:txPr>
        <c:crossAx val="496839328"/>
        <c:crosses val="autoZero"/>
        <c:auto val="1"/>
        <c:lblAlgn val="ctr"/>
        <c:lblOffset val="100"/>
        <c:noMultiLvlLbl val="0"/>
      </c:catAx>
      <c:valAx>
        <c:axId val="49683932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  <a:latin typeface="Gill Sans"/>
              </a:defRPr>
            </a:pPr>
            <a:endParaRPr lang="es-MX"/>
          </a:p>
        </c:txPr>
        <c:crossAx val="496838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s-MX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6675F8-23AB-4BEF-A2AC-16200F538AC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427E23-CCED-43CC-9D4A-A088207FF6B2}">
      <dgm:prSet phldrT="[Text]"/>
      <dgm:spPr/>
      <dgm:t>
        <a:bodyPr/>
        <a:lstStyle/>
        <a:p>
          <a:r>
            <a:rPr lang="es-MX" noProof="0" dirty="0">
              <a:solidFill>
                <a:schemeClr val="tx2"/>
              </a:solidFill>
              <a:latin typeface="Gill Sans"/>
            </a:rPr>
            <a:t>Estudia </a:t>
          </a:r>
          <a:br>
            <a:rPr lang="es-MX" noProof="0" dirty="0">
              <a:solidFill>
                <a:schemeClr val="tx2"/>
              </a:solidFill>
              <a:latin typeface="Gill Sans"/>
            </a:rPr>
          </a:br>
          <a:r>
            <a:rPr lang="es-MX" b="1" noProof="0" dirty="0">
              <a:solidFill>
                <a:schemeClr val="tx2"/>
              </a:solidFill>
              <a:latin typeface="Gill Sans"/>
            </a:rPr>
            <a:t>34%</a:t>
          </a:r>
        </a:p>
      </dgm:t>
    </dgm:pt>
    <dgm:pt modelId="{424BBC67-BD2A-490D-8814-3871C5B4D7C4}" type="parTrans" cxnId="{E392C07E-25AF-44A2-90E5-252B369D5D40}">
      <dgm:prSet/>
      <dgm:spPr/>
      <dgm:t>
        <a:bodyPr/>
        <a:lstStyle/>
        <a:p>
          <a:endParaRPr lang="es-MX" noProof="0" dirty="0"/>
        </a:p>
      </dgm:t>
    </dgm:pt>
    <dgm:pt modelId="{EB7B6954-2128-4C4D-9553-63326FF98104}" type="sibTrans" cxnId="{E392C07E-25AF-44A2-90E5-252B369D5D40}">
      <dgm:prSet/>
      <dgm:spPr/>
      <dgm:t>
        <a:bodyPr/>
        <a:lstStyle/>
        <a:p>
          <a:endParaRPr lang="es-MX" noProof="0" dirty="0"/>
        </a:p>
      </dgm:t>
    </dgm:pt>
    <dgm:pt modelId="{A1AED888-AAEC-425F-86CE-BB4984499086}">
      <dgm:prSet phldrT="[Text]"/>
      <dgm:spPr/>
      <dgm:t>
        <a:bodyPr/>
        <a:lstStyle/>
        <a:p>
          <a:r>
            <a:rPr lang="es-MX" noProof="0" dirty="0">
              <a:solidFill>
                <a:schemeClr val="tx2"/>
              </a:solidFill>
              <a:latin typeface="Gill Sans"/>
            </a:rPr>
            <a:t>Trabaja</a:t>
          </a:r>
          <a:br>
            <a:rPr lang="es-MX" noProof="0" dirty="0">
              <a:solidFill>
                <a:schemeClr val="tx2"/>
              </a:solidFill>
              <a:latin typeface="Gill Sans"/>
            </a:rPr>
          </a:br>
          <a:r>
            <a:rPr lang="es-MX" b="1" noProof="0" dirty="0">
              <a:solidFill>
                <a:schemeClr val="tx2"/>
              </a:solidFill>
              <a:latin typeface="Gill Sans"/>
            </a:rPr>
            <a:t>33%</a:t>
          </a:r>
        </a:p>
      </dgm:t>
    </dgm:pt>
    <dgm:pt modelId="{32AEDE15-B08D-4EE7-B8E7-398B26A299DA}" type="parTrans" cxnId="{56DC3A1C-3A99-42E2-B887-22E3D0F165D1}">
      <dgm:prSet/>
      <dgm:spPr/>
      <dgm:t>
        <a:bodyPr/>
        <a:lstStyle/>
        <a:p>
          <a:endParaRPr lang="es-MX" noProof="0" dirty="0"/>
        </a:p>
      </dgm:t>
    </dgm:pt>
    <dgm:pt modelId="{83376656-081E-4A41-AF99-255A54F7297C}" type="sibTrans" cxnId="{56DC3A1C-3A99-42E2-B887-22E3D0F165D1}">
      <dgm:prSet/>
      <dgm:spPr/>
      <dgm:t>
        <a:bodyPr/>
        <a:lstStyle/>
        <a:p>
          <a:endParaRPr lang="es-MX" noProof="0" dirty="0"/>
        </a:p>
      </dgm:t>
    </dgm:pt>
    <dgm:pt modelId="{413E500E-97C6-4D27-AD5D-4A6922D6D568}">
      <dgm:prSet phldrT="[Text]"/>
      <dgm:spPr/>
      <dgm:t>
        <a:bodyPr/>
        <a:lstStyle/>
        <a:p>
          <a:r>
            <a:rPr lang="es-MX" noProof="0" dirty="0">
              <a:solidFill>
                <a:schemeClr val="tx2"/>
              </a:solidFill>
              <a:latin typeface="Gill Sans"/>
            </a:rPr>
            <a:t>Estudia y Trabaja</a:t>
          </a:r>
          <a:br>
            <a:rPr lang="es-MX" noProof="0" dirty="0">
              <a:solidFill>
                <a:schemeClr val="tx2"/>
              </a:solidFill>
              <a:latin typeface="Gill Sans"/>
            </a:rPr>
          </a:br>
          <a:r>
            <a:rPr lang="es-MX" b="1" noProof="0" dirty="0">
              <a:solidFill>
                <a:schemeClr val="tx2"/>
              </a:solidFill>
              <a:latin typeface="Gill Sans"/>
            </a:rPr>
            <a:t>12%</a:t>
          </a:r>
        </a:p>
      </dgm:t>
    </dgm:pt>
    <dgm:pt modelId="{E88AF760-5D32-4BDB-AF30-7C73F9473C96}" type="parTrans" cxnId="{0235ED94-F19D-4148-99EE-24053CF2B94D}">
      <dgm:prSet/>
      <dgm:spPr/>
      <dgm:t>
        <a:bodyPr/>
        <a:lstStyle/>
        <a:p>
          <a:endParaRPr lang="es-MX" noProof="0" dirty="0"/>
        </a:p>
      </dgm:t>
    </dgm:pt>
    <dgm:pt modelId="{F5A541E5-7910-4AEA-A5CB-3E05EB41EE0F}" type="sibTrans" cxnId="{0235ED94-F19D-4148-99EE-24053CF2B94D}">
      <dgm:prSet/>
      <dgm:spPr/>
      <dgm:t>
        <a:bodyPr/>
        <a:lstStyle/>
        <a:p>
          <a:endParaRPr lang="es-MX" noProof="0" dirty="0"/>
        </a:p>
      </dgm:t>
    </dgm:pt>
    <dgm:pt modelId="{01FD7F8D-2EED-4D8F-A1FE-BC19D44C36BA}">
      <dgm:prSet phldrT="[Text]"/>
      <dgm:spPr/>
      <dgm:t>
        <a:bodyPr/>
        <a:lstStyle/>
        <a:p>
          <a:r>
            <a:rPr lang="es-MX" noProof="0" dirty="0">
              <a:solidFill>
                <a:schemeClr val="tx2"/>
              </a:solidFill>
              <a:latin typeface="Gill Sans"/>
            </a:rPr>
            <a:t>Ninis</a:t>
          </a:r>
          <a:br>
            <a:rPr lang="es-MX" noProof="0" dirty="0">
              <a:solidFill>
                <a:schemeClr val="tx2"/>
              </a:solidFill>
              <a:latin typeface="Gill Sans"/>
            </a:rPr>
          </a:br>
          <a:r>
            <a:rPr lang="es-MX" b="1" noProof="0" dirty="0">
              <a:solidFill>
                <a:schemeClr val="tx2"/>
              </a:solidFill>
              <a:latin typeface="Gill Sans"/>
            </a:rPr>
            <a:t>19%</a:t>
          </a:r>
        </a:p>
      </dgm:t>
    </dgm:pt>
    <dgm:pt modelId="{928A1A71-1DDC-4B54-BC2C-5B7D7EBCE93A}" type="parTrans" cxnId="{DEBE6E93-1416-45DB-AF74-D3DD4EA22F2C}">
      <dgm:prSet/>
      <dgm:spPr/>
      <dgm:t>
        <a:bodyPr/>
        <a:lstStyle/>
        <a:p>
          <a:endParaRPr lang="es-MX" noProof="0" dirty="0"/>
        </a:p>
      </dgm:t>
    </dgm:pt>
    <dgm:pt modelId="{76EA13AF-2657-407A-AC52-07575B64E44E}" type="sibTrans" cxnId="{DEBE6E93-1416-45DB-AF74-D3DD4EA22F2C}">
      <dgm:prSet/>
      <dgm:spPr/>
      <dgm:t>
        <a:bodyPr/>
        <a:lstStyle/>
        <a:p>
          <a:endParaRPr lang="es-MX" noProof="0" dirty="0"/>
        </a:p>
      </dgm:t>
    </dgm:pt>
    <dgm:pt modelId="{0F1DD4A6-9750-4388-BCF7-253352FB2711}" type="pres">
      <dgm:prSet presAssocID="{3A6675F8-23AB-4BEF-A2AC-16200F538ACA}" presName="compositeShape" presStyleCnt="0">
        <dgm:presLayoutVars>
          <dgm:dir/>
          <dgm:resizeHandles/>
        </dgm:presLayoutVars>
      </dgm:prSet>
      <dgm:spPr/>
    </dgm:pt>
    <dgm:pt modelId="{39AEEEF4-72CC-4B4D-AC97-138A48A33775}" type="pres">
      <dgm:prSet presAssocID="{3A6675F8-23AB-4BEF-A2AC-16200F538ACA}" presName="pyramid" presStyleLbl="node1" presStyleIdx="0" presStyleCnt="1" custLinFactNeighborX="-6869" custLinFactNeighborY="-67330"/>
      <dgm:spPr/>
    </dgm:pt>
    <dgm:pt modelId="{2D053025-8C4F-4292-A1E7-3D6C60E24AE8}" type="pres">
      <dgm:prSet presAssocID="{3A6675F8-23AB-4BEF-A2AC-16200F538ACA}" presName="theList" presStyleCnt="0"/>
      <dgm:spPr/>
    </dgm:pt>
    <dgm:pt modelId="{804064CB-DD61-4756-9456-CAE56D4FD7B0}" type="pres">
      <dgm:prSet presAssocID="{E4427E23-CCED-43CC-9D4A-A088207FF6B2}" presName="aNode" presStyleLbl="fgAcc1" presStyleIdx="0" presStyleCnt="4">
        <dgm:presLayoutVars>
          <dgm:bulletEnabled val="1"/>
        </dgm:presLayoutVars>
      </dgm:prSet>
      <dgm:spPr/>
    </dgm:pt>
    <dgm:pt modelId="{6F73ACA6-38C1-47A7-A49C-24D177C74626}" type="pres">
      <dgm:prSet presAssocID="{E4427E23-CCED-43CC-9D4A-A088207FF6B2}" presName="aSpace" presStyleCnt="0"/>
      <dgm:spPr/>
    </dgm:pt>
    <dgm:pt modelId="{C90522CB-C00F-4F74-B2AC-6E3E601434FD}" type="pres">
      <dgm:prSet presAssocID="{A1AED888-AAEC-425F-86CE-BB4984499086}" presName="aNode" presStyleLbl="fgAcc1" presStyleIdx="1" presStyleCnt="4">
        <dgm:presLayoutVars>
          <dgm:bulletEnabled val="1"/>
        </dgm:presLayoutVars>
      </dgm:prSet>
      <dgm:spPr/>
    </dgm:pt>
    <dgm:pt modelId="{6392843E-511B-4D76-96D5-525BD8188264}" type="pres">
      <dgm:prSet presAssocID="{A1AED888-AAEC-425F-86CE-BB4984499086}" presName="aSpace" presStyleCnt="0"/>
      <dgm:spPr/>
    </dgm:pt>
    <dgm:pt modelId="{776AD48F-BEE0-46F8-8AB3-7E52B0C39D10}" type="pres">
      <dgm:prSet presAssocID="{413E500E-97C6-4D27-AD5D-4A6922D6D568}" presName="aNode" presStyleLbl="fgAcc1" presStyleIdx="2" presStyleCnt="4">
        <dgm:presLayoutVars>
          <dgm:bulletEnabled val="1"/>
        </dgm:presLayoutVars>
      </dgm:prSet>
      <dgm:spPr/>
    </dgm:pt>
    <dgm:pt modelId="{7A39CA80-AB2C-414A-BFBE-E722312F6F6B}" type="pres">
      <dgm:prSet presAssocID="{413E500E-97C6-4D27-AD5D-4A6922D6D568}" presName="aSpace" presStyleCnt="0"/>
      <dgm:spPr/>
    </dgm:pt>
    <dgm:pt modelId="{AE1DC975-50CF-4188-BEF3-26AF695F8D1E}" type="pres">
      <dgm:prSet presAssocID="{01FD7F8D-2EED-4D8F-A1FE-BC19D44C36BA}" presName="aNode" presStyleLbl="fgAcc1" presStyleIdx="3" presStyleCnt="4">
        <dgm:presLayoutVars>
          <dgm:bulletEnabled val="1"/>
        </dgm:presLayoutVars>
      </dgm:prSet>
      <dgm:spPr/>
    </dgm:pt>
    <dgm:pt modelId="{2EC6D8F8-E96F-4331-B33E-1A979A6FC41A}" type="pres">
      <dgm:prSet presAssocID="{01FD7F8D-2EED-4D8F-A1FE-BC19D44C36BA}" presName="aSpace" presStyleCnt="0"/>
      <dgm:spPr/>
    </dgm:pt>
  </dgm:ptLst>
  <dgm:cxnLst>
    <dgm:cxn modelId="{B3994503-5C3D-4FE7-A5AD-C4BB3FEA736F}" type="presOf" srcId="{A1AED888-AAEC-425F-86CE-BB4984499086}" destId="{C90522CB-C00F-4F74-B2AC-6E3E601434FD}" srcOrd="0" destOrd="0" presId="urn:microsoft.com/office/officeart/2005/8/layout/pyramid2"/>
    <dgm:cxn modelId="{56DC3A1C-3A99-42E2-B887-22E3D0F165D1}" srcId="{3A6675F8-23AB-4BEF-A2AC-16200F538ACA}" destId="{A1AED888-AAEC-425F-86CE-BB4984499086}" srcOrd="1" destOrd="0" parTransId="{32AEDE15-B08D-4EE7-B8E7-398B26A299DA}" sibTransId="{83376656-081E-4A41-AF99-255A54F7297C}"/>
    <dgm:cxn modelId="{D80FCF62-49FC-43F4-BB63-D9064ABF848A}" type="presOf" srcId="{01FD7F8D-2EED-4D8F-A1FE-BC19D44C36BA}" destId="{AE1DC975-50CF-4188-BEF3-26AF695F8D1E}" srcOrd="0" destOrd="0" presId="urn:microsoft.com/office/officeart/2005/8/layout/pyramid2"/>
    <dgm:cxn modelId="{1E1A0970-81FB-4D2C-B42E-C62C50CA7D8E}" type="presOf" srcId="{E4427E23-CCED-43CC-9D4A-A088207FF6B2}" destId="{804064CB-DD61-4756-9456-CAE56D4FD7B0}" srcOrd="0" destOrd="0" presId="urn:microsoft.com/office/officeart/2005/8/layout/pyramid2"/>
    <dgm:cxn modelId="{E392C07E-25AF-44A2-90E5-252B369D5D40}" srcId="{3A6675F8-23AB-4BEF-A2AC-16200F538ACA}" destId="{E4427E23-CCED-43CC-9D4A-A088207FF6B2}" srcOrd="0" destOrd="0" parTransId="{424BBC67-BD2A-490D-8814-3871C5B4D7C4}" sibTransId="{EB7B6954-2128-4C4D-9553-63326FF98104}"/>
    <dgm:cxn modelId="{DEBE6E93-1416-45DB-AF74-D3DD4EA22F2C}" srcId="{3A6675F8-23AB-4BEF-A2AC-16200F538ACA}" destId="{01FD7F8D-2EED-4D8F-A1FE-BC19D44C36BA}" srcOrd="3" destOrd="0" parTransId="{928A1A71-1DDC-4B54-BC2C-5B7D7EBCE93A}" sibTransId="{76EA13AF-2657-407A-AC52-07575B64E44E}"/>
    <dgm:cxn modelId="{0235ED94-F19D-4148-99EE-24053CF2B94D}" srcId="{3A6675F8-23AB-4BEF-A2AC-16200F538ACA}" destId="{413E500E-97C6-4D27-AD5D-4A6922D6D568}" srcOrd="2" destOrd="0" parTransId="{E88AF760-5D32-4BDB-AF30-7C73F9473C96}" sibTransId="{F5A541E5-7910-4AEA-A5CB-3E05EB41EE0F}"/>
    <dgm:cxn modelId="{88E7FABF-A21D-43B7-B7A4-D431DF88FA78}" type="presOf" srcId="{3A6675F8-23AB-4BEF-A2AC-16200F538ACA}" destId="{0F1DD4A6-9750-4388-BCF7-253352FB2711}" srcOrd="0" destOrd="0" presId="urn:microsoft.com/office/officeart/2005/8/layout/pyramid2"/>
    <dgm:cxn modelId="{909FD8DB-D934-473F-9908-34986BACC8EA}" type="presOf" srcId="{413E500E-97C6-4D27-AD5D-4A6922D6D568}" destId="{776AD48F-BEE0-46F8-8AB3-7E52B0C39D10}" srcOrd="0" destOrd="0" presId="urn:microsoft.com/office/officeart/2005/8/layout/pyramid2"/>
    <dgm:cxn modelId="{3872004F-269B-4152-BF4E-640B9AB1CEE4}" type="presParOf" srcId="{0F1DD4A6-9750-4388-BCF7-253352FB2711}" destId="{39AEEEF4-72CC-4B4D-AC97-138A48A33775}" srcOrd="0" destOrd="0" presId="urn:microsoft.com/office/officeart/2005/8/layout/pyramid2"/>
    <dgm:cxn modelId="{FF22A031-2269-4E45-B9B4-CC3608B47407}" type="presParOf" srcId="{0F1DD4A6-9750-4388-BCF7-253352FB2711}" destId="{2D053025-8C4F-4292-A1E7-3D6C60E24AE8}" srcOrd="1" destOrd="0" presId="urn:microsoft.com/office/officeart/2005/8/layout/pyramid2"/>
    <dgm:cxn modelId="{D3BE8196-9F5C-4B6B-BB6A-6DB7AD52B0A3}" type="presParOf" srcId="{2D053025-8C4F-4292-A1E7-3D6C60E24AE8}" destId="{804064CB-DD61-4756-9456-CAE56D4FD7B0}" srcOrd="0" destOrd="0" presId="urn:microsoft.com/office/officeart/2005/8/layout/pyramid2"/>
    <dgm:cxn modelId="{159CFB05-0BFA-498A-A7B1-A9BDD1B3DC6C}" type="presParOf" srcId="{2D053025-8C4F-4292-A1E7-3D6C60E24AE8}" destId="{6F73ACA6-38C1-47A7-A49C-24D177C74626}" srcOrd="1" destOrd="0" presId="urn:microsoft.com/office/officeart/2005/8/layout/pyramid2"/>
    <dgm:cxn modelId="{C0DC6E1B-86D2-4078-BA33-4FCBBAF0EA48}" type="presParOf" srcId="{2D053025-8C4F-4292-A1E7-3D6C60E24AE8}" destId="{C90522CB-C00F-4F74-B2AC-6E3E601434FD}" srcOrd="2" destOrd="0" presId="urn:microsoft.com/office/officeart/2005/8/layout/pyramid2"/>
    <dgm:cxn modelId="{A660C1FA-D73A-4E2E-83B2-7AC67BB20EDE}" type="presParOf" srcId="{2D053025-8C4F-4292-A1E7-3D6C60E24AE8}" destId="{6392843E-511B-4D76-96D5-525BD8188264}" srcOrd="3" destOrd="0" presId="urn:microsoft.com/office/officeart/2005/8/layout/pyramid2"/>
    <dgm:cxn modelId="{C89B71C5-E315-48D5-BDBC-6E64C2DF82C2}" type="presParOf" srcId="{2D053025-8C4F-4292-A1E7-3D6C60E24AE8}" destId="{776AD48F-BEE0-46F8-8AB3-7E52B0C39D10}" srcOrd="4" destOrd="0" presId="urn:microsoft.com/office/officeart/2005/8/layout/pyramid2"/>
    <dgm:cxn modelId="{86901472-67B1-4EE8-9898-167DDDACF1D3}" type="presParOf" srcId="{2D053025-8C4F-4292-A1E7-3D6C60E24AE8}" destId="{7A39CA80-AB2C-414A-BFBE-E722312F6F6B}" srcOrd="5" destOrd="0" presId="urn:microsoft.com/office/officeart/2005/8/layout/pyramid2"/>
    <dgm:cxn modelId="{82B249EC-72D8-4DC0-9FD9-0739DA6AFCDB}" type="presParOf" srcId="{2D053025-8C4F-4292-A1E7-3D6C60E24AE8}" destId="{AE1DC975-50CF-4188-BEF3-26AF695F8D1E}" srcOrd="6" destOrd="0" presId="urn:microsoft.com/office/officeart/2005/8/layout/pyramid2"/>
    <dgm:cxn modelId="{1BC763D0-89D8-4A1D-B254-B0AAA2FF2CE2}" type="presParOf" srcId="{2D053025-8C4F-4292-A1E7-3D6C60E24AE8}" destId="{2EC6D8F8-E96F-4331-B33E-1A979A6FC41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EEEF4-72CC-4B4D-AC97-138A48A33775}">
      <dsp:nvSpPr>
        <dsp:cNvPr id="0" name=""/>
        <dsp:cNvSpPr/>
      </dsp:nvSpPr>
      <dsp:spPr>
        <a:xfrm>
          <a:off x="432043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064CB-DD61-4756-9456-CAE56D4FD7B0}">
      <dsp:nvSpPr>
        <dsp:cNvPr id="0" name=""/>
        <dsp:cNvSpPr/>
      </dsp:nvSpPr>
      <dsp:spPr>
        <a:xfrm>
          <a:off x="2743199" y="406796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noProof="0" dirty="0">
              <a:solidFill>
                <a:schemeClr val="tx2"/>
              </a:solidFill>
              <a:latin typeface="Gill Sans"/>
            </a:rPr>
            <a:t>Estudia </a:t>
          </a:r>
          <a:br>
            <a:rPr lang="es-MX" sz="1800" kern="1200" noProof="0" dirty="0">
              <a:solidFill>
                <a:schemeClr val="tx2"/>
              </a:solidFill>
              <a:latin typeface="Gill Sans"/>
            </a:rPr>
          </a:br>
          <a:r>
            <a:rPr lang="es-MX" sz="1800" b="1" kern="1200" noProof="0" dirty="0">
              <a:solidFill>
                <a:schemeClr val="tx2"/>
              </a:solidFill>
              <a:latin typeface="Gill Sans"/>
            </a:rPr>
            <a:t>34%</a:t>
          </a:r>
        </a:p>
      </dsp:txBody>
      <dsp:txXfrm>
        <a:off x="2778459" y="442056"/>
        <a:ext cx="2571080" cy="651792"/>
      </dsp:txXfrm>
    </dsp:sp>
    <dsp:sp modelId="{C90522CB-C00F-4F74-B2AC-6E3E601434FD}">
      <dsp:nvSpPr>
        <dsp:cNvPr id="0" name=""/>
        <dsp:cNvSpPr/>
      </dsp:nvSpPr>
      <dsp:spPr>
        <a:xfrm>
          <a:off x="2743199" y="1219398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noProof="0" dirty="0">
              <a:solidFill>
                <a:schemeClr val="tx2"/>
              </a:solidFill>
              <a:latin typeface="Gill Sans"/>
            </a:rPr>
            <a:t>Trabaja</a:t>
          </a:r>
          <a:br>
            <a:rPr lang="es-MX" sz="1800" kern="1200" noProof="0" dirty="0">
              <a:solidFill>
                <a:schemeClr val="tx2"/>
              </a:solidFill>
              <a:latin typeface="Gill Sans"/>
            </a:rPr>
          </a:br>
          <a:r>
            <a:rPr lang="es-MX" sz="1800" b="1" kern="1200" noProof="0" dirty="0">
              <a:solidFill>
                <a:schemeClr val="tx2"/>
              </a:solidFill>
              <a:latin typeface="Gill Sans"/>
            </a:rPr>
            <a:t>33%</a:t>
          </a:r>
        </a:p>
      </dsp:txBody>
      <dsp:txXfrm>
        <a:off x="2778459" y="1254658"/>
        <a:ext cx="2571080" cy="651792"/>
      </dsp:txXfrm>
    </dsp:sp>
    <dsp:sp modelId="{776AD48F-BEE0-46F8-8AB3-7E52B0C39D10}">
      <dsp:nvSpPr>
        <dsp:cNvPr id="0" name=""/>
        <dsp:cNvSpPr/>
      </dsp:nvSpPr>
      <dsp:spPr>
        <a:xfrm>
          <a:off x="2743199" y="2032000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noProof="0" dirty="0">
              <a:solidFill>
                <a:schemeClr val="tx2"/>
              </a:solidFill>
              <a:latin typeface="Gill Sans"/>
            </a:rPr>
            <a:t>Estudia y Trabaja</a:t>
          </a:r>
          <a:br>
            <a:rPr lang="es-MX" sz="1800" kern="1200" noProof="0" dirty="0">
              <a:solidFill>
                <a:schemeClr val="tx2"/>
              </a:solidFill>
              <a:latin typeface="Gill Sans"/>
            </a:rPr>
          </a:br>
          <a:r>
            <a:rPr lang="es-MX" sz="1800" b="1" kern="1200" noProof="0" dirty="0">
              <a:solidFill>
                <a:schemeClr val="tx2"/>
              </a:solidFill>
              <a:latin typeface="Gill Sans"/>
            </a:rPr>
            <a:t>12%</a:t>
          </a:r>
        </a:p>
      </dsp:txBody>
      <dsp:txXfrm>
        <a:off x="2778459" y="2067260"/>
        <a:ext cx="2571080" cy="651792"/>
      </dsp:txXfrm>
    </dsp:sp>
    <dsp:sp modelId="{AE1DC975-50CF-4188-BEF3-26AF695F8D1E}">
      <dsp:nvSpPr>
        <dsp:cNvPr id="0" name=""/>
        <dsp:cNvSpPr/>
      </dsp:nvSpPr>
      <dsp:spPr>
        <a:xfrm>
          <a:off x="2743199" y="2844601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noProof="0" dirty="0">
              <a:solidFill>
                <a:schemeClr val="tx2"/>
              </a:solidFill>
              <a:latin typeface="Gill Sans"/>
            </a:rPr>
            <a:t>Ninis</a:t>
          </a:r>
          <a:br>
            <a:rPr lang="es-MX" sz="1800" kern="1200" noProof="0" dirty="0">
              <a:solidFill>
                <a:schemeClr val="tx2"/>
              </a:solidFill>
              <a:latin typeface="Gill Sans"/>
            </a:rPr>
          </a:br>
          <a:r>
            <a:rPr lang="es-MX" sz="1800" b="1" kern="1200" noProof="0" dirty="0">
              <a:solidFill>
                <a:schemeClr val="tx2"/>
              </a:solidFill>
              <a:latin typeface="Gill Sans"/>
            </a:rPr>
            <a:t>19%</a:t>
          </a:r>
        </a:p>
      </dsp:txBody>
      <dsp:txXfrm>
        <a:off x="2778459" y="2879861"/>
        <a:ext cx="2571080" cy="651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0.10998</cdr:x>
      <cdr:y>0.01281</cdr:y>
    </cdr:from>
    <cdr:to>
      <cdr:x>0.44681</cdr:x>
      <cdr:y>0.98469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76064" y="40824"/>
          <a:ext cx="1764195" cy="30963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solidFill>
            <a:schemeClr val="accent4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3852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r">
              <a:defRPr sz="1200"/>
            </a:lvl1pPr>
          </a:lstStyle>
          <a:p>
            <a:fld id="{259DA5D8-F3D9-499A-A279-A1CB42C69957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3852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r">
              <a:defRPr sz="1200"/>
            </a:lvl1pPr>
          </a:lstStyle>
          <a:p>
            <a:fld id="{5ACFE807-092F-4A84-908C-47C03722FF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8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53852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r">
              <a:defRPr sz="1200"/>
            </a:lvl1pPr>
          </a:lstStyle>
          <a:p>
            <a:fld id="{5D4BC31A-24CF-47DA-A3F1-4C18524C4684}" type="datetimeFigureOut">
              <a:rPr lang="es-ES" smtClean="0"/>
              <a:pPr/>
              <a:t>11/02/2020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1" tIns="46150" rIns="92301" bIns="4615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vert="horz" lIns="92301" tIns="46150" rIns="92301" bIns="4615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53852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r">
              <a:defRPr sz="1200"/>
            </a:lvl1pPr>
          </a:lstStyle>
          <a:p>
            <a:fld id="{3E99C811-E121-49EB-B867-CA7DBCDB7AE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5556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9C811-E121-49EB-B867-CA7DBCDB7AE3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8266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68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29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20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03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Latin America unique?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2CC0F-69BD-2B48-9AAA-46C0ADAF51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97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47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83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59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19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2CC0F-69BD-2B48-9AAA-46C0ADAF517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26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114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2CC0F-69BD-2B48-9AAA-46C0ADAF517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986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385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009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426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04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105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184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619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092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8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437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429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099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434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954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649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647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212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032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2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22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78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90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83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0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2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3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3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86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03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0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2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0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7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9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8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3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2.pn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Relationship Id="rId9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34422" y="4328646"/>
            <a:ext cx="20254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u="sng" dirty="0">
                <a:solidFill>
                  <a:srgbClr val="0000FF"/>
                </a:solidFill>
              </a:rPr>
              <a:t>@</a:t>
            </a:r>
            <a:r>
              <a:rPr lang="en-US" sz="2100" u="sng" dirty="0" err="1">
                <a:solidFill>
                  <a:srgbClr val="0000FF"/>
                </a:solidFill>
              </a:rPr>
              <a:t>rafadehoyos</a:t>
            </a:r>
            <a:endParaRPr lang="en-US" sz="19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82802"/>
            <a:ext cx="502370" cy="514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4088" y="3490714"/>
            <a:ext cx="210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tx2"/>
                </a:solidFill>
              </a:rPr>
              <a:t>Rafael de Hoyos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7F02BE-B9E8-424E-9100-F4456365A919}"/>
              </a:ext>
            </a:extLst>
          </p:cNvPr>
          <p:cNvSpPr txBox="1"/>
          <p:nvPr/>
        </p:nvSpPr>
        <p:spPr>
          <a:xfrm>
            <a:off x="4592690" y="548680"/>
            <a:ext cx="40324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atin typeface="Garamond" panose="02020404030301010803" pitchFamily="18" charset="0"/>
              </a:rPr>
              <a:t>Economía de la Educación</a:t>
            </a:r>
          </a:p>
          <a:p>
            <a:pPr algn="ctr"/>
            <a:endParaRPr lang="es-MX" sz="3600" dirty="0">
              <a:latin typeface="Garamond" panose="02020404030301010803" pitchFamily="18" charset="0"/>
            </a:endParaRPr>
          </a:p>
          <a:p>
            <a:pPr algn="ctr"/>
            <a:r>
              <a:rPr lang="es-MX" sz="2400" dirty="0">
                <a:latin typeface="Garamond" panose="02020404030301010803" pitchFamily="18" charset="0"/>
              </a:rPr>
              <a:t>Clase 3: Formación de capital humano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B0213-DEDF-474F-AD23-B3CE531B3A39}"/>
              </a:ext>
            </a:extLst>
          </p:cNvPr>
          <p:cNvSpPr txBox="1"/>
          <p:nvPr/>
        </p:nvSpPr>
        <p:spPr>
          <a:xfrm>
            <a:off x="628702" y="5805264"/>
            <a:ext cx="5910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Garamond" panose="02020404030301010803" pitchFamily="18" charset="0"/>
              </a:rPr>
              <a:t>Maestría en Economía Aplicada, ITAM, Primavera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5C0913-22F3-41C6-A58B-73A10EFE8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97034"/>
            <a:ext cx="3466030" cy="376401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784FE83E-049A-4619-B79B-98F3E1A94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975" y="5664711"/>
            <a:ext cx="18573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41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Modelo de formación de habilidades </a:t>
            </a:r>
            <a:r>
              <a:rPr lang="es-MX" sz="3000" dirty="0">
                <a:latin typeface="Garamond" panose="02020404030301010803" pitchFamily="18" charset="0"/>
                <a:sym typeface="Symbol" panose="05050102010706020507" pitchFamily="18" charset="2"/>
              </a:rPr>
              <a:t></a:t>
            </a:r>
            <a:endParaRPr lang="en-US" sz="30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29176F-18EF-486F-AFB1-C8196EB5FF33}"/>
                  </a:ext>
                </a:extLst>
              </p:cNvPr>
              <p:cNvSpPr txBox="1"/>
              <p:nvPr/>
            </p:nvSpPr>
            <p:spPr>
              <a:xfrm>
                <a:off x="1259632" y="1147391"/>
                <a:ext cx="59766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200" dirty="0">
                    <a:latin typeface="Garamond" panose="02020404030301010803" pitchFamily="18" charset="0"/>
                  </a:rPr>
                  <a:t>Substituimos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2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s-MX" sz="2200" dirty="0">
                    <a:latin typeface="Garamond" panose="02020404030301010803" pitchFamily="18" charset="0"/>
                  </a:rPr>
                  <a:t> en la ecuación anterior y después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2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MX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s-MX" sz="2200" dirty="0">
                    <a:latin typeface="Garamond" panose="02020404030301010803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2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MX" sz="2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s-MX" sz="2200" dirty="0">
                    <a:latin typeface="Garamond" panose="02020404030301010803" pitchFamily="18" charset="0"/>
                  </a:rPr>
                  <a:t>, …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29176F-18EF-486F-AFB1-C8196EB5F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147391"/>
                <a:ext cx="5976664" cy="769441"/>
              </a:xfrm>
              <a:prstGeom prst="rect">
                <a:avLst/>
              </a:prstGeom>
              <a:blipFill>
                <a:blip r:embed="rId5"/>
                <a:stretch>
                  <a:fillRect l="-1327" t="-5556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8318FA6-4CD1-4598-AC2C-654260FEC16C}"/>
                  </a:ext>
                </a:extLst>
              </p:cNvPr>
              <p:cNvSpPr/>
              <p:nvPr/>
            </p:nvSpPr>
            <p:spPr>
              <a:xfrm>
                <a:off x="1403648" y="2060848"/>
                <a:ext cx="561662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MX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s-MX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MX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MX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MX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MX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s-MX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 =1,…A</a:t>
                </a:r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8318FA6-4CD1-4598-AC2C-654260FEC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060848"/>
                <a:ext cx="5616624" cy="523220"/>
              </a:xfrm>
              <a:prstGeom prst="rect">
                <a:avLst/>
              </a:prstGeom>
              <a:blipFill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2085BA9-9F8D-4A4F-A838-65BAEC73BDFF}"/>
                  </a:ext>
                </a:extLst>
              </p:cNvPr>
              <p:cNvSpPr/>
              <p:nvPr/>
            </p:nvSpPr>
            <p:spPr>
              <a:xfrm>
                <a:off x="1282197" y="3237657"/>
                <a:ext cx="5616624" cy="1029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2085BA9-9F8D-4A4F-A838-65BAEC73BD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197" y="3237657"/>
                <a:ext cx="5616624" cy="10297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7F1F7B29-5685-4EB2-A6D7-23A1412AE9FF}"/>
              </a:ext>
            </a:extLst>
          </p:cNvPr>
          <p:cNvSpPr txBox="1"/>
          <p:nvPr/>
        </p:nvSpPr>
        <p:spPr>
          <a:xfrm>
            <a:off x="1306385" y="2852936"/>
            <a:ext cx="5976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>
                <a:latin typeface="Garamond" panose="02020404030301010803" pitchFamily="18" charset="0"/>
              </a:rPr>
              <a:t>Complementariedad dinámica de “ </a:t>
            </a:r>
            <a:r>
              <a:rPr lang="es-MX" sz="2200" i="1" dirty="0">
                <a:latin typeface="Garamond" panose="02020404030301010803" pitchFamily="18" charset="0"/>
              </a:rPr>
              <a:t>I </a:t>
            </a:r>
            <a:r>
              <a:rPr lang="es-MX" sz="2200" dirty="0">
                <a:latin typeface="Garamond" panose="02020404030301010803" pitchFamily="18" charset="0"/>
              </a:rPr>
              <a:t>”: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96D55E8-8DE8-4842-A00E-55D2FDE60DEC}"/>
                  </a:ext>
                </a:extLst>
              </p:cNvPr>
              <p:cNvSpPr/>
              <p:nvPr/>
            </p:nvSpPr>
            <p:spPr>
              <a:xfrm>
                <a:off x="1283482" y="4995049"/>
                <a:ext cx="5616624" cy="984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96D55E8-8DE8-4842-A00E-55D2FDE60D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482" y="4995049"/>
                <a:ext cx="5616624" cy="9842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AA8BC75A-F79D-4A41-B7B8-387CB64FC0B8}"/>
              </a:ext>
            </a:extLst>
          </p:cNvPr>
          <p:cNvSpPr txBox="1"/>
          <p:nvPr/>
        </p:nvSpPr>
        <p:spPr>
          <a:xfrm>
            <a:off x="1307670" y="4610328"/>
            <a:ext cx="5976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err="1">
                <a:latin typeface="Garamond" panose="02020404030301010803" pitchFamily="18" charset="0"/>
              </a:rPr>
              <a:t>Auto-productividad</a:t>
            </a:r>
            <a:r>
              <a:rPr lang="es-MX" sz="2200" dirty="0">
                <a:latin typeface="Garamond" panose="02020404030301010803" pitchFamily="18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851E66-F545-4514-82DC-6CFA1F6847BD}"/>
              </a:ext>
            </a:extLst>
          </p:cNvPr>
          <p:cNvSpPr txBox="1"/>
          <p:nvPr/>
        </p:nvSpPr>
        <p:spPr>
          <a:xfrm>
            <a:off x="5724128" y="3369766"/>
            <a:ext cx="294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  <a:latin typeface="Garamond" panose="02020404030301010803" pitchFamily="18" charset="0"/>
              </a:rPr>
              <a:t>El stock de habilidades hacen la inversión más productiva.</a:t>
            </a:r>
            <a:endParaRPr lang="en-US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1BA73C-636B-44A0-BD38-1DA24FE89A43}"/>
              </a:ext>
            </a:extLst>
          </p:cNvPr>
          <p:cNvSpPr txBox="1"/>
          <p:nvPr/>
        </p:nvSpPr>
        <p:spPr>
          <a:xfrm>
            <a:off x="5619048" y="5013176"/>
            <a:ext cx="294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  <a:latin typeface="Garamond" panose="02020404030301010803" pitchFamily="18" charset="0"/>
              </a:rPr>
              <a:t>El stock de habilidades hoy genera más habilidades en el futuro.</a:t>
            </a:r>
            <a:endParaRPr lang="en-US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21DAED-C331-4210-8A06-25760BB22290}"/>
              </a:ext>
            </a:extLst>
          </p:cNvPr>
          <p:cNvSpPr txBox="1"/>
          <p:nvPr/>
        </p:nvSpPr>
        <p:spPr>
          <a:xfrm>
            <a:off x="323528" y="62280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  <a:latin typeface="Garamond" panose="02020404030301010803" pitchFamily="18" charset="0"/>
              </a:rPr>
              <a:t>¿Cuál es la implicación de estas dos características del modelo para la desigualdad?</a:t>
            </a:r>
            <a:endParaRPr lang="en-US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A3935171-6709-4D07-9842-7D4EFD1454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3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8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Modelo de formación de habilidades </a:t>
            </a:r>
            <a:r>
              <a:rPr lang="es-MX" sz="3000" dirty="0">
                <a:latin typeface="Garamond" panose="02020404030301010803" pitchFamily="18" charset="0"/>
                <a:sym typeface="Symbol" panose="05050102010706020507" pitchFamily="18" charset="2"/>
              </a:rPr>
              <a:t></a:t>
            </a:r>
            <a:endParaRPr lang="en-US" sz="30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29176F-18EF-486F-AFB1-C8196EB5FF33}"/>
                  </a:ext>
                </a:extLst>
              </p:cNvPr>
              <p:cNvSpPr txBox="1"/>
              <p:nvPr/>
            </p:nvSpPr>
            <p:spPr>
              <a:xfrm>
                <a:off x="755576" y="1147391"/>
                <a:ext cx="7128792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s-MX" sz="2200" dirty="0">
                    <a:latin typeface="Garamond" panose="02020404030301010803" pitchFamily="18" charset="0"/>
                  </a:rPr>
                  <a:t> es un periodo crítico en el proceso de formación, si y solo si: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29176F-18EF-486F-AFB1-C8196EB5F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147391"/>
                <a:ext cx="7128792" cy="453137"/>
              </a:xfrm>
              <a:prstGeom prst="rect">
                <a:avLst/>
              </a:prstGeom>
              <a:blipFill>
                <a:blip r:embed="rId5"/>
                <a:stretch>
                  <a:fillRect l="-86" t="-4000" r="-119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1F7B29-5685-4EB2-A6D7-23A1412AE9FF}"/>
                  </a:ext>
                </a:extLst>
              </p:cNvPr>
              <p:cNvSpPr txBox="1"/>
              <p:nvPr/>
            </p:nvSpPr>
            <p:spPr>
              <a:xfrm>
                <a:off x="810676" y="2991006"/>
                <a:ext cx="652747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200" dirty="0">
                    <a:latin typeface="Garamond" panose="02020404030301010803" pitchFamily="18" charset="0"/>
                  </a:rPr>
                  <a:t>Asuma solo dos periodos de vida y de inversión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MX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MX" sz="2200" dirty="0">
                    <a:latin typeface="Garamond" panose="02020404030301010803" pitchFamily="18" charset="0"/>
                  </a:rPr>
                  <a:t>, sin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s-MX" sz="2200" dirty="0">
                    <a:latin typeface="Garamond" panose="02020404030301010803" pitchFamily="18" charset="0"/>
                  </a:rPr>
                  <a:t>, el stock final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s-MX" sz="2000" dirty="0">
                    <a:latin typeface="Garamond" panose="02020404030301010803" pitchFamily="18" charset="0"/>
                  </a:rPr>
                  <a:t> </a:t>
                </a:r>
                <a:r>
                  <a:rPr lang="es-MX" sz="2200" dirty="0">
                    <a:latin typeface="Garamond" panose="02020404030301010803" pitchFamily="18" charset="0"/>
                  </a:rPr>
                  <a:t>está definido por: 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1F7B29-5685-4EB2-A6D7-23A1412AE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76" y="2991006"/>
                <a:ext cx="6527473" cy="769441"/>
              </a:xfrm>
              <a:prstGeom prst="rect">
                <a:avLst/>
              </a:prstGeom>
              <a:blipFill>
                <a:blip r:embed="rId6"/>
                <a:stretch>
                  <a:fillRect l="-1214" t="-5556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96D55E8-8DE8-4842-A00E-55D2FDE60DEC}"/>
                  </a:ext>
                </a:extLst>
              </p:cNvPr>
              <p:cNvSpPr/>
              <p:nvPr/>
            </p:nvSpPr>
            <p:spPr>
              <a:xfrm>
                <a:off x="422936" y="1756902"/>
                <a:ext cx="5616624" cy="984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s-MX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96D55E8-8DE8-4842-A00E-55D2FDE60D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36" y="1756902"/>
                <a:ext cx="5616624" cy="9843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CAEF69A-4DBF-4C7F-A042-D0C9033F4147}"/>
                  </a:ext>
                </a:extLst>
              </p:cNvPr>
              <p:cNvSpPr/>
              <p:nvPr/>
            </p:nvSpPr>
            <p:spPr>
              <a:xfrm>
                <a:off x="539552" y="3916821"/>
                <a:ext cx="547260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MX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MX" sz="28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s-MX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MX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MX" sz="28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MX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MX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CAEF69A-4DBF-4C7F-A042-D0C9033F41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916821"/>
                <a:ext cx="547260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EB37A3-E0D6-46F4-A88D-A3FEAEEB265D}"/>
                  </a:ext>
                </a:extLst>
              </p:cNvPr>
              <p:cNvSpPr txBox="1"/>
              <p:nvPr/>
            </p:nvSpPr>
            <p:spPr>
              <a:xfrm>
                <a:off x="5751587" y="3837151"/>
                <a:ext cx="27303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s-MX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s-MX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s-MX" sz="2400" b="1" dirty="0">
                    <a:solidFill>
                      <a:srgbClr val="FF0000"/>
                    </a:solidFill>
                    <a:latin typeface="Garamond" panose="02020404030301010803" pitchFamily="18" charset="0"/>
                  </a:rPr>
                  <a:t>y</a:t>
                </a:r>
                <a:r>
                  <a:rPr lang="es-MX" sz="2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s-MX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s-MX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s-MX" sz="2400" b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</a:t>
                </a:r>
                <a:r>
                  <a:rPr lang="es-MX" sz="2400" b="1" dirty="0">
                    <a:solidFill>
                      <a:srgbClr val="FF0000"/>
                    </a:solidFill>
                    <a:latin typeface="Garamond" panose="02020404030301010803" pitchFamily="18" charset="0"/>
                  </a:rPr>
                  <a:t>sustitutos perfectos</a:t>
                </a:r>
                <a:endParaRPr lang="es-MX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EB37A3-E0D6-46F4-A88D-A3FEAEEB2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587" y="3837151"/>
                <a:ext cx="2730320" cy="830997"/>
              </a:xfrm>
              <a:prstGeom prst="rect">
                <a:avLst/>
              </a:prstGeom>
              <a:blipFill>
                <a:blip r:embed="rId9"/>
                <a:stretch>
                  <a:fillRect l="-3579" t="-7299" r="-4922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5C94CC6-E79A-4D2B-B2AE-8D771ABABE3B}"/>
                  </a:ext>
                </a:extLst>
              </p:cNvPr>
              <p:cNvSpPr/>
              <p:nvPr/>
            </p:nvSpPr>
            <p:spPr>
              <a:xfrm>
                <a:off x="539552" y="5092846"/>
                <a:ext cx="547260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MX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MX" sz="28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s-MX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MX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MX" sz="28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MX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MX" sz="28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begChr m:val="{"/>
                          <m:endChr m:val="}"/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MX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5C94CC6-E79A-4D2B-B2AE-8D771ABABE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092846"/>
                <a:ext cx="547260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0189DF-38FD-428C-A9BB-1134FAFB6955}"/>
                  </a:ext>
                </a:extLst>
              </p:cNvPr>
              <p:cNvSpPr txBox="1"/>
              <p:nvPr/>
            </p:nvSpPr>
            <p:spPr>
              <a:xfrm>
                <a:off x="5751586" y="5013176"/>
                <a:ext cx="33924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s-MX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s-MX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s-MX" sz="2400" b="1" dirty="0">
                    <a:solidFill>
                      <a:srgbClr val="FF0000"/>
                    </a:solidFill>
                    <a:latin typeface="Garamond" panose="02020404030301010803" pitchFamily="18" charset="0"/>
                  </a:rPr>
                  <a:t>y</a:t>
                </a:r>
                <a:r>
                  <a:rPr lang="es-MX" sz="2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s-MX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s-MX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s-MX" sz="2400" b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</a:t>
                </a:r>
                <a:r>
                  <a:rPr lang="es-MX" sz="2400" b="1" dirty="0">
                    <a:solidFill>
                      <a:srgbClr val="FF0000"/>
                    </a:solidFill>
                    <a:latin typeface="Garamond" panose="02020404030301010803" pitchFamily="18" charset="0"/>
                  </a:rPr>
                  <a:t>complementos perfectos</a:t>
                </a:r>
                <a:endParaRPr lang="es-MX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0189DF-38FD-428C-A9BB-1134FAFB6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586" y="5013176"/>
                <a:ext cx="3392414" cy="830997"/>
              </a:xfrm>
              <a:prstGeom prst="rect">
                <a:avLst/>
              </a:prstGeom>
              <a:blipFill>
                <a:blip r:embed="rId11"/>
                <a:stretch>
                  <a:fillRect l="-2878" t="-7299" r="-3417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2F1AC85-A628-4E94-8618-56930FB667CA}"/>
              </a:ext>
            </a:extLst>
          </p:cNvPr>
          <p:cNvSpPr txBox="1"/>
          <p:nvPr/>
        </p:nvSpPr>
        <p:spPr>
          <a:xfrm>
            <a:off x="5716179" y="1817944"/>
            <a:ext cx="294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  <a:latin typeface="Garamond" panose="02020404030301010803" pitchFamily="18" charset="0"/>
              </a:rPr>
              <a:t>Inversiones relevantes para distintos puntos en el ciclo de vida.</a:t>
            </a:r>
            <a:endParaRPr lang="en-US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2B2211A0-CC09-4E6F-9F13-19F360768A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1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4" grpId="0"/>
      <p:bldP spid="5" grpId="0"/>
      <p:bldP spid="15" grpId="0"/>
      <p:bldP spid="16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Modelo de formación de habilidades </a:t>
            </a:r>
            <a:r>
              <a:rPr lang="es-MX" sz="3000" dirty="0">
                <a:latin typeface="Garamond" panose="02020404030301010803" pitchFamily="18" charset="0"/>
                <a:sym typeface="Symbol" panose="05050102010706020507" pitchFamily="18" charset="2"/>
              </a:rPr>
              <a:t></a:t>
            </a:r>
            <a:endParaRPr lang="en-US" sz="3000" dirty="0">
              <a:latin typeface="Garamond" panose="02020404030301010803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2C88765-D2EF-4DB5-99CE-1FAF2CC905A4}"/>
              </a:ext>
            </a:extLst>
          </p:cNvPr>
          <p:cNvCxnSpPr>
            <a:cxnSpLocks/>
          </p:cNvCxnSpPr>
          <p:nvPr/>
        </p:nvCxnSpPr>
        <p:spPr>
          <a:xfrm flipV="1">
            <a:off x="1212413" y="1899156"/>
            <a:ext cx="0" cy="3672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56990D2-2C7B-4DC7-B4D1-818D6B974236}"/>
              </a:ext>
            </a:extLst>
          </p:cNvPr>
          <p:cNvCxnSpPr>
            <a:cxnSpLocks/>
          </p:cNvCxnSpPr>
          <p:nvPr/>
        </p:nvCxnSpPr>
        <p:spPr>
          <a:xfrm>
            <a:off x="1068397" y="5507940"/>
            <a:ext cx="50405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857752D-84FC-4DC2-B159-71134B00374F}"/>
                  </a:ext>
                </a:extLst>
              </p:cNvPr>
              <p:cNvSpPr/>
              <p:nvPr/>
            </p:nvSpPr>
            <p:spPr>
              <a:xfrm>
                <a:off x="709646" y="1714490"/>
                <a:ext cx="4307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857752D-84FC-4DC2-B159-71134B0037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46" y="1714490"/>
                <a:ext cx="43075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0298BC-5FF1-4347-8C4C-46D193EEC4A6}"/>
                  </a:ext>
                </a:extLst>
              </p:cNvPr>
              <p:cNvSpPr/>
              <p:nvPr/>
            </p:nvSpPr>
            <p:spPr>
              <a:xfrm>
                <a:off x="5893577" y="5507940"/>
                <a:ext cx="4307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0298BC-5FF1-4347-8C4C-46D193EEC4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577" y="5507940"/>
                <a:ext cx="430759" cy="369332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F058ED2-5E57-4CB4-B031-34E11C07DFC0}"/>
              </a:ext>
            </a:extLst>
          </p:cNvPr>
          <p:cNvCxnSpPr>
            <a:cxnSpLocks/>
          </p:cNvCxnSpPr>
          <p:nvPr/>
        </p:nvCxnSpPr>
        <p:spPr>
          <a:xfrm flipV="1">
            <a:off x="1212413" y="2547228"/>
            <a:ext cx="3744416" cy="2960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FB8D498-80E0-4BC8-97B1-A6ACEFC99E3F}"/>
                  </a:ext>
                </a:extLst>
              </p:cNvPr>
              <p:cNvSpPr/>
              <p:nvPr/>
            </p:nvSpPr>
            <p:spPr>
              <a:xfrm>
                <a:off x="4952417" y="2177897"/>
                <a:ext cx="4723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FB8D498-80E0-4BC8-97B1-A6ACEFC99E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417" y="2177897"/>
                <a:ext cx="47230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F8B927-886C-4304-B34D-DF1213459972}"/>
              </a:ext>
            </a:extLst>
          </p:cNvPr>
          <p:cNvCxnSpPr>
            <a:cxnSpLocks/>
          </p:cNvCxnSpPr>
          <p:nvPr/>
        </p:nvCxnSpPr>
        <p:spPr>
          <a:xfrm>
            <a:off x="1212413" y="2619236"/>
            <a:ext cx="3740004" cy="28887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22988F6-4745-4CBA-8692-21349F59DD92}"/>
                  </a:ext>
                </a:extLst>
              </p:cNvPr>
              <p:cNvSpPr/>
              <p:nvPr/>
            </p:nvSpPr>
            <p:spPr>
              <a:xfrm>
                <a:off x="4644010" y="5122182"/>
                <a:ext cx="338437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MX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MX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MX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s-MX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MX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MX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MX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MX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s-MX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MX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MX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s-MX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s-MX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s-MX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MX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22988F6-4745-4CBA-8692-21349F59D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10" y="5122182"/>
                <a:ext cx="3384376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FFFC12C-3E34-46FF-9F85-E51029761DDE}"/>
              </a:ext>
            </a:extLst>
          </p:cNvPr>
          <p:cNvCxnSpPr>
            <a:cxnSpLocks/>
          </p:cNvCxnSpPr>
          <p:nvPr/>
        </p:nvCxnSpPr>
        <p:spPr>
          <a:xfrm>
            <a:off x="3035121" y="2083822"/>
            <a:ext cx="30966" cy="1951926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167C27D-4AB0-4AB2-9B89-0B8C103396D6}"/>
              </a:ext>
            </a:extLst>
          </p:cNvPr>
          <p:cNvCxnSpPr>
            <a:cxnSpLocks/>
          </p:cNvCxnSpPr>
          <p:nvPr/>
        </p:nvCxnSpPr>
        <p:spPr>
          <a:xfrm flipH="1">
            <a:off x="3086605" y="4038681"/>
            <a:ext cx="2289619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03F2981-4B0A-4AC9-9723-A7748B7990EA}"/>
                  </a:ext>
                </a:extLst>
              </p:cNvPr>
              <p:cNvSpPr/>
              <p:nvPr/>
            </p:nvSpPr>
            <p:spPr>
              <a:xfrm>
                <a:off x="5211762" y="3861338"/>
                <a:ext cx="297248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MX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MX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MX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s-MX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MX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MX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MX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MX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MX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begChr m:val="{"/>
                          <m:endChr m:val="}"/>
                          <m:ctrlPr>
                            <a:rPr lang="es-MX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MX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MX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MX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MX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MX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6"/>
                  </a:solidFill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03F2981-4B0A-4AC9-9723-A7748B7990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762" y="3861338"/>
                <a:ext cx="2972481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381446F-A2A6-46E1-A89B-BB5865C433EF}"/>
                  </a:ext>
                </a:extLst>
              </p:cNvPr>
              <p:cNvSpPr/>
              <p:nvPr/>
            </p:nvSpPr>
            <p:spPr>
              <a:xfrm>
                <a:off x="4502329" y="4293096"/>
                <a:ext cx="4534167" cy="522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MX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s-MX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s-MX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MX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MX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MX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s-MX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MX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s-MX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MX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s-MX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MX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sup>
                                  </m:sSup>
                                  <m:r>
                                    <a:rPr lang="es-MX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s-MX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MX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MX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s-MX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</m:d>
                                      <m:d>
                                        <m:dPr>
                                          <m:ctrlPr>
                                            <a:rPr lang="es-MX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s-MX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MX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s-MX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1/</m:t>
                              </m:r>
                              <m:r>
                                <a:rPr lang="es-MX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381446F-A2A6-46E1-A89B-BB5865C433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329" y="4293096"/>
                <a:ext cx="4534167" cy="5220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>
            <a:extLst>
              <a:ext uri="{FF2B5EF4-FFF2-40B4-BE49-F238E27FC236}">
                <a16:creationId xmlns:a16="http://schemas.microsoft.com/office/drawing/2014/main" id="{41E50789-93DF-45CB-9662-D81606A7DB95}"/>
              </a:ext>
            </a:extLst>
          </p:cNvPr>
          <p:cNvSpPr/>
          <p:nvPr/>
        </p:nvSpPr>
        <p:spPr>
          <a:xfrm rot="10800000">
            <a:off x="2386882" y="1058270"/>
            <a:ext cx="4392483" cy="3458389"/>
          </a:xfrm>
          <a:prstGeom prst="arc">
            <a:avLst>
              <a:gd name="adj1" fmla="val 16054196"/>
              <a:gd name="adj2" fmla="val 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0C1EB3B5-7A85-4124-8C9F-03DCA434CC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6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37" grpId="0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Implicaciones del modelo 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83264-6ACA-4DEF-AD5E-7B5F38746BEE}"/>
              </a:ext>
            </a:extLst>
          </p:cNvPr>
          <p:cNvSpPr txBox="1"/>
          <p:nvPr/>
        </p:nvSpPr>
        <p:spPr>
          <a:xfrm>
            <a:off x="647564" y="951577"/>
            <a:ext cx="78488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200" dirty="0">
                <a:latin typeface="Garamond" panose="02020404030301010803" pitchFamily="18" charset="0"/>
              </a:rPr>
              <a:t>La inversión temprana es necesaria para hacer que la inversión posterior sea efectiva. </a:t>
            </a:r>
          </a:p>
          <a:p>
            <a:pPr marL="457200" indent="-457200">
              <a:buFont typeface="+mj-lt"/>
              <a:buAutoNum type="arabicPeriod"/>
            </a:pPr>
            <a:endParaRPr lang="es-MX" sz="22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200" dirty="0">
                <a:latin typeface="Garamond" panose="02020404030301010803" pitchFamily="18" charset="0"/>
              </a:rPr>
              <a:t>La inversión temprana, en sí misma, no es suficiente, debe estar complementada por inversión posterior. </a:t>
            </a:r>
          </a:p>
          <a:p>
            <a:pPr marL="457200" indent="-457200">
              <a:buFont typeface="+mj-lt"/>
              <a:buAutoNum type="arabicPeriod"/>
            </a:pPr>
            <a:endParaRPr lang="es-MX" sz="22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200" dirty="0">
                <a:latin typeface="Garamond" panose="02020404030301010803" pitchFamily="18" charset="0"/>
              </a:rPr>
              <a:t>Es necesario equilibrar la inversión en capital humano en las distintas etapas del desarrollo, identificando los “periodos críticos” para ciertas inversiones. </a:t>
            </a:r>
          </a:p>
          <a:p>
            <a:pPr marL="457200" indent="-457200">
              <a:buFont typeface="+mj-lt"/>
              <a:buAutoNum type="arabicPeriod"/>
            </a:pPr>
            <a:endParaRPr lang="es-MX" sz="22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200" dirty="0">
                <a:latin typeface="Garamond" panose="02020404030301010803" pitchFamily="18" charset="0"/>
              </a:rPr>
              <a:t>Las habilidades hoy hacen más productiva la inversión futura. </a:t>
            </a:r>
          </a:p>
          <a:p>
            <a:pPr marL="457200" indent="-457200">
              <a:buFont typeface="+mj-lt"/>
              <a:buAutoNum type="arabicPeriod"/>
            </a:pPr>
            <a:endParaRPr lang="es-MX" sz="22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200" dirty="0">
                <a:latin typeface="Garamond" panose="02020404030301010803" pitchFamily="18" charset="0"/>
              </a:rPr>
              <a:t>La desigualdad de habilidades incrementa en ausencia de una intervención focalizada a los más pobres. </a:t>
            </a:r>
          </a:p>
          <a:p>
            <a:pPr marL="457200" indent="-457200">
              <a:buFont typeface="+mj-lt"/>
              <a:buAutoNum type="arabicPeriod"/>
            </a:pPr>
            <a:endParaRPr lang="es-MX" sz="2200" dirty="0">
              <a:latin typeface="Garamond" panose="02020404030301010803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F6CC4D9-7F2B-4D9E-A87B-722984B6D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8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Evidencia empírica (Cunha y </a:t>
            </a:r>
            <a:r>
              <a:rPr lang="es-MX" sz="2600" dirty="0" err="1">
                <a:latin typeface="Garamond" panose="02020404030301010803" pitchFamily="18" charset="0"/>
              </a:rPr>
              <a:t>Heckman</a:t>
            </a:r>
            <a:r>
              <a:rPr lang="es-MX" sz="2600" dirty="0">
                <a:latin typeface="Garamond" panose="02020404030301010803" pitchFamily="18" charset="0"/>
              </a:rPr>
              <a:t> (2008))</a:t>
            </a:r>
            <a:endParaRPr lang="en-US" sz="26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B183264-6ACA-4DEF-AD5E-7B5F38746BEE}"/>
                  </a:ext>
                </a:extLst>
              </p:cNvPr>
              <p:cNvSpPr txBox="1"/>
              <p:nvPr/>
            </p:nvSpPr>
            <p:spPr>
              <a:xfrm>
                <a:off x="647564" y="1772816"/>
                <a:ext cx="7848872" cy="3603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s-MX" sz="2200" dirty="0">
                    <a:latin typeface="Garamond" panose="02020404030301010803" pitchFamily="18" charset="0"/>
                  </a:rPr>
                  <a:t>Altos niveles de “</a:t>
                </a:r>
                <a:r>
                  <a:rPr lang="es-MX" sz="2200" dirty="0" err="1">
                    <a:latin typeface="Garamond" panose="02020404030301010803" pitchFamily="18" charset="0"/>
                  </a:rPr>
                  <a:t>auto-productividad</a:t>
                </a:r>
                <a:r>
                  <a:rPr lang="es-MX" sz="2200" dirty="0">
                    <a:latin typeface="Garamond" panose="02020404030301010803" pitchFamily="18" charset="0"/>
                  </a:rPr>
                  <a:t>” en la acumulación de habilidades cognitivas y socioemocionales.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s-MX" sz="2200" dirty="0">
                  <a:latin typeface="Garamond" panose="02020404030301010803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s-MX" sz="2200" dirty="0">
                    <a:latin typeface="Garamond" panose="02020404030301010803" pitchFamily="18" charset="0"/>
                  </a:rPr>
                  <a:t>Identifican “periodos críticos” para la inversión en habilidades cognitivas y socioemocionales: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bSup>
                          <m:sSubSupPr>
                            <m:ctrlPr>
                              <a:rPr lang="es-MX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MX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𝑐𝑜𝑔</m:t>
                            </m:r>
                          </m:sup>
                        </m:sSubSup>
                      </m:sub>
                    </m:sSub>
                  </m:oMath>
                </a14:m>
                <a:r>
                  <a:rPr lang="es-MX" sz="2200" dirty="0">
                    <a:latin typeface="Garamond" panose="02020404030301010803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bSup>
                          <m:sSubSupPr>
                            <m:ctrlPr>
                              <a:rPr lang="es-MX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MX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𝑠𝑒</m:t>
                            </m:r>
                          </m:sup>
                        </m:sSubSup>
                      </m:sub>
                    </m:sSub>
                  </m:oMath>
                </a14:m>
                <a:r>
                  <a:rPr lang="es-MX" sz="2200" dirty="0">
                    <a:latin typeface="Garamond" panose="02020404030301010803" pitchFamily="18" charset="0"/>
                  </a:rPr>
                  <a:t> en donde </a:t>
                </a:r>
                <a:r>
                  <a:rPr lang="es-MX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a’&gt;a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s-MX" sz="2200" dirty="0">
                  <a:latin typeface="Garamond" panose="02020404030301010803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s-MX" sz="2200" dirty="0">
                    <a:latin typeface="Garamond" panose="02020404030301010803" pitchFamily="18" charset="0"/>
                  </a:rPr>
                  <a:t>El impacto de la inversión en habilidades cognitivas y socioemocionales depende de cómo se miden los insumos y productos. 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s-MX" sz="22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B183264-6ACA-4DEF-AD5E-7B5F38746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64" y="1772816"/>
                <a:ext cx="7848872" cy="3603551"/>
              </a:xfrm>
              <a:prstGeom prst="rect">
                <a:avLst/>
              </a:prstGeom>
              <a:blipFill>
                <a:blip r:embed="rId5"/>
                <a:stretch>
                  <a:fillRect l="-854" t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>
            <a:extLst>
              <a:ext uri="{FF2B5EF4-FFF2-40B4-BE49-F238E27FC236}">
                <a16:creationId xmlns:a16="http://schemas.microsoft.com/office/drawing/2014/main" id="{6C01CBEB-73CD-4E63-8205-184C481769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2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8520" y="3026393"/>
            <a:ext cx="8999984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800" dirty="0">
                <a:solidFill>
                  <a:schemeClr val="bg1"/>
                </a:solidFill>
              </a:rPr>
              <a:t>Implicaciones para México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14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83264-6ACA-4DEF-AD5E-7B5F38746BEE}"/>
              </a:ext>
            </a:extLst>
          </p:cNvPr>
          <p:cNvSpPr txBox="1"/>
          <p:nvPr/>
        </p:nvSpPr>
        <p:spPr>
          <a:xfrm>
            <a:off x="647564" y="2420888"/>
            <a:ext cx="78488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200" dirty="0">
                <a:latin typeface="Garamond" panose="02020404030301010803" pitchFamily="18" charset="0"/>
              </a:rPr>
              <a:t>Jóvenes que no estudian y no trabajan (Ninis)</a:t>
            </a:r>
          </a:p>
          <a:p>
            <a:pPr marL="457200" indent="-457200">
              <a:buFont typeface="+mj-lt"/>
              <a:buAutoNum type="arabicPeriod"/>
            </a:pPr>
            <a:endParaRPr lang="es-MX" sz="22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200" dirty="0">
                <a:latin typeface="Garamond" panose="02020404030301010803" pitchFamily="18" charset="0"/>
              </a:rPr>
              <a:t>La efectividad de las becas para reducir el abandono en Educación Media Superior </a:t>
            </a:r>
          </a:p>
          <a:p>
            <a:pPr marL="457200" indent="-457200">
              <a:buFont typeface="+mj-lt"/>
              <a:buAutoNum type="arabicPeriod"/>
            </a:pPr>
            <a:endParaRPr lang="es-MX" sz="2200" dirty="0">
              <a:latin typeface="Garamond" panose="02020404030301010803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1E96A66-7D0D-4CD1-8574-86C0AAF08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77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/>
        </p:nvGraphicFramePr>
        <p:xfrm>
          <a:off x="3322202" y="189191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Picture 17" descr="Slide 19-14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47864" cy="687493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139952" y="692696"/>
            <a:ext cx="38164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es-MX" sz="2000" b="1" dirty="0">
                <a:solidFill>
                  <a:schemeClr val="tx2"/>
                </a:solidFill>
                <a:latin typeface="Gill Sans"/>
                <a:cs typeface="Times New Roman" pitchFamily="18" charset="0"/>
              </a:rPr>
              <a:t>Jóvenes (15 – 24 años)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es-MX" sz="2000" b="1" dirty="0">
                <a:solidFill>
                  <a:schemeClr val="tx2"/>
                </a:solidFill>
                <a:latin typeface="Gill Sans"/>
                <a:cs typeface="Times New Roman" pitchFamily="18" charset="0"/>
              </a:rPr>
              <a:t>110 millones = 100%</a:t>
            </a:r>
          </a:p>
          <a:p>
            <a:endParaRPr lang="es-MX" dirty="0"/>
          </a:p>
        </p:txBody>
      </p:sp>
      <p:sp>
        <p:nvSpPr>
          <p:cNvPr id="23" name="TextBox 22"/>
          <p:cNvSpPr txBox="1"/>
          <p:nvPr/>
        </p:nvSpPr>
        <p:spPr>
          <a:xfrm>
            <a:off x="-68196" y="2281368"/>
            <a:ext cx="33757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>
                <a:solidFill>
                  <a:srgbClr val="003649"/>
                </a:solidFill>
                <a:latin typeface="Gill Sans"/>
              </a:rPr>
            </a:br>
            <a:r>
              <a:rPr lang="en-US" sz="3200" dirty="0">
                <a:solidFill>
                  <a:srgbClr val="003649"/>
                </a:solidFill>
                <a:latin typeface="Gill Sans"/>
              </a:rPr>
              <a:t>20 MILLIONES </a:t>
            </a:r>
            <a:br>
              <a:rPr lang="en-US" sz="3200" dirty="0">
                <a:solidFill>
                  <a:srgbClr val="003649"/>
                </a:solidFill>
                <a:latin typeface="Gill Sans"/>
              </a:rPr>
            </a:br>
            <a:r>
              <a:rPr lang="en-US" sz="3200" dirty="0">
                <a:solidFill>
                  <a:srgbClr val="003649"/>
                </a:solidFill>
                <a:latin typeface="Gill Sans"/>
              </a:rPr>
              <a:t>DE NINIS</a:t>
            </a:r>
            <a:br>
              <a:rPr lang="en-US" sz="3200" dirty="0">
                <a:solidFill>
                  <a:srgbClr val="003649"/>
                </a:solidFill>
                <a:latin typeface="Gill Sans"/>
              </a:rPr>
            </a:br>
            <a:r>
              <a:rPr lang="en-US" sz="3200" dirty="0">
                <a:solidFill>
                  <a:srgbClr val="003649"/>
                </a:solidFill>
                <a:latin typeface="Gill Sans"/>
              </a:rPr>
              <a:t>EN LATAM</a:t>
            </a:r>
            <a:endParaRPr lang="en-US" sz="2800" dirty="0">
              <a:latin typeface="Gill Sans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51520" y="4509120"/>
            <a:ext cx="2880320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31912" y="2501280"/>
            <a:ext cx="2880320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6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Slide 19-14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47864" cy="6874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8196" y="2281368"/>
            <a:ext cx="33757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3649"/>
                </a:solidFill>
                <a:latin typeface="Gill Sans"/>
              </a:rPr>
              <a:t>HAY 260 MILLONES DE</a:t>
            </a:r>
            <a:br>
              <a:rPr lang="en-US" sz="3200" dirty="0">
                <a:solidFill>
                  <a:srgbClr val="003649"/>
                </a:solidFill>
                <a:latin typeface="Gill Sans"/>
              </a:rPr>
            </a:br>
            <a:r>
              <a:rPr lang="en-US" sz="3200" dirty="0">
                <a:solidFill>
                  <a:srgbClr val="003649"/>
                </a:solidFill>
                <a:latin typeface="Gill Sans"/>
              </a:rPr>
              <a:t>NINIS</a:t>
            </a:r>
            <a:br>
              <a:rPr lang="en-US" sz="3200" dirty="0">
                <a:solidFill>
                  <a:srgbClr val="003649"/>
                </a:solidFill>
                <a:latin typeface="Gill Sans"/>
              </a:rPr>
            </a:br>
            <a:r>
              <a:rPr lang="en-US" sz="3200" dirty="0">
                <a:solidFill>
                  <a:srgbClr val="003649"/>
                </a:solidFill>
                <a:latin typeface="Gill Sans"/>
              </a:rPr>
              <a:t>A NIVEL MUNDIAL</a:t>
            </a:r>
            <a:endParaRPr lang="en-US" sz="2800" dirty="0">
              <a:latin typeface="Gill Sans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79512" y="2132856"/>
            <a:ext cx="2880320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23533" y="5075466"/>
            <a:ext cx="2864291" cy="9718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6060" y="1052736"/>
            <a:ext cx="5620436" cy="514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3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Modelo de “decisiones” de uso de tiempo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088732-BBCE-492B-919D-873913DD5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628" y="1340768"/>
            <a:ext cx="3076575" cy="695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E42C18-FBFF-4A3A-8EFE-C50542A57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2276872"/>
            <a:ext cx="5972175" cy="638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7EEB824-3483-42EE-822D-2246CD2B0EF2}"/>
                  </a:ext>
                </a:extLst>
              </p:cNvPr>
              <p:cNvSpPr/>
              <p:nvPr/>
            </p:nvSpPr>
            <p:spPr>
              <a:xfrm>
                <a:off x="1301790" y="3212976"/>
                <a:ext cx="86409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s-MX" sz="2800" dirty="0"/>
                  <a:t> =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7EEB824-3483-42EE-822D-2246CD2B0E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790" y="3212976"/>
                <a:ext cx="864096" cy="523220"/>
              </a:xfrm>
              <a:prstGeom prst="rect">
                <a:avLst/>
              </a:prstGeom>
              <a:blipFill>
                <a:blip r:embed="rId7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90ED1D5-7A80-4978-AA29-2EBBFA2687E2}"/>
                  </a:ext>
                </a:extLst>
              </p:cNvPr>
              <p:cNvSpPr/>
              <p:nvPr/>
            </p:nvSpPr>
            <p:spPr>
              <a:xfrm>
                <a:off x="1259632" y="3916507"/>
                <a:ext cx="6989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s-MX" sz="2800" dirty="0"/>
                  <a:t> =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90ED1D5-7A80-4978-AA29-2EBBFA2687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916507"/>
                <a:ext cx="698974" cy="523220"/>
              </a:xfrm>
              <a:prstGeom prst="rect">
                <a:avLst/>
              </a:prstGeom>
              <a:blipFill>
                <a:blip r:embed="rId8"/>
                <a:stretch>
                  <a:fillRect t="-11628" r="-16667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7AC2E7E-F1D0-4A50-9354-7A30A72BA97C}"/>
                  </a:ext>
                </a:extLst>
              </p:cNvPr>
              <p:cNvSpPr/>
              <p:nvPr/>
            </p:nvSpPr>
            <p:spPr>
              <a:xfrm>
                <a:off x="1259632" y="4633972"/>
                <a:ext cx="6989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s-MX" sz="2800" dirty="0"/>
                  <a:t> =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7AC2E7E-F1D0-4A50-9354-7A30A72BA9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633972"/>
                <a:ext cx="698974" cy="523220"/>
              </a:xfrm>
              <a:prstGeom prst="rect">
                <a:avLst/>
              </a:prstGeom>
              <a:blipFill>
                <a:blip r:embed="rId9"/>
                <a:stretch>
                  <a:fillRect t="-11628" r="-16667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28F1C666-2FAB-49D6-B453-92AEFE86161A}"/>
              </a:ext>
            </a:extLst>
          </p:cNvPr>
          <p:cNvSpPr txBox="1"/>
          <p:nvPr/>
        </p:nvSpPr>
        <p:spPr>
          <a:xfrm>
            <a:off x="1984129" y="3289920"/>
            <a:ext cx="474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Estudia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BA71C7-22D2-4D32-AE16-C752B9C6AB62}"/>
              </a:ext>
            </a:extLst>
          </p:cNvPr>
          <p:cNvSpPr txBox="1"/>
          <p:nvPr/>
        </p:nvSpPr>
        <p:spPr>
          <a:xfrm>
            <a:off x="1972910" y="3933056"/>
            <a:ext cx="474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Trabaja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AB7933-A1BF-4CF3-8B40-920BE7199303}"/>
              </a:ext>
            </a:extLst>
          </p:cNvPr>
          <p:cNvSpPr txBox="1"/>
          <p:nvPr/>
        </p:nvSpPr>
        <p:spPr>
          <a:xfrm>
            <a:off x="1941971" y="4664749"/>
            <a:ext cx="474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Estudia y trabaja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AD76C7F-3B19-4845-B981-ECEE053EA936}"/>
                  </a:ext>
                </a:extLst>
              </p:cNvPr>
              <p:cNvSpPr/>
              <p:nvPr/>
            </p:nvSpPr>
            <p:spPr>
              <a:xfrm>
                <a:off x="1301790" y="5301208"/>
                <a:ext cx="7069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s-MX" sz="2800" dirty="0"/>
                  <a:t> =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AD76C7F-3B19-4845-B981-ECEE053EA9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790" y="5301208"/>
                <a:ext cx="706988" cy="523220"/>
              </a:xfrm>
              <a:prstGeom prst="rect">
                <a:avLst/>
              </a:prstGeom>
              <a:blipFill>
                <a:blip r:embed="rId10"/>
                <a:stretch>
                  <a:fillRect t="-12941" r="-16379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F3464BF3-D973-4CB8-8A9F-D5BAE8696FE0}"/>
              </a:ext>
            </a:extLst>
          </p:cNvPr>
          <p:cNvSpPr txBox="1"/>
          <p:nvPr/>
        </p:nvSpPr>
        <p:spPr>
          <a:xfrm>
            <a:off x="1984129" y="5331985"/>
            <a:ext cx="474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Nini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870B0E-6829-4885-8DDD-2781E33DDDB1}"/>
              </a:ext>
            </a:extLst>
          </p:cNvPr>
          <p:cNvSpPr txBox="1"/>
          <p:nvPr/>
        </p:nvSpPr>
        <p:spPr>
          <a:xfrm>
            <a:off x="5148064" y="6021288"/>
            <a:ext cx="352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Garamond" panose="02020404030301010803" pitchFamily="18" charset="0"/>
              </a:rPr>
              <a:t>Behrman, de Hoyos y Székely (2015)</a:t>
            </a:r>
            <a:endParaRPr lang="en-US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096D213-BD36-4E4F-BE42-3F0E16137D09}"/>
                  </a:ext>
                </a:extLst>
              </p:cNvPr>
              <p:cNvSpPr/>
              <p:nvPr/>
            </p:nvSpPr>
            <p:spPr>
              <a:xfrm>
                <a:off x="4211960" y="1540383"/>
                <a:ext cx="19736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096D213-BD36-4E4F-BE42-3F0E16137D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540383"/>
                <a:ext cx="197362" cy="369332"/>
              </a:xfrm>
              <a:prstGeom prst="rect">
                <a:avLst/>
              </a:prstGeom>
              <a:blipFill>
                <a:blip r:embed="rId11"/>
                <a:stretch>
                  <a:fillRect r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">
            <a:extLst>
              <a:ext uri="{FF2B5EF4-FFF2-40B4-BE49-F238E27FC236}">
                <a16:creationId xmlns:a16="http://schemas.microsoft.com/office/drawing/2014/main" id="{D4DBC5AA-DF7E-47F9-9836-8CCACE6E88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3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8520" y="2716119"/>
            <a:ext cx="8999984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3800" dirty="0">
                <a:solidFill>
                  <a:schemeClr val="bg1"/>
                </a:solidFill>
              </a:rPr>
              <a:t>Resumen de lo que hemos </a:t>
            </a:r>
          </a:p>
          <a:p>
            <a:pPr algn="ctr">
              <a:lnSpc>
                <a:spcPct val="90000"/>
              </a:lnSpc>
            </a:pPr>
            <a:r>
              <a:rPr lang="es-ES" sz="3800" dirty="0">
                <a:solidFill>
                  <a:schemeClr val="bg1"/>
                </a:solidFill>
              </a:rPr>
              <a:t>visto hasta ahora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50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Modelo de “decisiones” de uso de tiempo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6F9BE4-D545-457A-9EBE-2DCCEBDE9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402" y="1822326"/>
            <a:ext cx="5334000" cy="828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2A8B9C-7704-49A6-96B0-16126CE89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830438"/>
            <a:ext cx="7305675" cy="1609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B5EB99-1BA8-4481-8F30-47BCFC86C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4619600"/>
            <a:ext cx="4057650" cy="6096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00C7C5D-B335-4510-9AE8-55469A54C768}"/>
              </a:ext>
            </a:extLst>
          </p:cNvPr>
          <p:cNvSpPr txBox="1"/>
          <p:nvPr/>
        </p:nvSpPr>
        <p:spPr>
          <a:xfrm>
            <a:off x="2411760" y="5408637"/>
            <a:ext cx="294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00" b="1" dirty="0">
                <a:solidFill>
                  <a:srgbClr val="FF0000"/>
                </a:solidFill>
                <a:latin typeface="Garamond" panose="02020404030301010803" pitchFamily="18" charset="0"/>
              </a:rPr>
              <a:t>El modelo tiene inercia o “</a:t>
            </a:r>
            <a:r>
              <a:rPr lang="es-MX" sz="21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path</a:t>
            </a:r>
            <a:r>
              <a:rPr lang="es-MX" sz="2100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s-MX" sz="21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dependency</a:t>
            </a:r>
            <a:r>
              <a:rPr lang="es-MX" sz="2100" b="1" dirty="0">
                <a:solidFill>
                  <a:srgbClr val="FF0000"/>
                </a:solidFill>
                <a:latin typeface="Garamond" panose="02020404030301010803" pitchFamily="18" charset="0"/>
              </a:rPr>
              <a:t>”.</a:t>
            </a:r>
            <a:endParaRPr lang="en-US" sz="21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5D80974-7A3F-42D7-A175-EC77970CCD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6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Modelo de “decisiones” de uso de tiempo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69A80D-8E81-4E61-ACBA-32A919241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5162"/>
            <a:ext cx="9144000" cy="51676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D8AED09-C518-4DFB-BAD9-B8E3B36E4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48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Modelo de “decisiones” de uso de tiempo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93CCED-8B7D-49F1-8B41-B6DA6B9EC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764704"/>
            <a:ext cx="5057775" cy="18097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57FD27-33A9-4E8C-BD66-C671894DD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2716414"/>
            <a:ext cx="5600700" cy="866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CE0DC6-4C01-4904-95AA-8E4959078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3645024"/>
            <a:ext cx="5600700" cy="866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C800BDD-340E-4C1B-B180-A8F5C279FB14}"/>
                  </a:ext>
                </a:extLst>
              </p:cNvPr>
              <p:cNvSpPr/>
              <p:nvPr/>
            </p:nvSpPr>
            <p:spPr>
              <a:xfrm>
                <a:off x="1774499" y="3884953"/>
                <a:ext cx="51962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s-MX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C800BDD-340E-4C1B-B180-A8F5C279FB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499" y="3884953"/>
                <a:ext cx="51962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866A1A3-BC70-4AF7-9E23-1177D94C1D26}"/>
                  </a:ext>
                </a:extLst>
              </p:cNvPr>
              <p:cNvSpPr/>
              <p:nvPr/>
            </p:nvSpPr>
            <p:spPr>
              <a:xfrm>
                <a:off x="2592615" y="3893745"/>
                <a:ext cx="222739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866A1A3-BC70-4AF7-9E23-1177D94C1D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615" y="3893745"/>
                <a:ext cx="222739" cy="461665"/>
              </a:xfrm>
              <a:prstGeom prst="rect">
                <a:avLst/>
              </a:prstGeom>
              <a:blipFill>
                <a:blip r:embed="rId8"/>
                <a:stretch>
                  <a:fillRect l="-8108" r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4A79853-7498-4062-9FF6-5629DFAEDCF1}"/>
              </a:ext>
            </a:extLst>
          </p:cNvPr>
          <p:cNvSpPr txBox="1"/>
          <p:nvPr/>
        </p:nvSpPr>
        <p:spPr>
          <a:xfrm>
            <a:off x="657934" y="4437112"/>
            <a:ext cx="748883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MX" sz="2100" b="1" dirty="0">
                <a:solidFill>
                  <a:srgbClr val="FF0000"/>
                </a:solidFill>
                <a:latin typeface="Garamond" panose="02020404030301010803" pitchFamily="18" charset="0"/>
              </a:rPr>
              <a:t>Los pobres tienen más proclividad a terminar como Ninis</a:t>
            </a:r>
          </a:p>
          <a:p>
            <a:pPr marL="457200" indent="-457200">
              <a:buAutoNum type="arabicPeriod"/>
            </a:pPr>
            <a:endParaRPr lang="es-MX" sz="2100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r>
              <a:rPr lang="es-MX" sz="2100" b="1" dirty="0">
                <a:solidFill>
                  <a:srgbClr val="FF0000"/>
                </a:solidFill>
                <a:latin typeface="Garamond" panose="02020404030301010803" pitchFamily="18" charset="0"/>
              </a:rPr>
              <a:t>Ser nini hoy tiene un efecto permanente (“</a:t>
            </a:r>
            <a:r>
              <a:rPr lang="es-MX" sz="21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scarring</a:t>
            </a:r>
            <a:r>
              <a:rPr lang="es-MX" sz="2100" b="1" dirty="0">
                <a:solidFill>
                  <a:srgbClr val="FF0000"/>
                </a:solidFill>
                <a:latin typeface="Garamond" panose="02020404030301010803" pitchFamily="18" charset="0"/>
              </a:rPr>
              <a:t>”) sobre tus indicadores laborales</a:t>
            </a:r>
          </a:p>
          <a:p>
            <a:pPr marL="457200" indent="-457200">
              <a:buAutoNum type="arabicPeriod"/>
            </a:pPr>
            <a:endParaRPr lang="es-MX" sz="2100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r>
              <a:rPr lang="es-MX" sz="2100" b="1" dirty="0">
                <a:solidFill>
                  <a:srgbClr val="FF0000"/>
                </a:solidFill>
                <a:latin typeface="Garamond" panose="02020404030301010803" pitchFamily="18" charset="0"/>
              </a:rPr>
              <a:t>El fenómeno de los ninis es uno de los mecanismos de transmisión intergeneracional de pobreza</a:t>
            </a:r>
            <a:endParaRPr lang="en-US" sz="21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E8E7F783-184B-42A7-8A61-4DCA19778D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5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Slide 19-14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51920" cy="6874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5717" y="2600325"/>
            <a:ext cx="39796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3649"/>
                </a:solidFill>
                <a:latin typeface="Gill Sans"/>
                <a:cs typeface="Gill Sans"/>
              </a:rPr>
              <a:t>CONTRIBUYE A LA TRANSMISIÓN INTERGENERACIONAL DE LA DESIGUALDAD</a:t>
            </a:r>
            <a:endParaRPr lang="en-US" sz="2600" dirty="0">
              <a:latin typeface="Gill Sans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79512" y="2060848"/>
            <a:ext cx="3312368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23533" y="4937656"/>
            <a:ext cx="3368347" cy="13229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/>
          <p:cNvGraphicFramePr/>
          <p:nvPr/>
        </p:nvGraphicFramePr>
        <p:xfrm>
          <a:off x="3851920" y="2380064"/>
          <a:ext cx="5237758" cy="3185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ight Arrow 8"/>
          <p:cNvSpPr/>
          <p:nvPr/>
        </p:nvSpPr>
        <p:spPr>
          <a:xfrm rot="10800000">
            <a:off x="5436096" y="5589240"/>
            <a:ext cx="1980220" cy="686981"/>
          </a:xfrm>
          <a:prstGeom prst="rightArrow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24128" y="574806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2"/>
                </a:solidFill>
                <a:latin typeface="Gill Sans"/>
              </a:rPr>
              <a:t>Pobres</a:t>
            </a:r>
            <a:endParaRPr lang="en-US" dirty="0">
              <a:solidFill>
                <a:schemeClr val="tx2"/>
              </a:solidFill>
              <a:latin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83419" y="2348880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  <a:latin typeface="Gill Sans"/>
              </a:rPr>
              <a:t>60% de los </a:t>
            </a:r>
            <a:r>
              <a:rPr lang="en-US" sz="2400" b="1" dirty="0" err="1">
                <a:solidFill>
                  <a:schemeClr val="accent4"/>
                </a:solidFill>
                <a:latin typeface="Gill Sans"/>
              </a:rPr>
              <a:t>ninis</a:t>
            </a:r>
            <a:endParaRPr lang="en-US" sz="2400" b="1" dirty="0">
              <a:solidFill>
                <a:schemeClr val="accent4"/>
              </a:solidFill>
              <a:latin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85945" y="1196752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</a:rPr>
              <a:t>Ninis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</a:rPr>
              <a:t> e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</a:rPr>
              <a:t>ingreso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</a:rPr>
              <a:t> del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</a:rPr>
              <a:t>hogar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2304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8" grpId="0">
        <p:bldAsOne/>
      </p:bldGraphic>
      <p:bldP spid="9" grpId="0" animBg="1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9592" y="3717032"/>
            <a:ext cx="66674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99592" y="3356992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567077" y="3356992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9552" y="393099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15 a 20 años de edad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4587" y="391526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35 a 40 años de edad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317448" y="3933056"/>
            <a:ext cx="4104456" cy="432048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200000">
            <a:off x="1043880" y="1727517"/>
            <a:ext cx="719536" cy="864096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51720" y="1598911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</a:t>
            </a:r>
            <a:r>
              <a:rPr lang="es-MX" dirty="0"/>
              <a:t>punto porcentual en la tasa de ninis</a:t>
            </a:r>
          </a:p>
        </p:txBody>
      </p:sp>
      <p:sp>
        <p:nvSpPr>
          <p:cNvPr id="17" name="Right Arrow 16"/>
          <p:cNvSpPr/>
          <p:nvPr/>
        </p:nvSpPr>
        <p:spPr>
          <a:xfrm rot="5400000">
            <a:off x="6554859" y="1792196"/>
            <a:ext cx="719536" cy="864096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932040" y="1699359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7 porciento en salarios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99" y="5188396"/>
            <a:ext cx="9144000" cy="1685636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5560" y="5491585"/>
            <a:ext cx="845896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200" dirty="0"/>
              <a:t>EFECTO NEGATIVO EN PRODUCTIVIDAD DE LARGO PLAZO</a:t>
            </a:r>
            <a:endParaRPr lang="es-MX" sz="2900" dirty="0"/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E286E098-8F93-4EA7-8642-F851BFE772FB}"/>
              </a:ext>
            </a:extLst>
          </p:cNvPr>
          <p:cNvSpPr txBox="1"/>
          <p:nvPr/>
        </p:nvSpPr>
        <p:spPr>
          <a:xfrm>
            <a:off x="5442080" y="4797152"/>
            <a:ext cx="352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>
                <a:latin typeface="Garamond" panose="02020404030301010803" pitchFamily="18" charset="0"/>
              </a:rPr>
              <a:t>Székely</a:t>
            </a:r>
            <a:r>
              <a:rPr lang="es-MX" dirty="0">
                <a:latin typeface="Garamond" panose="02020404030301010803" pitchFamily="18" charset="0"/>
              </a:rPr>
              <a:t> y </a:t>
            </a:r>
            <a:r>
              <a:rPr lang="es-MX" dirty="0" err="1">
                <a:latin typeface="Garamond" panose="02020404030301010803" pitchFamily="18" charset="0"/>
              </a:rPr>
              <a:t>Karver</a:t>
            </a:r>
            <a:r>
              <a:rPr lang="es-MX" dirty="0">
                <a:latin typeface="Garamond" panose="02020404030301010803" pitchFamily="18" charset="0"/>
              </a:rPr>
              <a:t> (2015)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4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9" grpId="0" animBg="1"/>
      <p:bldP spid="11" grpId="0" animBg="1"/>
      <p:bldP spid="13" grpId="0"/>
      <p:bldP spid="17" grpId="0" animBg="1"/>
      <p:bldP spid="19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8-11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87" y="857251"/>
            <a:ext cx="9157684" cy="51511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853222"/>
            <a:ext cx="91440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4200" dirty="0">
                <a:solidFill>
                  <a:schemeClr val="bg1"/>
                </a:solidFill>
              </a:rPr>
              <a:t>¿CUÁLES SON LAS CAUSAS DEL </a:t>
            </a:r>
            <a:br>
              <a:rPr lang="es-MX" sz="4200" dirty="0">
                <a:solidFill>
                  <a:schemeClr val="bg1"/>
                </a:solidFill>
              </a:rPr>
            </a:br>
            <a:r>
              <a:rPr lang="es-MX" sz="4200" b="1" dirty="0">
                <a:solidFill>
                  <a:srgbClr val="003649"/>
                </a:solidFill>
              </a:rPr>
              <a:t>PROBLEMA?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063302" y="2701135"/>
            <a:ext cx="7016989" cy="0"/>
          </a:xfrm>
          <a:prstGeom prst="line">
            <a:avLst/>
          </a:prstGeom>
          <a:ln w="19050" cmpd="sng">
            <a:solidFill>
              <a:srgbClr val="F4B4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63302" y="4282347"/>
            <a:ext cx="7016989" cy="0"/>
          </a:xfrm>
          <a:prstGeom prst="line">
            <a:avLst/>
          </a:prstGeom>
          <a:ln w="19050" cmpd="sng">
            <a:solidFill>
              <a:srgbClr val="F4B4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2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69" y="908720"/>
            <a:ext cx="2851828" cy="16041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62" y="3729335"/>
            <a:ext cx="2857689" cy="1611792"/>
          </a:xfrm>
          <a:prstGeom prst="rect">
            <a:avLst/>
          </a:prstGeom>
        </p:spPr>
      </p:pic>
      <p:sp>
        <p:nvSpPr>
          <p:cNvPr id="7" name="Right Arrow 4"/>
          <p:cNvSpPr/>
          <p:nvPr/>
        </p:nvSpPr>
        <p:spPr>
          <a:xfrm rot="5400000">
            <a:off x="2039537" y="2726186"/>
            <a:ext cx="709136" cy="667449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5"/>
          <p:cNvSpPr/>
          <p:nvPr/>
        </p:nvSpPr>
        <p:spPr>
          <a:xfrm rot="16200000">
            <a:off x="4238365" y="3746205"/>
            <a:ext cx="741020" cy="849481"/>
          </a:xfrm>
          <a:prstGeom prst="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605" t="335" r="1"/>
          <a:stretch/>
        </p:blipFill>
        <p:spPr>
          <a:xfrm>
            <a:off x="5292080" y="1534343"/>
            <a:ext cx="2534372" cy="36265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084F41-BD4E-444D-8CDD-0E096C9C16B6}"/>
              </a:ext>
            </a:extLst>
          </p:cNvPr>
          <p:cNvSpPr txBox="1"/>
          <p:nvPr/>
        </p:nvSpPr>
        <p:spPr>
          <a:xfrm>
            <a:off x="1115616" y="5733256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Si el problema es mayor entre los pobres, entonces debe ser producto de la restricción presupuestaria.</a:t>
            </a:r>
            <a:endParaRPr lang="en-US" sz="22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B0C76183-5D66-4B76-A973-4C372F906C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9EFCB9-10C9-442C-98C6-8392E0268388}"/>
              </a:ext>
            </a:extLst>
          </p:cNvPr>
          <p:cNvSpPr txBox="1"/>
          <p:nvPr/>
        </p:nvSpPr>
        <p:spPr>
          <a:xfrm>
            <a:off x="3923928" y="6300028"/>
            <a:ext cx="438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Garamond" panose="02020404030301010803" pitchFamily="18" charset="0"/>
              </a:rPr>
              <a:t>de Hoyos, Attanasio y </a:t>
            </a:r>
            <a:r>
              <a:rPr lang="es-MX" dirty="0" err="1">
                <a:latin typeface="Garamond" panose="02020404030301010803" pitchFamily="18" charset="0"/>
              </a:rPr>
              <a:t>Meghir</a:t>
            </a:r>
            <a:r>
              <a:rPr lang="es-MX" dirty="0">
                <a:latin typeface="Garamond" panose="02020404030301010803" pitchFamily="18" charset="0"/>
              </a:rPr>
              <a:t> (2019)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9C265E-F395-49B5-A007-3C150BE75FB5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Evaluación de Impacto de PROBEMS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D415A9-1E8C-4594-85BC-645FABC43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40" y="664764"/>
            <a:ext cx="8460432" cy="561177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C72BAE7-564A-4D87-B04B-32EE38E5A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51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EFFB5B-0929-4E54-B67B-3CF071238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784820"/>
            <a:ext cx="8039100" cy="5524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A9EFCB9-10C9-442C-98C6-8392E0268388}"/>
              </a:ext>
            </a:extLst>
          </p:cNvPr>
          <p:cNvSpPr txBox="1"/>
          <p:nvPr/>
        </p:nvSpPr>
        <p:spPr>
          <a:xfrm>
            <a:off x="3923928" y="6300028"/>
            <a:ext cx="438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Garamond" panose="02020404030301010803" pitchFamily="18" charset="0"/>
              </a:rPr>
              <a:t>de Hoyos, Attanasio y </a:t>
            </a:r>
            <a:r>
              <a:rPr lang="es-MX" dirty="0" err="1">
                <a:latin typeface="Garamond" panose="02020404030301010803" pitchFamily="18" charset="0"/>
              </a:rPr>
              <a:t>Meghir</a:t>
            </a:r>
            <a:r>
              <a:rPr lang="es-MX" dirty="0">
                <a:latin typeface="Garamond" panose="02020404030301010803" pitchFamily="18" charset="0"/>
              </a:rPr>
              <a:t> (2019)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Evaluación de Impacto de PROBEMS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30E006-698C-4C90-9619-90AA1DF1933E}"/>
              </a:ext>
            </a:extLst>
          </p:cNvPr>
          <p:cNvSpPr txBox="1"/>
          <p:nvPr/>
        </p:nvSpPr>
        <p:spPr>
          <a:xfrm>
            <a:off x="4788024" y="170080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$360,000,000 US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6638155-CE87-48C0-90C6-F20FCB286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24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9EFCB9-10C9-442C-98C6-8392E0268388}"/>
              </a:ext>
            </a:extLst>
          </p:cNvPr>
          <p:cNvSpPr txBox="1"/>
          <p:nvPr/>
        </p:nvSpPr>
        <p:spPr>
          <a:xfrm>
            <a:off x="3923928" y="6300028"/>
            <a:ext cx="438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Garamond" panose="02020404030301010803" pitchFamily="18" charset="0"/>
              </a:rPr>
              <a:t>de Hoyos, Attanasio y Meghir (por aparecer)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Evaluación de Impacto de PROBEMS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11E587-9EB6-4C88-B589-5EABCF026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2393"/>
            <a:ext cx="9144000" cy="4433214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A305278-C9A6-45FC-930F-069F0A44AD4C}"/>
              </a:ext>
            </a:extLst>
          </p:cNvPr>
          <p:cNvSpPr/>
          <p:nvPr/>
        </p:nvSpPr>
        <p:spPr>
          <a:xfrm rot="18805557">
            <a:off x="1281471" y="4035295"/>
            <a:ext cx="864096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9C28C79-2895-474D-A186-667D0EB6A2D2}"/>
              </a:ext>
            </a:extLst>
          </p:cNvPr>
          <p:cNvSpPr/>
          <p:nvPr/>
        </p:nvSpPr>
        <p:spPr>
          <a:xfrm rot="5400000">
            <a:off x="3167844" y="2204864"/>
            <a:ext cx="864096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64C8102-3EB0-4BF1-B14F-551E06FFB86D}"/>
              </a:ext>
            </a:extLst>
          </p:cNvPr>
          <p:cNvSpPr/>
          <p:nvPr/>
        </p:nvSpPr>
        <p:spPr>
          <a:xfrm rot="5400000">
            <a:off x="6610537" y="1916832"/>
            <a:ext cx="864096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80D6488-02C7-4ECE-88F9-77D07BFEE576}"/>
              </a:ext>
            </a:extLst>
          </p:cNvPr>
          <p:cNvSpPr/>
          <p:nvPr/>
        </p:nvSpPr>
        <p:spPr>
          <a:xfrm rot="18805557">
            <a:off x="7206409" y="5571000"/>
            <a:ext cx="864096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C5D8C71F-A833-4176-9FFF-6B63C9F59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Resumen</a:t>
            </a:r>
            <a:endParaRPr lang="en-US" sz="30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AB8086-6459-4EC8-8AE0-11DAD4241843}"/>
                  </a:ext>
                </a:extLst>
              </p:cNvPr>
              <p:cNvSpPr/>
              <p:nvPr/>
            </p:nvSpPr>
            <p:spPr>
              <a:xfrm>
                <a:off x="998423" y="692696"/>
                <a:ext cx="289868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(…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AB8086-6459-4EC8-8AE0-11DAD42418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23" y="692696"/>
                <a:ext cx="289868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D49AD8C-D390-42E7-B7D7-C03C2D8CE23B}"/>
              </a:ext>
            </a:extLst>
          </p:cNvPr>
          <p:cNvSpPr txBox="1"/>
          <p:nvPr/>
        </p:nvSpPr>
        <p:spPr>
          <a:xfrm>
            <a:off x="5004048" y="770166"/>
            <a:ext cx="3672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Romer (1990)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616005E-E777-445F-B4D5-6A563C4977A8}"/>
                  </a:ext>
                </a:extLst>
              </p:cNvPr>
              <p:cNvSpPr/>
              <p:nvPr/>
            </p:nvSpPr>
            <p:spPr>
              <a:xfrm>
                <a:off x="755576" y="1538650"/>
                <a:ext cx="289868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616005E-E777-445F-B4D5-6A563C497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538650"/>
                <a:ext cx="289868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E9EC09C3-79FC-4088-9A47-F38E1E3C35F3}"/>
              </a:ext>
            </a:extLst>
          </p:cNvPr>
          <p:cNvSpPr txBox="1"/>
          <p:nvPr/>
        </p:nvSpPr>
        <p:spPr>
          <a:xfrm>
            <a:off x="5004048" y="1629961"/>
            <a:ext cx="3672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Hanushek et al (2012)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DEE6B90-CABA-4584-95D1-2FA282DD9FB6}"/>
                  </a:ext>
                </a:extLst>
              </p:cNvPr>
              <p:cNvSpPr txBox="1"/>
              <p:nvPr/>
            </p:nvSpPr>
            <p:spPr>
              <a:xfrm>
                <a:off x="683568" y="2311065"/>
                <a:ext cx="4320480" cy="11179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3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s-MX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0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MX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MX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MX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s-MX" sz="3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DEE6B90-CABA-4584-95D1-2FA282DD9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311065"/>
                <a:ext cx="4320480" cy="11179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E0DDC7F5-D0C9-4674-B287-B86D52FF36A7}"/>
              </a:ext>
            </a:extLst>
          </p:cNvPr>
          <p:cNvSpPr txBox="1"/>
          <p:nvPr/>
        </p:nvSpPr>
        <p:spPr>
          <a:xfrm>
            <a:off x="5004048" y="2577030"/>
            <a:ext cx="36724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Becker (1967), Mincer (1974)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A8918A-47D9-453E-B298-1A521A924FD3}"/>
                  </a:ext>
                </a:extLst>
              </p:cNvPr>
              <p:cNvSpPr txBox="1"/>
              <p:nvPr/>
            </p:nvSpPr>
            <p:spPr>
              <a:xfrm>
                <a:off x="-180528" y="4221088"/>
                <a:ext cx="6330006" cy="12280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begChr m:val="{"/>
                          <m:endChr m:val="}"/>
                          <m:ctrlPr>
                            <a:rPr lang="es-MX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MX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MX" sz="3000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MX" sz="3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s-MX" sz="3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3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MX" sz="3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s-MX" sz="3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MX" sz="3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A8918A-47D9-453E-B298-1A521A924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4221088"/>
                <a:ext cx="6330006" cy="12280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8C140BBA-FB92-4F8E-B014-4368A71DADD0}"/>
              </a:ext>
            </a:extLst>
          </p:cNvPr>
          <p:cNvSpPr txBox="1"/>
          <p:nvPr/>
        </p:nvSpPr>
        <p:spPr>
          <a:xfrm>
            <a:off x="5724128" y="4649288"/>
            <a:ext cx="2966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Becker (1967)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21A3DA6-C522-44FF-AD79-2A57EBA0F411}"/>
                  </a:ext>
                </a:extLst>
              </p:cNvPr>
              <p:cNvSpPr txBox="1"/>
              <p:nvPr/>
            </p:nvSpPr>
            <p:spPr>
              <a:xfrm>
                <a:off x="683568" y="5892247"/>
                <a:ext cx="6120680" cy="4867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acc>
                      <m:accPr>
                        <m:chr m:val="̅"/>
                        <m:ctrlPr>
                          <a:rPr lang="es-MX" sz="3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sz="30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3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3000" dirty="0"/>
                  <a:t>)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21A3DA6-C522-44FF-AD79-2A57EBA0F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892247"/>
                <a:ext cx="6120680" cy="486736"/>
              </a:xfrm>
              <a:prstGeom prst="rect">
                <a:avLst/>
              </a:prstGeom>
              <a:blipFill>
                <a:blip r:embed="rId7"/>
                <a:stretch>
                  <a:fillRect t="-21519" b="-4810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2BAC97A1-030B-451F-804F-4195A2B3C444}"/>
              </a:ext>
            </a:extLst>
          </p:cNvPr>
          <p:cNvSpPr txBox="1"/>
          <p:nvPr/>
        </p:nvSpPr>
        <p:spPr>
          <a:xfrm>
            <a:off x="6588224" y="5781672"/>
            <a:ext cx="2966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Oaxaca (1973)</a:t>
            </a:r>
          </a:p>
          <a:p>
            <a:r>
              <a:rPr lang="en-US" sz="2000" dirty="0"/>
              <a:t>Blinder (1973)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F1458C58-DED9-4BF2-BB2A-22005C895D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E1213B7-04F9-48C6-829E-4F9CAF5C1D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72" y="3429000"/>
            <a:ext cx="4533900" cy="800100"/>
          </a:xfrm>
          <a:prstGeom prst="rect">
            <a:avLst/>
          </a:prstGeom>
        </p:spPr>
      </p:pic>
      <p:sp>
        <p:nvSpPr>
          <p:cNvPr id="16" name="TextBox 19">
            <a:extLst>
              <a:ext uri="{FF2B5EF4-FFF2-40B4-BE49-F238E27FC236}">
                <a16:creationId xmlns:a16="http://schemas.microsoft.com/office/drawing/2014/main" id="{D481BA6F-B234-4AD3-A9AC-5AE16D1D1B40}"/>
              </a:ext>
            </a:extLst>
          </p:cNvPr>
          <p:cNvSpPr txBox="1"/>
          <p:nvPr/>
        </p:nvSpPr>
        <p:spPr>
          <a:xfrm>
            <a:off x="5292080" y="3589566"/>
            <a:ext cx="36724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Spence (1973)</a:t>
            </a:r>
          </a:p>
        </p:txBody>
      </p:sp>
    </p:spTree>
    <p:extLst>
      <p:ext uri="{BB962C8B-B14F-4D97-AF65-F5344CB8AC3E}">
        <p14:creationId xmlns:p14="http://schemas.microsoft.com/office/powerpoint/2010/main" val="323861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9EFCB9-10C9-442C-98C6-8392E0268388}"/>
              </a:ext>
            </a:extLst>
          </p:cNvPr>
          <p:cNvSpPr txBox="1"/>
          <p:nvPr/>
        </p:nvSpPr>
        <p:spPr>
          <a:xfrm>
            <a:off x="3923928" y="6300028"/>
            <a:ext cx="438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Garamond" panose="02020404030301010803" pitchFamily="18" charset="0"/>
              </a:rPr>
              <a:t>de Hoyos, Attanasio y </a:t>
            </a:r>
            <a:r>
              <a:rPr lang="es-MX" dirty="0" err="1">
                <a:latin typeface="Garamond" panose="02020404030301010803" pitchFamily="18" charset="0"/>
              </a:rPr>
              <a:t>Meghir</a:t>
            </a:r>
            <a:r>
              <a:rPr lang="es-MX" dirty="0">
                <a:latin typeface="Garamond" panose="02020404030301010803" pitchFamily="18" charset="0"/>
              </a:rPr>
              <a:t> (2019)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Evaluación de Impacto de PROBEMS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70CA86-CABA-4D31-B661-A842EF142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556792"/>
            <a:ext cx="3810000" cy="8763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83EB138-C321-47DF-A6A7-629222186B6D}"/>
              </a:ext>
            </a:extLst>
          </p:cNvPr>
          <p:cNvCxnSpPr/>
          <p:nvPr/>
        </p:nvCxnSpPr>
        <p:spPr>
          <a:xfrm>
            <a:off x="4100736" y="2132856"/>
            <a:ext cx="25524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7F326A-FF2A-48D7-8924-405E6AF86D14}"/>
              </a:ext>
            </a:extLst>
          </p:cNvPr>
          <p:cNvCxnSpPr>
            <a:cxnSpLocks/>
          </p:cNvCxnSpPr>
          <p:nvPr/>
        </p:nvCxnSpPr>
        <p:spPr>
          <a:xfrm flipH="1">
            <a:off x="3491880" y="2132856"/>
            <a:ext cx="275066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CCF456-7010-4CE8-9736-13AF2519A418}"/>
              </a:ext>
            </a:extLst>
          </p:cNvPr>
          <p:cNvSpPr txBox="1"/>
          <p:nvPr/>
        </p:nvSpPr>
        <p:spPr>
          <a:xfrm>
            <a:off x="4100736" y="2636912"/>
            <a:ext cx="16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Garamond" panose="02020404030301010803" pitchFamily="18" charset="0"/>
              </a:rPr>
              <a:t>Indicador, T o C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7F45AD-8D87-4295-A7D9-7BDCEEB29C84}"/>
              </a:ext>
            </a:extLst>
          </p:cNvPr>
          <p:cNvSpPr txBox="1"/>
          <p:nvPr/>
        </p:nvSpPr>
        <p:spPr>
          <a:xfrm>
            <a:off x="2329136" y="2636912"/>
            <a:ext cx="16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Garamond" panose="02020404030301010803" pitchFamily="18" charset="0"/>
              </a:rPr>
              <a:t>Efecto causal</a:t>
            </a:r>
            <a:endParaRPr lang="en-US" dirty="0">
              <a:latin typeface="Garamond" panose="02020404030301010803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F3450A7-92DD-4FC3-88E4-9710A5EAB07B}"/>
              </a:ext>
            </a:extLst>
          </p:cNvPr>
          <p:cNvCxnSpPr/>
          <p:nvPr/>
        </p:nvCxnSpPr>
        <p:spPr>
          <a:xfrm flipV="1">
            <a:off x="2483768" y="1340768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2A0F83D-BE46-4DAA-9E73-66A710628DD9}"/>
              </a:ext>
            </a:extLst>
          </p:cNvPr>
          <p:cNvSpPr txBox="1"/>
          <p:nvPr/>
        </p:nvSpPr>
        <p:spPr>
          <a:xfrm>
            <a:off x="971603" y="935432"/>
            <a:ext cx="4392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Garamond" panose="02020404030301010803" pitchFamily="18" charset="0"/>
              </a:rPr>
              <a:t>Tasa de graduación, matemáticas y español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F3AD768-76A3-4E3C-A148-7EABAA4E4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590" y="3846073"/>
            <a:ext cx="3876675" cy="150495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796D68C-A1AD-4A67-995B-F7F09DD86C8D}"/>
              </a:ext>
            </a:extLst>
          </p:cNvPr>
          <p:cNvCxnSpPr/>
          <p:nvPr/>
        </p:nvCxnSpPr>
        <p:spPr>
          <a:xfrm flipV="1">
            <a:off x="2981951" y="3703557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F916430-8DBC-4665-839E-44A83AA66B62}"/>
              </a:ext>
            </a:extLst>
          </p:cNvPr>
          <p:cNvSpPr txBox="1"/>
          <p:nvPr/>
        </p:nvSpPr>
        <p:spPr>
          <a:xfrm>
            <a:off x="1469787" y="3298221"/>
            <a:ext cx="3534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Garamond" panose="02020404030301010803" pitchFamily="18" charset="0"/>
              </a:rPr>
              <a:t>Número de años que recibió la beca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943C9401-4FA3-4241-82CA-F3080A918159}"/>
              </a:ext>
            </a:extLst>
          </p:cNvPr>
          <p:cNvSpPr/>
          <p:nvPr/>
        </p:nvSpPr>
        <p:spPr>
          <a:xfrm>
            <a:off x="6005736" y="4063597"/>
            <a:ext cx="366464" cy="10215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7F4EE3-DFAD-4533-BEF6-B381EF19C7E2}"/>
              </a:ext>
            </a:extLst>
          </p:cNvPr>
          <p:cNvSpPr txBox="1"/>
          <p:nvPr/>
        </p:nvSpPr>
        <p:spPr>
          <a:xfrm>
            <a:off x="6523671" y="4110259"/>
            <a:ext cx="16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Garamond" panose="02020404030301010803" pitchFamily="18" charset="0"/>
              </a:rPr>
              <a:t>Modelo de variables instrumentales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3E4766BB-9B46-41B2-9A08-42A018A90B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7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9" grpId="0"/>
      <p:bldP spid="22" grpId="0"/>
      <p:bldP spid="23" grpId="0" animBg="1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Evaluación de Impacto de PROBEMS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38B019-AA17-488E-B62F-F12184320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742392"/>
            <a:ext cx="7383355" cy="59989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C32CEC1-29FF-43DA-87E9-953EE924D673}"/>
              </a:ext>
            </a:extLst>
          </p:cNvPr>
          <p:cNvSpPr/>
          <p:nvPr/>
        </p:nvSpPr>
        <p:spPr>
          <a:xfrm>
            <a:off x="6876256" y="1916832"/>
            <a:ext cx="504056" cy="453650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B79C386-B551-4D44-B918-4A072B103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8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9EFCB9-10C9-442C-98C6-8392E0268388}"/>
              </a:ext>
            </a:extLst>
          </p:cNvPr>
          <p:cNvSpPr txBox="1"/>
          <p:nvPr/>
        </p:nvSpPr>
        <p:spPr>
          <a:xfrm>
            <a:off x="3923928" y="6300028"/>
            <a:ext cx="438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Garamond" panose="02020404030301010803" pitchFamily="18" charset="0"/>
              </a:rPr>
              <a:t>de Hoyos, Attanasio y </a:t>
            </a:r>
            <a:r>
              <a:rPr lang="es-MX" dirty="0" err="1">
                <a:latin typeface="Garamond" panose="02020404030301010803" pitchFamily="18" charset="0"/>
              </a:rPr>
              <a:t>Meghir</a:t>
            </a:r>
            <a:r>
              <a:rPr lang="es-MX" dirty="0">
                <a:latin typeface="Garamond" panose="02020404030301010803" pitchFamily="18" charset="0"/>
              </a:rPr>
              <a:t> (2019)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Evaluación de Impacto de PROBEMS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36CF30-F81E-4487-985C-EC967ABEC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4924"/>
            <a:ext cx="9144000" cy="51281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31D1C4F-A246-454A-9BBF-B6940A26839D}"/>
              </a:ext>
            </a:extLst>
          </p:cNvPr>
          <p:cNvSpPr/>
          <p:nvPr/>
        </p:nvSpPr>
        <p:spPr>
          <a:xfrm>
            <a:off x="2699792" y="2376928"/>
            <a:ext cx="6336704" cy="5760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EAA45A4-DC3E-49E0-B32A-01BD052E0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4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9EFCB9-10C9-442C-98C6-8392E0268388}"/>
              </a:ext>
            </a:extLst>
          </p:cNvPr>
          <p:cNvSpPr txBox="1"/>
          <p:nvPr/>
        </p:nvSpPr>
        <p:spPr>
          <a:xfrm>
            <a:off x="3923928" y="6300028"/>
            <a:ext cx="438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Garamond" panose="02020404030301010803" pitchFamily="18" charset="0"/>
              </a:rPr>
              <a:t>de Hoyos, Attanasio y </a:t>
            </a:r>
            <a:r>
              <a:rPr lang="es-MX" dirty="0" err="1">
                <a:latin typeface="Garamond" panose="02020404030301010803" pitchFamily="18" charset="0"/>
              </a:rPr>
              <a:t>Meghir</a:t>
            </a:r>
            <a:r>
              <a:rPr lang="es-MX" dirty="0">
                <a:latin typeface="Garamond" panose="02020404030301010803" pitchFamily="18" charset="0"/>
              </a:rPr>
              <a:t> (2019)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Evaluación de Impacto de PROBEMS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9A5CC-395E-4A36-ABF0-FDF7F363A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1793"/>
            <a:ext cx="9144000" cy="51344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F287C9-E825-4D5C-A8F0-B652F5F00892}"/>
              </a:ext>
            </a:extLst>
          </p:cNvPr>
          <p:cNvSpPr/>
          <p:nvPr/>
        </p:nvSpPr>
        <p:spPr>
          <a:xfrm>
            <a:off x="611560" y="3068960"/>
            <a:ext cx="8424936" cy="86409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31D1D72-D148-43C1-B2EE-0523AFCB9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0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9EFCB9-10C9-442C-98C6-8392E0268388}"/>
              </a:ext>
            </a:extLst>
          </p:cNvPr>
          <p:cNvSpPr txBox="1"/>
          <p:nvPr/>
        </p:nvSpPr>
        <p:spPr>
          <a:xfrm>
            <a:off x="3923928" y="6300028"/>
            <a:ext cx="438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Garamond" panose="02020404030301010803" pitchFamily="18" charset="0"/>
              </a:rPr>
              <a:t>de Hoyos, Attanasio y Meghir (por aparecer)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Evaluación de Impacto de PROBEMS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9F8561-E2B6-4F3E-86A3-06174F68D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764704"/>
            <a:ext cx="7956376" cy="59244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CF2ED64-41D7-47D8-9A64-30C9473736F3}"/>
              </a:ext>
            </a:extLst>
          </p:cNvPr>
          <p:cNvSpPr/>
          <p:nvPr/>
        </p:nvSpPr>
        <p:spPr>
          <a:xfrm>
            <a:off x="755576" y="2492896"/>
            <a:ext cx="7569486" cy="86409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9B70C5C9-5EEC-4B93-8201-98C5D1B13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3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9EFCB9-10C9-442C-98C6-8392E0268388}"/>
              </a:ext>
            </a:extLst>
          </p:cNvPr>
          <p:cNvSpPr txBox="1"/>
          <p:nvPr/>
        </p:nvSpPr>
        <p:spPr>
          <a:xfrm>
            <a:off x="3923928" y="6300028"/>
            <a:ext cx="438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Garamond" panose="02020404030301010803" pitchFamily="18" charset="0"/>
              </a:rPr>
              <a:t>de Hoyos, Attanasio y </a:t>
            </a:r>
            <a:r>
              <a:rPr lang="es-MX" dirty="0" err="1">
                <a:latin typeface="Garamond" panose="02020404030301010803" pitchFamily="18" charset="0"/>
              </a:rPr>
              <a:t>Meghir</a:t>
            </a:r>
            <a:r>
              <a:rPr lang="es-MX" dirty="0">
                <a:latin typeface="Garamond" panose="02020404030301010803" pitchFamily="18" charset="0"/>
              </a:rPr>
              <a:t> (2019)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Evaluación de Impacto de PROBEMS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D7FACE-5B38-4899-8F32-B94E86511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64704"/>
            <a:ext cx="8892480" cy="53450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976DF67-4A36-46A1-AF5C-F0A4A7D1865B}"/>
              </a:ext>
            </a:extLst>
          </p:cNvPr>
          <p:cNvSpPr/>
          <p:nvPr/>
        </p:nvSpPr>
        <p:spPr>
          <a:xfrm>
            <a:off x="395536" y="2420888"/>
            <a:ext cx="8352928" cy="86409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F63AE47-782B-4D6A-BCA4-5E4C618E1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2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9EFCB9-10C9-442C-98C6-8392E0268388}"/>
              </a:ext>
            </a:extLst>
          </p:cNvPr>
          <p:cNvSpPr txBox="1"/>
          <p:nvPr/>
        </p:nvSpPr>
        <p:spPr>
          <a:xfrm>
            <a:off x="3923928" y="6300028"/>
            <a:ext cx="438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Garamond" panose="02020404030301010803" pitchFamily="18" charset="0"/>
              </a:rPr>
              <a:t>de Hoyos, Attanasio y </a:t>
            </a:r>
            <a:r>
              <a:rPr lang="es-MX" dirty="0" err="1">
                <a:latin typeface="Garamond" panose="02020404030301010803" pitchFamily="18" charset="0"/>
              </a:rPr>
              <a:t>Meghir</a:t>
            </a:r>
            <a:r>
              <a:rPr lang="es-MX" dirty="0">
                <a:latin typeface="Garamond" panose="02020404030301010803" pitchFamily="18" charset="0"/>
              </a:rPr>
              <a:t> (2019)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Evaluación de Impacto de PROBEMS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BF3CC3-AC6B-4D9C-9DC4-8E9A0B358AAC}"/>
              </a:ext>
            </a:extLst>
          </p:cNvPr>
          <p:cNvSpPr/>
          <p:nvPr/>
        </p:nvSpPr>
        <p:spPr>
          <a:xfrm>
            <a:off x="684834" y="1412776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MX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¿Por qué las becas son inefectivas? Definimos los siguientes alumnos:</a:t>
            </a:r>
            <a:endParaRPr lang="en-US" sz="24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MX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n-US" sz="24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Alumno de escasos recursos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Alumno motivado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MX" sz="24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Alumno académicamente preparado</a:t>
            </a:r>
            <a:endParaRPr lang="en-US" sz="24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E3B9D28-E7A5-4395-A9A1-26BEEEFFE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53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9EFCB9-10C9-442C-98C6-8392E0268388}"/>
              </a:ext>
            </a:extLst>
          </p:cNvPr>
          <p:cNvSpPr txBox="1"/>
          <p:nvPr/>
        </p:nvSpPr>
        <p:spPr>
          <a:xfrm>
            <a:off x="3923928" y="6300028"/>
            <a:ext cx="438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Garamond" panose="02020404030301010803" pitchFamily="18" charset="0"/>
              </a:rPr>
              <a:t>de Hoyos, Attanasio y </a:t>
            </a:r>
            <a:r>
              <a:rPr lang="es-MX" dirty="0" err="1">
                <a:latin typeface="Garamond" panose="02020404030301010803" pitchFamily="18" charset="0"/>
              </a:rPr>
              <a:t>Meghir</a:t>
            </a:r>
            <a:r>
              <a:rPr lang="es-MX" dirty="0">
                <a:latin typeface="Garamond" panose="02020404030301010803" pitchFamily="18" charset="0"/>
              </a:rPr>
              <a:t> (2019)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Evaluación de Impacto de PROBEMS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D29F02-F204-4063-B0A9-EB4465500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" y="719137"/>
            <a:ext cx="8429625" cy="5419725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BE02DDA-3499-4899-8C09-38620C686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936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9EFCB9-10C9-442C-98C6-8392E0268388}"/>
              </a:ext>
            </a:extLst>
          </p:cNvPr>
          <p:cNvSpPr txBox="1"/>
          <p:nvPr/>
        </p:nvSpPr>
        <p:spPr>
          <a:xfrm>
            <a:off x="3923928" y="6444044"/>
            <a:ext cx="438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Garamond" panose="02020404030301010803" pitchFamily="18" charset="0"/>
              </a:rPr>
              <a:t>de Hoyos, Attanasio y </a:t>
            </a:r>
            <a:r>
              <a:rPr lang="es-MX" dirty="0" err="1">
                <a:latin typeface="Garamond" panose="02020404030301010803" pitchFamily="18" charset="0"/>
              </a:rPr>
              <a:t>Meghir</a:t>
            </a:r>
            <a:r>
              <a:rPr lang="es-MX" dirty="0">
                <a:latin typeface="Garamond" panose="02020404030301010803" pitchFamily="18" charset="0"/>
              </a:rPr>
              <a:t> (2019)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Evaluación de Impacto de PROBEMS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645160-CABF-4B31-B7A3-60E2BF203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692696"/>
            <a:ext cx="8388424" cy="572508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614CA4F-35D3-416D-936D-0A00A3283D8D}"/>
              </a:ext>
            </a:extLst>
          </p:cNvPr>
          <p:cNvSpPr/>
          <p:nvPr/>
        </p:nvSpPr>
        <p:spPr>
          <a:xfrm>
            <a:off x="2699792" y="2276872"/>
            <a:ext cx="2952328" cy="9361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B93307C-89EC-4CCC-81D6-1EF2E659C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5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9EFCB9-10C9-442C-98C6-8392E0268388}"/>
              </a:ext>
            </a:extLst>
          </p:cNvPr>
          <p:cNvSpPr txBox="1"/>
          <p:nvPr/>
        </p:nvSpPr>
        <p:spPr>
          <a:xfrm>
            <a:off x="3923928" y="6444044"/>
            <a:ext cx="438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Garamond" panose="02020404030301010803" pitchFamily="18" charset="0"/>
              </a:rPr>
              <a:t>de Hoyos, Attanasio y </a:t>
            </a:r>
            <a:r>
              <a:rPr lang="es-MX" dirty="0" err="1">
                <a:latin typeface="Garamond" panose="02020404030301010803" pitchFamily="18" charset="0"/>
              </a:rPr>
              <a:t>Meghir</a:t>
            </a:r>
            <a:r>
              <a:rPr lang="es-MX" dirty="0">
                <a:latin typeface="Garamond" panose="02020404030301010803" pitchFamily="18" charset="0"/>
              </a:rPr>
              <a:t> (2019)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Evaluación de Impacto de PROBEMS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62E521F-1323-449C-80A6-8EECDF47D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167272F8-E8F1-4EEE-8B14-ECCA8234F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980728"/>
            <a:ext cx="7830059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04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E34BDE-6CC9-4909-861E-ADC51EEA174C}"/>
              </a:ext>
            </a:extLst>
          </p:cNvPr>
          <p:cNvSpPr txBox="1"/>
          <p:nvPr/>
        </p:nvSpPr>
        <p:spPr>
          <a:xfrm>
            <a:off x="323528" y="2060848"/>
            <a:ext cx="8568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latin typeface="Garamond" panose="02020404030301010803" pitchFamily="18" charset="0"/>
              </a:rPr>
              <a:t>15,936,656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2C7AD9B-2568-480F-9948-E6E211506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892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9EFCB9-10C9-442C-98C6-8392E0268388}"/>
              </a:ext>
            </a:extLst>
          </p:cNvPr>
          <p:cNvSpPr txBox="1"/>
          <p:nvPr/>
        </p:nvSpPr>
        <p:spPr>
          <a:xfrm>
            <a:off x="3923928" y="6300028"/>
            <a:ext cx="438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Garamond" panose="02020404030301010803" pitchFamily="18" charset="0"/>
              </a:rPr>
              <a:t>de Hoyos, Attanasio y </a:t>
            </a:r>
            <a:r>
              <a:rPr lang="es-MX" dirty="0" err="1">
                <a:latin typeface="Garamond" panose="02020404030301010803" pitchFamily="18" charset="0"/>
              </a:rPr>
              <a:t>Meghir</a:t>
            </a:r>
            <a:r>
              <a:rPr lang="es-MX" dirty="0">
                <a:latin typeface="Garamond" panose="02020404030301010803" pitchFamily="18" charset="0"/>
              </a:rPr>
              <a:t> (2019)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Evaluación de Impacto de PROBEMS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58FBE8-AB96-44D3-A583-ED2E309DD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7016"/>
            <a:ext cx="9144000" cy="540396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A457F03-8AF2-4190-944F-3125C7765D33}"/>
              </a:ext>
            </a:extLst>
          </p:cNvPr>
          <p:cNvSpPr/>
          <p:nvPr/>
        </p:nvSpPr>
        <p:spPr>
          <a:xfrm>
            <a:off x="6660232" y="2060848"/>
            <a:ext cx="2483768" cy="11521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6ADF0603-4B52-42BA-B86B-35886BC8A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8614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9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9EFCB9-10C9-442C-98C6-8392E0268388}"/>
              </a:ext>
            </a:extLst>
          </p:cNvPr>
          <p:cNvSpPr txBox="1"/>
          <p:nvPr/>
        </p:nvSpPr>
        <p:spPr>
          <a:xfrm>
            <a:off x="3923928" y="6300028"/>
            <a:ext cx="438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Garamond" panose="02020404030301010803" pitchFamily="18" charset="0"/>
              </a:rPr>
              <a:t>de Hoyos, Attanasio y </a:t>
            </a:r>
            <a:r>
              <a:rPr lang="es-MX" dirty="0" err="1">
                <a:latin typeface="Garamond" panose="02020404030301010803" pitchFamily="18" charset="0"/>
              </a:rPr>
              <a:t>Meghir</a:t>
            </a:r>
            <a:r>
              <a:rPr lang="es-MX" dirty="0">
                <a:latin typeface="Garamond" panose="02020404030301010803" pitchFamily="18" charset="0"/>
              </a:rPr>
              <a:t> (2019)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Evaluación de Impacto de PROBEMS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BF3CC3-AC6B-4D9C-9DC4-8E9A0B358AAC}"/>
              </a:ext>
            </a:extLst>
          </p:cNvPr>
          <p:cNvSpPr/>
          <p:nvPr/>
        </p:nvSpPr>
        <p:spPr>
          <a:xfrm>
            <a:off x="684834" y="1772816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MX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¿Por qué las becas son inefectivas?</a:t>
            </a:r>
            <a:endParaRPr lang="en-US" sz="24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MX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n-US" sz="24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Porque no están bien focalizadas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Pero principalmente, porque no están diseñadas para abordar el problema de fondo: </a:t>
            </a:r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bajos aprendizajes los cuales son producto de todo un proceso de acumulación de capital humano deficiente. 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MX" sz="24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058B79D-E667-42D1-8CDA-499520B5F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0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Reflexiones Finales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3" name="Picture 2" descr="A picture containing building, outdoor, boat, water&#10;&#10;Description generated with very high confidence">
            <a:extLst>
              <a:ext uri="{FF2B5EF4-FFF2-40B4-BE49-F238E27FC236}">
                <a16:creationId xmlns:a16="http://schemas.microsoft.com/office/drawing/2014/main" id="{461FC3A3-3FC4-4782-8025-6FD0BAE65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97" y="836712"/>
            <a:ext cx="7296811" cy="5472608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C56E2DA-AE27-4259-9945-C5CD30241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451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Reflexiones Finales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8FE897-A306-45CA-B3AC-7CE36774ECC7}"/>
              </a:ext>
            </a:extLst>
          </p:cNvPr>
          <p:cNvSpPr/>
          <p:nvPr/>
        </p:nvSpPr>
        <p:spPr>
          <a:xfrm>
            <a:off x="611560" y="857585"/>
            <a:ext cx="777686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tan efectivo será el programa de </a:t>
            </a:r>
            <a:r>
              <a:rPr lang="es-MX" sz="240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Becas Benito Juárez</a:t>
            </a:r>
            <a:r>
              <a:rPr lang="es-MX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¿Cuál es la incidencia (distributiva) del programa? ¿Cómo se compara su efectividad frente a alternativas para mejorar las oportunidades educativas y laborales de nuestros jóvenes?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MX" sz="24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tan efectivo será el programa </a:t>
            </a:r>
            <a:r>
              <a:rPr lang="es-MX" sz="240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Jóvenes Construyendo el Futuro</a:t>
            </a:r>
            <a:r>
              <a:rPr lang="es-MX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¿Cuál es la incidencia (distributiva) del programa? ¿Cómo se compara su efectividad frente a alternativas para mejorar las oportunidades educativas y laborales de nuestros jóvenes?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MX" sz="24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s-MX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Mckenzie (2017) “</a:t>
            </a:r>
            <a:r>
              <a:rPr lang="es-MX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es-MX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effective</a:t>
            </a:r>
            <a:r>
              <a:rPr lang="es-MX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active labor </a:t>
            </a:r>
            <a:r>
              <a:rPr lang="es-MX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market</a:t>
            </a:r>
            <a:r>
              <a:rPr lang="es-MX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policies</a:t>
            </a:r>
            <a:r>
              <a:rPr lang="es-MX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s-MX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developing</a:t>
            </a:r>
            <a:r>
              <a:rPr lang="es-MX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countries</a:t>
            </a:r>
            <a:r>
              <a:rPr lang="es-MX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A </a:t>
            </a:r>
            <a:r>
              <a:rPr lang="es-MX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critical</a:t>
            </a:r>
            <a:r>
              <a:rPr lang="es-MX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es-MX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s-MX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recent</a:t>
            </a:r>
            <a:r>
              <a:rPr lang="es-MX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evidence</a:t>
            </a:r>
            <a:r>
              <a:rPr lang="es-MX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World Bank WPS 8011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s-MX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s-MX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Kluve</a:t>
            </a:r>
            <a:r>
              <a:rPr lang="es-MX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al (2019) “Do </a:t>
            </a:r>
            <a:r>
              <a:rPr lang="es-MX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youth</a:t>
            </a:r>
            <a:r>
              <a:rPr lang="es-MX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employment</a:t>
            </a:r>
            <a:r>
              <a:rPr lang="es-MX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programs</a:t>
            </a:r>
            <a:r>
              <a:rPr lang="es-MX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improve</a:t>
            </a:r>
            <a:r>
              <a:rPr lang="es-MX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labor </a:t>
            </a:r>
            <a:r>
              <a:rPr lang="es-MX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market</a:t>
            </a:r>
            <a:r>
              <a:rPr lang="es-MX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outcomes</a:t>
            </a:r>
            <a:r>
              <a:rPr lang="es-MX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A </a:t>
            </a:r>
            <a:r>
              <a:rPr lang="es-MX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quantitative</a:t>
            </a:r>
            <a:r>
              <a:rPr lang="es-MX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es-MX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MX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 Development</a:t>
            </a:r>
            <a:r>
              <a:rPr lang="es-MX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Vol. 114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226E7F3-AB50-4C02-821A-5AABEBBF2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2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rk Pattern BG-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7744" y="5626894"/>
            <a:ext cx="59981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chemeClr val="bg1"/>
                </a:solidFill>
              </a:rPr>
              <a:t>@</a:t>
            </a:r>
            <a:r>
              <a:rPr lang="en-US" sz="2600" dirty="0" err="1">
                <a:solidFill>
                  <a:schemeClr val="bg1"/>
                </a:solidFill>
              </a:rPr>
              <a:t>rafadehoyos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44" y="5565768"/>
            <a:ext cx="685800" cy="68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7076" y="1196752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Gracias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37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A9465B5-6BB0-4A1A-8CDF-2134B1F0A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75857"/>
            <a:ext cx="9144000" cy="130628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E982FC1-43EE-47B5-89AD-9D97D39F4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903" y="4263883"/>
            <a:ext cx="4451221" cy="23456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96766"/>
            <a:ext cx="9144000" cy="63994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8008" y="174281"/>
            <a:ext cx="6657506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es-MX" dirty="0">
                <a:solidFill>
                  <a:schemeClr val="bg1"/>
                </a:solidFill>
                <a:latin typeface="Gotham Pro Medium" charset="0"/>
                <a:ea typeface="Gotham Pro Medium" charset="0"/>
                <a:cs typeface="Gotham Pro Medium" charset="0"/>
              </a:rPr>
              <a:t>Causas estructurales de la crisis de aprendizajes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6806899-8882-4D4C-A539-05F768C95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4121107"/>
            <a:ext cx="4122608" cy="262699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2FD781D-4DBD-44BE-AE23-E306608A2B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859197"/>
            <a:ext cx="7115175" cy="19431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BDFAEB5-2901-48E9-AD64-7EA23EDDD0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760" y="1052736"/>
            <a:ext cx="3948088" cy="574267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C36C155-8F7A-454F-8461-D003605513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3222" y="192630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90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8520" y="3026393"/>
            <a:ext cx="8999984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800" dirty="0">
                <a:solidFill>
                  <a:schemeClr val="bg1"/>
                </a:solidFill>
              </a:rPr>
              <a:t>¿Cómo se lleva a cabo la formación de </a:t>
            </a:r>
          </a:p>
          <a:p>
            <a:pPr algn="ctr">
              <a:lnSpc>
                <a:spcPct val="90000"/>
              </a:lnSpc>
            </a:pPr>
            <a:r>
              <a:rPr lang="es-MX" sz="3800" dirty="0">
                <a:solidFill>
                  <a:schemeClr val="bg1"/>
                </a:solidFill>
              </a:rPr>
              <a:t>capital humano?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75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Lo que observamos sobre habilidades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83264-6ACA-4DEF-AD5E-7B5F38746BEE}"/>
              </a:ext>
            </a:extLst>
          </p:cNvPr>
          <p:cNvSpPr txBox="1"/>
          <p:nvPr/>
        </p:nvSpPr>
        <p:spPr>
          <a:xfrm>
            <a:off x="755576" y="1628800"/>
            <a:ext cx="78488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1. Las habilidades y competencias importan para las trayectorias futuras (de Hoyos y otros (2018))</a:t>
            </a:r>
            <a:endParaRPr lang="en-US" sz="2600" dirty="0">
              <a:latin typeface="Garamond" panose="02020404030301010803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05D0AF-B8A9-4F2A-AE68-9B84B21B9C15}"/>
              </a:ext>
            </a:extLst>
          </p:cNvPr>
          <p:cNvSpPr txBox="1"/>
          <p:nvPr/>
        </p:nvSpPr>
        <p:spPr>
          <a:xfrm>
            <a:off x="755576" y="3296597"/>
            <a:ext cx="78488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2. Existen distintos tipos de habilidades </a:t>
            </a:r>
            <a:endParaRPr lang="en-US" sz="2600" dirty="0">
              <a:latin typeface="Garamond" panose="02020404030301010803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C0556F-ABA7-4B90-A018-A3FFEA2E1506}"/>
              </a:ext>
            </a:extLst>
          </p:cNvPr>
          <p:cNvSpPr txBox="1"/>
          <p:nvPr/>
        </p:nvSpPr>
        <p:spPr>
          <a:xfrm>
            <a:off x="755576" y="4437692"/>
            <a:ext cx="78488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3. No se trata de “</a:t>
            </a:r>
            <a:r>
              <a:rPr lang="es-MX" sz="2600" dirty="0" err="1">
                <a:latin typeface="Garamond" panose="02020404030301010803" pitchFamily="18" charset="0"/>
              </a:rPr>
              <a:t>nature</a:t>
            </a:r>
            <a:r>
              <a:rPr lang="es-MX" sz="2600" dirty="0">
                <a:latin typeface="Garamond" panose="02020404030301010803" pitchFamily="18" charset="0"/>
              </a:rPr>
              <a:t>” versus “</a:t>
            </a:r>
            <a:r>
              <a:rPr lang="es-MX" sz="2600" dirty="0" err="1">
                <a:latin typeface="Garamond" panose="02020404030301010803" pitchFamily="18" charset="0"/>
              </a:rPr>
              <a:t>nurture</a:t>
            </a:r>
            <a:r>
              <a:rPr lang="es-MX" sz="2600" dirty="0">
                <a:latin typeface="Garamond" panose="02020404030301010803" pitchFamily="18" charset="0"/>
              </a:rPr>
              <a:t>” más bien cómo interactúan las condiciones de inicio con las intervenciones. </a:t>
            </a:r>
            <a:endParaRPr lang="en-US" sz="2600" dirty="0">
              <a:latin typeface="Garamond" panose="02020404030301010803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4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“</a:t>
            </a:r>
            <a:r>
              <a:rPr lang="es-MX" sz="3000" dirty="0" err="1">
                <a:latin typeface="Garamond" panose="02020404030301010803" pitchFamily="18" charset="0"/>
              </a:rPr>
              <a:t>Stylized</a:t>
            </a:r>
            <a:r>
              <a:rPr lang="es-MX" sz="3000" dirty="0">
                <a:latin typeface="Garamond" panose="02020404030301010803" pitchFamily="18" charset="0"/>
              </a:rPr>
              <a:t> </a:t>
            </a:r>
            <a:r>
              <a:rPr lang="es-MX" sz="3000" dirty="0" err="1">
                <a:latin typeface="Garamond" panose="02020404030301010803" pitchFamily="18" charset="0"/>
              </a:rPr>
              <a:t>facts</a:t>
            </a:r>
            <a:r>
              <a:rPr lang="es-MX" sz="3000" dirty="0">
                <a:latin typeface="Garamond" panose="02020404030301010803" pitchFamily="18" charset="0"/>
              </a:rPr>
              <a:t>” o “hechos estilizados”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83264-6ACA-4DEF-AD5E-7B5F38746BEE}"/>
              </a:ext>
            </a:extLst>
          </p:cNvPr>
          <p:cNvSpPr txBox="1"/>
          <p:nvPr/>
        </p:nvSpPr>
        <p:spPr>
          <a:xfrm>
            <a:off x="647564" y="951577"/>
            <a:ext cx="78488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200" dirty="0">
                <a:latin typeface="Garamond" panose="02020404030301010803" pitchFamily="18" charset="0"/>
              </a:rPr>
              <a:t>La brecha de habilidades entre grupos de distinto nivel socio-económico se genera durante los primeros años de vida. </a:t>
            </a:r>
          </a:p>
          <a:p>
            <a:pPr marL="457200" indent="-457200">
              <a:buFont typeface="+mj-lt"/>
              <a:buAutoNum type="arabicPeriod"/>
            </a:pPr>
            <a:endParaRPr lang="es-MX" sz="22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200" dirty="0">
                <a:latin typeface="Garamond" panose="02020404030301010803" pitchFamily="18" charset="0"/>
              </a:rPr>
              <a:t>Existen periodos críticos para el desarrollo de habilidades.</a:t>
            </a:r>
          </a:p>
          <a:p>
            <a:pPr marL="457200" indent="-457200">
              <a:buFont typeface="+mj-lt"/>
              <a:buAutoNum type="arabicPeriod"/>
            </a:pPr>
            <a:endParaRPr lang="es-MX" sz="22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200" dirty="0">
                <a:latin typeface="Garamond" panose="02020404030301010803" pitchFamily="18" charset="0"/>
              </a:rPr>
              <a:t>Alta (baja) efectividad de las intervenciones en niños pequeños (adolescentes).</a:t>
            </a:r>
          </a:p>
          <a:p>
            <a:pPr marL="457200" indent="-457200">
              <a:buFont typeface="+mj-lt"/>
              <a:buAutoNum type="arabicPeriod"/>
            </a:pPr>
            <a:endParaRPr lang="es-MX" sz="22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200" dirty="0">
                <a:latin typeface="Garamond" panose="02020404030301010803" pitchFamily="18" charset="0"/>
              </a:rPr>
              <a:t>Si la intervención temprana no está complementada con intervenciones posteriores, su efecto se desvanece.</a:t>
            </a:r>
          </a:p>
          <a:p>
            <a:pPr marL="457200" indent="-457200">
              <a:buFont typeface="+mj-lt"/>
              <a:buAutoNum type="arabicPeriod"/>
            </a:pPr>
            <a:endParaRPr lang="es-MX" sz="22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200" dirty="0">
                <a:latin typeface="Garamond" panose="02020404030301010803" pitchFamily="18" charset="0"/>
              </a:rPr>
              <a:t>Los efectos negativos de las restricciones presupuestales, dependen de en qué etapa del desarrollo se presenten. </a:t>
            </a:r>
          </a:p>
          <a:p>
            <a:pPr marL="457200" indent="-457200">
              <a:buFont typeface="+mj-lt"/>
              <a:buAutoNum type="arabicPeriod"/>
            </a:pPr>
            <a:endParaRPr lang="es-MX" sz="22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200" dirty="0">
                <a:latin typeface="Garamond" panose="02020404030301010803" pitchFamily="18" charset="0"/>
              </a:rPr>
              <a:t>Las habilidades socioemocionales fomentan las habilidades cognitivas. </a:t>
            </a:r>
            <a:endParaRPr lang="en-US" sz="2200" dirty="0">
              <a:latin typeface="Garamond" panose="02020404030301010803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A2525B3-B610-49E9-8621-2A0E26793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3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Modelo de formación de habilidades </a:t>
            </a:r>
            <a:r>
              <a:rPr lang="es-MX" sz="3000" dirty="0">
                <a:latin typeface="Garamond" panose="02020404030301010803" pitchFamily="18" charset="0"/>
                <a:sym typeface="Symbol" panose="05050102010706020507" pitchFamily="18" charset="2"/>
              </a:rPr>
              <a:t></a:t>
            </a:r>
            <a:endParaRPr lang="en-US" sz="30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BB07C71-5369-4412-B066-E9CB51F4CEF5}"/>
                  </a:ext>
                </a:extLst>
              </p:cNvPr>
              <p:cNvSpPr/>
              <p:nvPr/>
            </p:nvSpPr>
            <p:spPr>
              <a:xfrm>
                <a:off x="2366575" y="1628800"/>
                <a:ext cx="37175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BB07C71-5369-4412-B066-E9CB51F4C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575" y="1628800"/>
                <a:ext cx="371759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205B665-617D-49F6-B5A3-C1CBBAEA9BD8}"/>
                  </a:ext>
                </a:extLst>
              </p:cNvPr>
              <p:cNvSpPr/>
              <p:nvPr/>
            </p:nvSpPr>
            <p:spPr>
              <a:xfrm>
                <a:off x="1187624" y="2708920"/>
                <a:ext cx="86409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2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s-MX" sz="2800"/>
                  <a:t> =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205B665-617D-49F6-B5A3-C1CBBAEA9B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708920"/>
                <a:ext cx="864096" cy="523220"/>
              </a:xfrm>
              <a:prstGeom prst="rect">
                <a:avLst/>
              </a:prstGeom>
              <a:blipFill>
                <a:blip r:embed="rId6"/>
                <a:stretch>
                  <a:fillRect t="-11628" r="-11972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819D76A-04EF-4B3F-A9ED-4705367D1BC0}"/>
                  </a:ext>
                </a:extLst>
              </p:cNvPr>
              <p:cNvSpPr/>
              <p:nvPr/>
            </p:nvSpPr>
            <p:spPr>
              <a:xfrm>
                <a:off x="1398233" y="3645024"/>
                <a:ext cx="7940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2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s-MX" sz="2800"/>
                  <a:t> =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819D76A-04EF-4B3F-A9ED-4705367D1B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233" y="3645024"/>
                <a:ext cx="794064" cy="523220"/>
              </a:xfrm>
              <a:prstGeom prst="rect">
                <a:avLst/>
              </a:prstGeom>
              <a:blipFill>
                <a:blip r:embed="rId7"/>
                <a:stretch>
                  <a:fillRect t="-12791" r="-1450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96D69F3-5544-43A1-A3C6-8FD8900B44DC}"/>
                  </a:ext>
                </a:extLst>
              </p:cNvPr>
              <p:cNvSpPr/>
              <p:nvPr/>
            </p:nvSpPr>
            <p:spPr>
              <a:xfrm>
                <a:off x="1429171" y="4509120"/>
                <a:ext cx="6989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sz="28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s-MX" sz="2800"/>
                  <a:t> =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96D69F3-5544-43A1-A3C6-8FD8900B44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171" y="4509120"/>
                <a:ext cx="698974" cy="523220"/>
              </a:xfrm>
              <a:prstGeom prst="rect">
                <a:avLst/>
              </a:prstGeom>
              <a:blipFill>
                <a:blip r:embed="rId8"/>
                <a:stretch>
                  <a:fillRect t="-12791" r="-16522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7375809-0D83-4D87-BA29-D9513A38AE30}"/>
              </a:ext>
            </a:extLst>
          </p:cNvPr>
          <p:cNvSpPr txBox="1"/>
          <p:nvPr/>
        </p:nvSpPr>
        <p:spPr>
          <a:xfrm>
            <a:off x="2111512" y="2785864"/>
            <a:ext cx="474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Stock de habilidades a la edad “a”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3B02EE-3E16-4C3B-8935-A9A85AFC7885}"/>
              </a:ext>
            </a:extLst>
          </p:cNvPr>
          <p:cNvSpPr txBox="1"/>
          <p:nvPr/>
        </p:nvSpPr>
        <p:spPr>
          <a:xfrm>
            <a:off x="2111511" y="3517557"/>
            <a:ext cx="4748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Inversión que hacen los padres en sus hijos a la edad “a” (del hijo)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70BE7B-6908-404A-A9D5-AC71150A983D}"/>
              </a:ext>
            </a:extLst>
          </p:cNvPr>
          <p:cNvSpPr txBox="1"/>
          <p:nvPr/>
        </p:nvSpPr>
        <p:spPr>
          <a:xfrm>
            <a:off x="2111510" y="4539897"/>
            <a:ext cx="474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Características de los padres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7094C960-05C6-4036-A676-8E22C8BB09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9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45657</TotalTime>
  <Words>1471</Words>
  <Application>Microsoft Office PowerPoint</Application>
  <PresentationFormat>Presentación en pantalla (4:3)</PresentationFormat>
  <Paragraphs>244</Paragraphs>
  <Slides>44</Slides>
  <Notes>38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Garamond</vt:lpstr>
      <vt:lpstr>Gill Sans</vt:lpstr>
      <vt:lpstr>Gotham Pro Medium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Carlton Hotel Collection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and Social Mobility in Mexico</dc:title>
  <dc:creator>Annerie Meijering on workstation CAH-SLS2</dc:creator>
  <cp:lastModifiedBy>Rafael De Hoyos</cp:lastModifiedBy>
  <cp:revision>729</cp:revision>
  <cp:lastPrinted>2016-01-18T19:10:27Z</cp:lastPrinted>
  <dcterms:created xsi:type="dcterms:W3CDTF">2009-09-02T12:48:55Z</dcterms:created>
  <dcterms:modified xsi:type="dcterms:W3CDTF">2020-02-12T03:37:20Z</dcterms:modified>
</cp:coreProperties>
</file>