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7"/>
  </p:notesMasterIdLst>
  <p:handoutMasterIdLst>
    <p:handoutMasterId r:id="rId48"/>
  </p:handoutMasterIdLst>
  <p:sldIdLst>
    <p:sldId id="950" r:id="rId2"/>
    <p:sldId id="576" r:id="rId3"/>
    <p:sldId id="856" r:id="rId4"/>
    <p:sldId id="899" r:id="rId5"/>
    <p:sldId id="952" r:id="rId6"/>
    <p:sldId id="917" r:id="rId7"/>
    <p:sldId id="953" r:id="rId8"/>
    <p:sldId id="918" r:id="rId9"/>
    <p:sldId id="954" r:id="rId10"/>
    <p:sldId id="955" r:id="rId11"/>
    <p:sldId id="956" r:id="rId12"/>
    <p:sldId id="957" r:id="rId13"/>
    <p:sldId id="958" r:id="rId14"/>
    <p:sldId id="959" r:id="rId15"/>
    <p:sldId id="920" r:id="rId16"/>
    <p:sldId id="960" r:id="rId17"/>
    <p:sldId id="962" r:id="rId18"/>
    <p:sldId id="961" r:id="rId19"/>
    <p:sldId id="963" r:id="rId20"/>
    <p:sldId id="964" r:id="rId21"/>
    <p:sldId id="863" r:id="rId22"/>
    <p:sldId id="965" r:id="rId23"/>
    <p:sldId id="966" r:id="rId24"/>
    <p:sldId id="968" r:id="rId25"/>
    <p:sldId id="969" r:id="rId26"/>
    <p:sldId id="967" r:id="rId27"/>
    <p:sldId id="970" r:id="rId28"/>
    <p:sldId id="971" r:id="rId29"/>
    <p:sldId id="972" r:id="rId30"/>
    <p:sldId id="986" r:id="rId31"/>
    <p:sldId id="987" r:id="rId32"/>
    <p:sldId id="974" r:id="rId33"/>
    <p:sldId id="973" r:id="rId34"/>
    <p:sldId id="975" r:id="rId35"/>
    <p:sldId id="976" r:id="rId36"/>
    <p:sldId id="977" r:id="rId37"/>
    <p:sldId id="978" r:id="rId38"/>
    <p:sldId id="979" r:id="rId39"/>
    <p:sldId id="980" r:id="rId40"/>
    <p:sldId id="981" r:id="rId41"/>
    <p:sldId id="982" r:id="rId42"/>
    <p:sldId id="983" r:id="rId43"/>
    <p:sldId id="985" r:id="rId44"/>
    <p:sldId id="949" r:id="rId45"/>
    <p:sldId id="485" r:id="rId46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9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14/02/2020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74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3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7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41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25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4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7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6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548680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Clase 4: Desarrollo Infantil Temprano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Mosso</a:t>
            </a:r>
            <a:r>
              <a:rPr lang="es-MX" i="1" dirty="0">
                <a:latin typeface="Garamond" panose="02020404030301010803" pitchFamily="18" charset="0"/>
              </a:rPr>
              <a:t> (2014)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747056" y="1841297"/>
                <a:ext cx="5616624" cy="604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1841297"/>
                <a:ext cx="5616624" cy="604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/>
              <p:nvPr/>
            </p:nvSpPr>
            <p:spPr>
              <a:xfrm>
                <a:off x="1547664" y="2758237"/>
                <a:ext cx="11354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58237"/>
                <a:ext cx="1135495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2615569" y="2798472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Otros determinantes del esfuerzo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/>
              <p:nvPr/>
            </p:nvSpPr>
            <p:spPr>
              <a:xfrm>
                <a:off x="1547665" y="3390920"/>
                <a:ext cx="1067904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3390920"/>
                <a:ext cx="1067904" cy="573427"/>
              </a:xfrm>
              <a:prstGeom prst="rect">
                <a:avLst/>
              </a:prstGeom>
              <a:blipFill>
                <a:blip r:embed="rId6"/>
                <a:stretch>
                  <a:fillRect t="-11702" r="-5143" b="-1914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>
            <a:extLst>
              <a:ext uri="{FF2B5EF4-FFF2-40B4-BE49-F238E27FC236}">
                <a16:creationId xmlns:a16="http://schemas.microsoft.com/office/drawing/2014/main" id="{689DCFE6-502E-428C-B6D7-41BA5B9FFF82}"/>
              </a:ext>
            </a:extLst>
          </p:cNvPr>
          <p:cNvSpPr txBox="1"/>
          <p:nvPr/>
        </p:nvSpPr>
        <p:spPr>
          <a:xfrm>
            <a:off x="2626412" y="3430045"/>
            <a:ext cx="59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Expectativa de retorno por unidad de esfuerzo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/>
              <p:nvPr/>
            </p:nvSpPr>
            <p:spPr>
              <a:xfrm>
                <a:off x="1547664" y="4038992"/>
                <a:ext cx="12241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038992"/>
                <a:ext cx="1224136" cy="523220"/>
              </a:xfrm>
              <a:prstGeom prst="rect">
                <a:avLst/>
              </a:prstGeom>
              <a:blipFill>
                <a:blip r:embed="rId7"/>
                <a:stretch>
                  <a:fillRect t="-12941" r="-1990" b="-3294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6">
            <a:extLst>
              <a:ext uri="{FF2B5EF4-FFF2-40B4-BE49-F238E27FC236}">
                <a16:creationId xmlns:a16="http://schemas.microsoft.com/office/drawing/2014/main" id="{E24A0787-D894-4CC4-BC21-9EE590C2FC3E}"/>
              </a:ext>
            </a:extLst>
          </p:cNvPr>
          <p:cNvSpPr txBox="1"/>
          <p:nvPr/>
        </p:nvSpPr>
        <p:spPr>
          <a:xfrm>
            <a:off x="2615568" y="4044621"/>
            <a:ext cx="51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Set de información en t-1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8298" y="104322"/>
            <a:ext cx="7712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Las habilidades también determinan esfuerzo 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938985FA-081A-407B-88C4-AD7F7C5C2FB3}"/>
                  </a:ext>
                </a:extLst>
              </p:cNvPr>
              <p:cNvSpPr/>
              <p:nvPr/>
            </p:nvSpPr>
            <p:spPr>
              <a:xfrm>
                <a:off x="1835696" y="4653136"/>
                <a:ext cx="12241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938985FA-081A-407B-88C4-AD7F7C5C2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653136"/>
                <a:ext cx="1224136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6">
            <a:extLst>
              <a:ext uri="{FF2B5EF4-FFF2-40B4-BE49-F238E27FC236}">
                <a16:creationId xmlns:a16="http://schemas.microsoft.com/office/drawing/2014/main" id="{4F1231D2-831E-49F7-A3F0-433767E15ECA}"/>
              </a:ext>
            </a:extLst>
          </p:cNvPr>
          <p:cNvSpPr txBox="1"/>
          <p:nvPr/>
        </p:nvSpPr>
        <p:spPr>
          <a:xfrm>
            <a:off x="2615569" y="4711609"/>
            <a:ext cx="51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Preferencias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230863-4E2F-4162-8872-6684B326CE40}"/>
              </a:ext>
            </a:extLst>
          </p:cNvPr>
          <p:cNvSpPr txBox="1"/>
          <p:nvPr/>
        </p:nvSpPr>
        <p:spPr>
          <a:xfrm>
            <a:off x="1259632" y="5301208"/>
            <a:ext cx="648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Hay un mapeo de habilidades a tareas</a:t>
            </a:r>
          </a:p>
        </p:txBody>
      </p:sp>
    </p:spTree>
    <p:extLst>
      <p:ext uri="{BB962C8B-B14F-4D97-AF65-F5344CB8AC3E}">
        <p14:creationId xmlns:p14="http://schemas.microsoft.com/office/powerpoint/2010/main" val="28176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21" grpId="0"/>
      <p:bldP spid="22" grpId="0"/>
      <p:bldP spid="14" grpId="0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Mosso</a:t>
            </a:r>
            <a:r>
              <a:rPr lang="es-MX" i="1" dirty="0">
                <a:latin typeface="Garamond" panose="02020404030301010803" pitchFamily="18" charset="0"/>
              </a:rPr>
              <a:t> (2014)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8298" y="104322"/>
            <a:ext cx="7712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Los resultados son producto de tres elementos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8AB529-36FA-42CD-A055-9997517695AD}"/>
                  </a:ext>
                </a:extLst>
              </p:cNvPr>
              <p:cNvSpPr/>
              <p:nvPr/>
            </p:nvSpPr>
            <p:spPr>
              <a:xfrm>
                <a:off x="1076012" y="2905361"/>
                <a:ext cx="1335748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8AB529-36FA-42CD-A055-999751769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12" y="2905361"/>
                <a:ext cx="1335748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brir llave 2">
            <a:extLst>
              <a:ext uri="{FF2B5EF4-FFF2-40B4-BE49-F238E27FC236}">
                <a16:creationId xmlns:a16="http://schemas.microsoft.com/office/drawing/2014/main" id="{4F51E4E4-0E98-444D-A54F-840715592A6C}"/>
              </a:ext>
            </a:extLst>
          </p:cNvPr>
          <p:cNvSpPr/>
          <p:nvPr/>
        </p:nvSpPr>
        <p:spPr>
          <a:xfrm>
            <a:off x="2339752" y="1916832"/>
            <a:ext cx="360040" cy="2592288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877C05D-1912-43D2-8E5F-ECBDD2B94A9F}"/>
                  </a:ext>
                </a:extLst>
              </p:cNvPr>
              <p:cNvSpPr txBox="1"/>
              <p:nvPr/>
            </p:nvSpPr>
            <p:spPr>
              <a:xfrm>
                <a:off x="2771800" y="1988840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Individuos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sz="24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877C05D-1912-43D2-8E5F-ECBDD2B94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988840"/>
                <a:ext cx="3456384" cy="461665"/>
              </a:xfrm>
              <a:prstGeom prst="rect">
                <a:avLst/>
              </a:prstGeom>
              <a:blipFill>
                <a:blip r:embed="rId5"/>
                <a:stretch>
                  <a:fillRect l="-2822" t="-10526" b="-289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FCDA6763-1D6D-41D6-9020-FDEDC3033CAC}"/>
                  </a:ext>
                </a:extLst>
              </p:cNvPr>
              <p:cNvSpPr txBox="1"/>
              <p:nvPr/>
            </p:nvSpPr>
            <p:spPr>
              <a:xfrm>
                <a:off x="2771800" y="2967335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Situación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sz="24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FCDA6763-1D6D-41D6-9020-FDEDC3033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967335"/>
                <a:ext cx="3456384" cy="461665"/>
              </a:xfrm>
              <a:prstGeom prst="rect">
                <a:avLst/>
              </a:prstGeom>
              <a:blipFill>
                <a:blip r:embed="rId6"/>
                <a:stretch>
                  <a:fillRect l="-2822" t="-10526" b="-289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1DDFB815-E04C-45D0-B92C-2D76A9380340}"/>
                  </a:ext>
                </a:extLst>
              </p:cNvPr>
              <p:cNvSpPr txBox="1"/>
              <p:nvPr/>
            </p:nvSpPr>
            <p:spPr>
              <a:xfrm>
                <a:off x="2771800" y="3759423"/>
                <a:ext cx="3456384" cy="50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Incentivos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sz="24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1DDFB815-E04C-45D0-B92C-2D76A9380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759423"/>
                <a:ext cx="3456384" cy="504754"/>
              </a:xfrm>
              <a:prstGeom prst="rect">
                <a:avLst/>
              </a:prstGeom>
              <a:blipFill>
                <a:blip r:embed="rId7"/>
                <a:stretch>
                  <a:fillRect l="-2822" t="-7229" b="-2048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brir llave 25">
            <a:extLst>
              <a:ext uri="{FF2B5EF4-FFF2-40B4-BE49-F238E27FC236}">
                <a16:creationId xmlns:a16="http://schemas.microsoft.com/office/drawing/2014/main" id="{F613060B-CD90-42A1-BA7F-3C50EE61DC4A}"/>
              </a:ext>
            </a:extLst>
          </p:cNvPr>
          <p:cNvSpPr/>
          <p:nvPr/>
        </p:nvSpPr>
        <p:spPr>
          <a:xfrm rot="10800000">
            <a:off x="5292080" y="1916832"/>
            <a:ext cx="360040" cy="2592288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08E78D-0920-464E-9BE6-7200293A81C7}"/>
              </a:ext>
            </a:extLst>
          </p:cNvPr>
          <p:cNvSpPr txBox="1"/>
          <p:nvPr/>
        </p:nvSpPr>
        <p:spPr>
          <a:xfrm>
            <a:off x="6228184" y="2282096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Espacio de oportunidades </a:t>
            </a:r>
          </a:p>
          <a:p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“</a:t>
            </a:r>
            <a:r>
              <a:rPr lang="es-MX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Capability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set” de A. Sen</a:t>
            </a:r>
          </a:p>
        </p:txBody>
      </p:sp>
    </p:spTree>
    <p:extLst>
      <p:ext uri="{BB962C8B-B14F-4D97-AF65-F5344CB8AC3E}">
        <p14:creationId xmlns:p14="http://schemas.microsoft.com/office/powerpoint/2010/main" val="42799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107504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Mosso</a:t>
            </a:r>
            <a:r>
              <a:rPr lang="es-MX" i="1" dirty="0">
                <a:latin typeface="Garamond" panose="02020404030301010803" pitchFamily="18" charset="0"/>
              </a:rPr>
              <a:t> (2014)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23528" y="104322"/>
            <a:ext cx="74168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>
                <a:latin typeface="Garamond" panose="02020404030301010803" pitchFamily="18" charset="0"/>
              </a:rPr>
              <a:t>Haciendo el modelo dinámico</a:t>
            </a:r>
            <a:endParaRPr lang="en-US" sz="3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9B09F2B9-A85C-4498-AC3E-D7EDDFE3A03D}"/>
                  </a:ext>
                </a:extLst>
              </p:cNvPr>
              <p:cNvSpPr/>
              <p:nvPr/>
            </p:nvSpPr>
            <p:spPr>
              <a:xfrm>
                <a:off x="2497179" y="820171"/>
                <a:ext cx="3717593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9B09F2B9-A85C-4498-AC3E-D7EDDFE3A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79" y="820171"/>
                <a:ext cx="3717593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58B6F8-A915-4CDD-B1AE-DCCDDDC656B0}"/>
                  </a:ext>
                </a:extLst>
              </p:cNvPr>
              <p:cNvSpPr/>
              <p:nvPr/>
            </p:nvSpPr>
            <p:spPr>
              <a:xfrm>
                <a:off x="539552" y="2007955"/>
                <a:ext cx="2088232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58B6F8-A915-4CDD-B1AE-DCCDDDC6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07955"/>
                <a:ext cx="2088232" cy="1029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8">
            <a:extLst>
              <a:ext uri="{FF2B5EF4-FFF2-40B4-BE49-F238E27FC236}">
                <a16:creationId xmlns:a16="http://schemas.microsoft.com/office/drawing/2014/main" id="{86124097-E33D-442A-BB98-4A21BCCBA3E0}"/>
              </a:ext>
            </a:extLst>
          </p:cNvPr>
          <p:cNvSpPr txBox="1"/>
          <p:nvPr/>
        </p:nvSpPr>
        <p:spPr>
          <a:xfrm>
            <a:off x="323528" y="1529504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Complementariedad dinámica: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AC885F0F-AC79-4D1E-9CB9-03EA1E6E24B6}"/>
                  </a:ext>
                </a:extLst>
              </p:cNvPr>
              <p:cNvSpPr/>
              <p:nvPr/>
            </p:nvSpPr>
            <p:spPr>
              <a:xfrm>
                <a:off x="251520" y="3259799"/>
                <a:ext cx="3960440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AC885F0F-AC79-4D1E-9CB9-03EA1E6E2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59799"/>
                <a:ext cx="3960440" cy="10297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errar llave 3">
            <a:extLst>
              <a:ext uri="{FF2B5EF4-FFF2-40B4-BE49-F238E27FC236}">
                <a16:creationId xmlns:a16="http://schemas.microsoft.com/office/drawing/2014/main" id="{F19B8F01-6245-4C4F-9F62-33B6B656E0EE}"/>
              </a:ext>
            </a:extLst>
          </p:cNvPr>
          <p:cNvSpPr/>
          <p:nvPr/>
        </p:nvSpPr>
        <p:spPr>
          <a:xfrm>
            <a:off x="3707904" y="1988840"/>
            <a:ext cx="720080" cy="236170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A84333-0654-4C65-AE36-2B5C863873ED}"/>
              </a:ext>
            </a:extLst>
          </p:cNvPr>
          <p:cNvSpPr txBox="1"/>
          <p:nvPr/>
        </p:nvSpPr>
        <p:spPr>
          <a:xfrm>
            <a:off x="4644008" y="258871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Política compensatoria es menos eficiente que la preventiva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17">
                <a:extLst>
                  <a:ext uri="{FF2B5EF4-FFF2-40B4-BE49-F238E27FC236}">
                    <a16:creationId xmlns:a16="http://schemas.microsoft.com/office/drawing/2014/main" id="{018DAF63-A68C-405E-B2C0-DF97F06AA68D}"/>
                  </a:ext>
                </a:extLst>
              </p:cNvPr>
              <p:cNvSpPr/>
              <p:nvPr/>
            </p:nvSpPr>
            <p:spPr>
              <a:xfrm>
                <a:off x="611560" y="4991583"/>
                <a:ext cx="4176464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Rectangle 17">
                <a:extLst>
                  <a:ext uri="{FF2B5EF4-FFF2-40B4-BE49-F238E27FC236}">
                    <a16:creationId xmlns:a16="http://schemas.microsoft.com/office/drawing/2014/main" id="{018DAF63-A68C-405E-B2C0-DF97F06A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91583"/>
                <a:ext cx="4176464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errar llave 26">
            <a:extLst>
              <a:ext uri="{FF2B5EF4-FFF2-40B4-BE49-F238E27FC236}">
                <a16:creationId xmlns:a16="http://schemas.microsoft.com/office/drawing/2014/main" id="{722D6C9D-D64D-4FBE-9D25-5ECEC99CA634}"/>
              </a:ext>
            </a:extLst>
          </p:cNvPr>
          <p:cNvSpPr/>
          <p:nvPr/>
        </p:nvSpPr>
        <p:spPr>
          <a:xfrm>
            <a:off x="3707904" y="4623009"/>
            <a:ext cx="720080" cy="156966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47855ABD-84ED-4938-BD32-CE3589963EF0}"/>
                  </a:ext>
                </a:extLst>
              </p:cNvPr>
              <p:cNvSpPr txBox="1"/>
              <p:nvPr/>
            </p:nvSpPr>
            <p:spPr>
              <a:xfrm>
                <a:off x="4572000" y="4077072"/>
                <a:ext cx="44644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en niños en pobreza es moralmente justo y económicamente eficiente.</a:t>
                </a:r>
              </a:p>
              <a:p>
                <a:endParaRPr lang="es-MX" sz="2400" b="1" dirty="0">
                  <a:solidFill>
                    <a:srgbClr val="FF0000"/>
                  </a:solidFill>
                  <a:latin typeface="Garamond" panose="02020404030301010803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en adolescentes pobres es moralmente justo pero ineficiente</a:t>
                </a:r>
              </a:p>
            </p:txBody>
          </p:sp>
        </mc:Choice>
        <mc:Fallback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47855ABD-84ED-4938-BD32-CE3589963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77072"/>
                <a:ext cx="4464496" cy="2677656"/>
              </a:xfrm>
              <a:prstGeom prst="rect">
                <a:avLst/>
              </a:prstGeom>
              <a:blipFill>
                <a:blip r:embed="rId8"/>
                <a:stretch>
                  <a:fillRect l="-2049" t="-1822" b="-432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1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4" grpId="0" animBg="1"/>
      <p:bldP spid="5" grpId="0"/>
      <p:bldP spid="26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107504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Mosso</a:t>
            </a:r>
            <a:r>
              <a:rPr lang="es-MX" i="1" dirty="0">
                <a:latin typeface="Garamond" panose="02020404030301010803" pitchFamily="18" charset="0"/>
              </a:rPr>
              <a:t> (2014)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23528" y="44624"/>
            <a:ext cx="74168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>
                <a:latin typeface="Garamond" panose="02020404030301010803" pitchFamily="18" charset="0"/>
              </a:rPr>
              <a:t>¿Qué rol juegan los padres?</a:t>
            </a:r>
            <a:endParaRPr lang="en-US" sz="3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17">
                <a:extLst>
                  <a:ext uri="{FF2B5EF4-FFF2-40B4-BE49-F238E27FC236}">
                    <a16:creationId xmlns:a16="http://schemas.microsoft.com/office/drawing/2014/main" id="{018DAF63-A68C-405E-B2C0-DF97F06AA68D}"/>
                  </a:ext>
                </a:extLst>
              </p:cNvPr>
              <p:cNvSpPr/>
              <p:nvPr/>
            </p:nvSpPr>
            <p:spPr>
              <a:xfrm>
                <a:off x="35496" y="1747155"/>
                <a:ext cx="4176464" cy="10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Rectangle 17">
                <a:extLst>
                  <a:ext uri="{FF2B5EF4-FFF2-40B4-BE49-F238E27FC236}">
                    <a16:creationId xmlns:a16="http://schemas.microsoft.com/office/drawing/2014/main" id="{018DAF63-A68C-405E-B2C0-DF97F06A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47155"/>
                <a:ext cx="4176464" cy="1077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errar llave 26">
            <a:extLst>
              <a:ext uri="{FF2B5EF4-FFF2-40B4-BE49-F238E27FC236}">
                <a16:creationId xmlns:a16="http://schemas.microsoft.com/office/drawing/2014/main" id="{722D6C9D-D64D-4FBE-9D25-5ECEC99CA634}"/>
              </a:ext>
            </a:extLst>
          </p:cNvPr>
          <p:cNvSpPr/>
          <p:nvPr/>
        </p:nvSpPr>
        <p:spPr>
          <a:xfrm>
            <a:off x="3131840" y="1378581"/>
            <a:ext cx="720080" cy="156966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47855ABD-84ED-4938-BD32-CE3589963EF0}"/>
                  </a:ext>
                </a:extLst>
              </p:cNvPr>
              <p:cNvSpPr txBox="1"/>
              <p:nvPr/>
            </p:nvSpPr>
            <p:spPr>
              <a:xfrm>
                <a:off x="3995936" y="1547513"/>
                <a:ext cx="4464496" cy="1233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Las diferencias en habilidades de los padres,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r>
                          <a:rPr lang="es-MX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MX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s-MX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, incentiva la desigualdad. </a:t>
                </a:r>
              </a:p>
            </p:txBody>
          </p:sp>
        </mc:Choice>
        <mc:Fallback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47855ABD-84ED-4938-BD32-CE3589963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547513"/>
                <a:ext cx="4464496" cy="1233415"/>
              </a:xfrm>
              <a:prstGeom prst="rect">
                <a:avLst/>
              </a:prstGeom>
              <a:blipFill>
                <a:blip r:embed="rId5"/>
                <a:stretch>
                  <a:fillRect l="-2186" t="-3960" r="-3552" b="-1039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D6D7E26-B1F6-4819-808C-8881878C9074}"/>
              </a:ext>
            </a:extLst>
          </p:cNvPr>
          <p:cNvCxnSpPr>
            <a:stCxn id="26" idx="2"/>
          </p:cNvCxnSpPr>
          <p:nvPr/>
        </p:nvCxnSpPr>
        <p:spPr>
          <a:xfrm>
            <a:off x="2123728" y="2824181"/>
            <a:ext cx="0" cy="7488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DAAA741-B9BF-424D-990E-16511F8A2161}"/>
              </a:ext>
            </a:extLst>
          </p:cNvPr>
          <p:cNvSpPr txBox="1"/>
          <p:nvPr/>
        </p:nvSpPr>
        <p:spPr>
          <a:xfrm>
            <a:off x="539552" y="3600589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Los hijos de los más educados se benefician más de la inversión, incluyendo la pública. Por lo tanto, los programas universales, exacerban la desigualdad.</a:t>
            </a:r>
          </a:p>
        </p:txBody>
      </p:sp>
    </p:spTree>
    <p:extLst>
      <p:ext uri="{BB962C8B-B14F-4D97-AF65-F5344CB8AC3E}">
        <p14:creationId xmlns:p14="http://schemas.microsoft.com/office/powerpoint/2010/main" val="18021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107504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Mosso</a:t>
            </a:r>
            <a:r>
              <a:rPr lang="es-MX" i="1" dirty="0">
                <a:latin typeface="Garamond" panose="02020404030301010803" pitchFamily="18" charset="0"/>
              </a:rPr>
              <a:t> (2014)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23528" y="44624"/>
            <a:ext cx="74168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>
                <a:latin typeface="Garamond" panose="02020404030301010803" pitchFamily="18" charset="0"/>
              </a:rPr>
              <a:t>¿Cómo invierten los padres?</a:t>
            </a:r>
            <a:endParaRPr lang="en-US" sz="3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a 6">
                <a:extLst>
                  <a:ext uri="{FF2B5EF4-FFF2-40B4-BE49-F238E27FC236}">
                    <a16:creationId xmlns:a16="http://schemas.microsoft.com/office/drawing/2014/main" id="{A1F34302-8AFC-4D51-857D-88132F54B2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640488"/>
                  </p:ext>
                </p:extLst>
              </p:nvPr>
            </p:nvGraphicFramePr>
            <p:xfrm>
              <a:off x="1115616" y="1397000"/>
              <a:ext cx="650438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0877">
                      <a:extLst>
                        <a:ext uri="{9D8B030D-6E8A-4147-A177-3AD203B41FA5}">
                          <a16:colId xmlns:a16="http://schemas.microsoft.com/office/drawing/2014/main" val="539544280"/>
                        </a:ext>
                      </a:extLst>
                    </a:gridCol>
                    <a:gridCol w="1147395">
                      <a:extLst>
                        <a:ext uri="{9D8B030D-6E8A-4147-A177-3AD203B41FA5}">
                          <a16:colId xmlns:a16="http://schemas.microsoft.com/office/drawing/2014/main" val="2618278926"/>
                        </a:ext>
                      </a:extLst>
                    </a:gridCol>
                    <a:gridCol w="1454358">
                      <a:extLst>
                        <a:ext uri="{9D8B030D-6E8A-4147-A177-3AD203B41FA5}">
                          <a16:colId xmlns:a16="http://schemas.microsoft.com/office/drawing/2014/main" val="2264389148"/>
                        </a:ext>
                      </a:extLst>
                    </a:gridCol>
                    <a:gridCol w="1300877">
                      <a:extLst>
                        <a:ext uri="{9D8B030D-6E8A-4147-A177-3AD203B41FA5}">
                          <a16:colId xmlns:a16="http://schemas.microsoft.com/office/drawing/2014/main" val="367890148"/>
                        </a:ext>
                      </a:extLst>
                    </a:gridCol>
                    <a:gridCol w="1300877">
                      <a:extLst>
                        <a:ext uri="{9D8B030D-6E8A-4147-A177-3AD203B41FA5}">
                          <a16:colId xmlns:a16="http://schemas.microsoft.com/office/drawing/2014/main" val="12300304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69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Edad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Niño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Adolescente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Adulto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Adulto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974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Habilidades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MX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 (dado)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s-MX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800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s-MX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800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s-MX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800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53595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a 6">
                <a:extLst>
                  <a:ext uri="{FF2B5EF4-FFF2-40B4-BE49-F238E27FC236}">
                    <a16:creationId xmlns:a16="http://schemas.microsoft.com/office/drawing/2014/main" id="{A1F34302-8AFC-4D51-857D-88132F54B2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640488"/>
                  </p:ext>
                </p:extLst>
              </p:nvPr>
            </p:nvGraphicFramePr>
            <p:xfrm>
              <a:off x="1115616" y="1397000"/>
              <a:ext cx="650438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0877">
                      <a:extLst>
                        <a:ext uri="{9D8B030D-6E8A-4147-A177-3AD203B41FA5}">
                          <a16:colId xmlns:a16="http://schemas.microsoft.com/office/drawing/2014/main" val="539544280"/>
                        </a:ext>
                      </a:extLst>
                    </a:gridCol>
                    <a:gridCol w="1147395">
                      <a:extLst>
                        <a:ext uri="{9D8B030D-6E8A-4147-A177-3AD203B41FA5}">
                          <a16:colId xmlns:a16="http://schemas.microsoft.com/office/drawing/2014/main" val="2618278926"/>
                        </a:ext>
                      </a:extLst>
                    </a:gridCol>
                    <a:gridCol w="1454358">
                      <a:extLst>
                        <a:ext uri="{9D8B030D-6E8A-4147-A177-3AD203B41FA5}">
                          <a16:colId xmlns:a16="http://schemas.microsoft.com/office/drawing/2014/main" val="2264389148"/>
                        </a:ext>
                      </a:extLst>
                    </a:gridCol>
                    <a:gridCol w="1300877">
                      <a:extLst>
                        <a:ext uri="{9D8B030D-6E8A-4147-A177-3AD203B41FA5}">
                          <a16:colId xmlns:a16="http://schemas.microsoft.com/office/drawing/2014/main" val="367890148"/>
                        </a:ext>
                      </a:extLst>
                    </a:gridCol>
                    <a:gridCol w="1300877">
                      <a:extLst>
                        <a:ext uri="{9D8B030D-6E8A-4147-A177-3AD203B41FA5}">
                          <a16:colId xmlns:a16="http://schemas.microsoft.com/office/drawing/2014/main" val="12300304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69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Edad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Niño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Adolescente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Adulto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Adulto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974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>
                              <a:latin typeface="Garamond" panose="02020404030301010803" pitchFamily="18" charset="0"/>
                            </a:rPr>
                            <a:t>Habilidades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4"/>
                          <a:stretch>
                            <a:fillRect l="-113757" t="-208197" r="-35449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4"/>
                          <a:stretch>
                            <a:fillRect l="-169748" t="-208197" r="-18151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208197" r="-10186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4"/>
                          <a:stretch>
                            <a:fillRect l="-401878" t="-208197" r="-2347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5359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6359BAD-23D4-4A1E-AA5C-33E065F7C8CB}"/>
                  </a:ext>
                </a:extLst>
              </p:cNvPr>
              <p:cNvSpPr txBox="1"/>
              <p:nvPr/>
            </p:nvSpPr>
            <p:spPr>
              <a:xfrm>
                <a:off x="1331640" y="2852936"/>
                <a:ext cx="5976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Padres: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) y esto determina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6359BAD-23D4-4A1E-AA5C-33E065F7C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852936"/>
                <a:ext cx="5976664" cy="461665"/>
              </a:xfrm>
              <a:prstGeom prst="rect">
                <a:avLst/>
              </a:prstGeom>
              <a:blipFill>
                <a:blip r:embed="rId5"/>
                <a:stretch>
                  <a:fillRect l="-1529" t="-9211" b="-3026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2EC0837A-332E-4D90-BCF0-1B613C7CBF4E}"/>
                  </a:ext>
                </a:extLst>
              </p:cNvPr>
              <p:cNvSpPr/>
              <p:nvPr/>
            </p:nvSpPr>
            <p:spPr>
              <a:xfrm>
                <a:off x="1115616" y="3448630"/>
                <a:ext cx="6912768" cy="7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+(1−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2EC0837A-332E-4D90-BCF0-1B613C7CB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48630"/>
                <a:ext cx="6912768" cy="7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9B12660-10BD-48AB-AEE0-31A447023C4F}"/>
              </a:ext>
            </a:extLst>
          </p:cNvPr>
          <p:cNvCxnSpPr>
            <a:cxnSpLocks/>
          </p:cNvCxnSpPr>
          <p:nvPr/>
        </p:nvCxnSpPr>
        <p:spPr>
          <a:xfrm>
            <a:off x="3754751" y="4137708"/>
            <a:ext cx="0" cy="5154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A334E88-CF0C-45A8-A660-96706AC8D275}"/>
              </a:ext>
            </a:extLst>
          </p:cNvPr>
          <p:cNvSpPr txBox="1"/>
          <p:nvPr/>
        </p:nvSpPr>
        <p:spPr>
          <a:xfrm>
            <a:off x="2092158" y="4512126"/>
            <a:ext cx="273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Multiplicador de la inversión inicial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9C1FF4A6-BF32-4B06-A06B-92D57776219B}"/>
              </a:ext>
            </a:extLst>
          </p:cNvPr>
          <p:cNvCxnSpPr>
            <a:cxnSpLocks/>
          </p:cNvCxnSpPr>
          <p:nvPr/>
        </p:nvCxnSpPr>
        <p:spPr>
          <a:xfrm>
            <a:off x="6882665" y="4003554"/>
            <a:ext cx="0" cy="5154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972E59F-9FEE-4C4B-90BB-0EAAC47BFDE9}"/>
              </a:ext>
            </a:extLst>
          </p:cNvPr>
          <p:cNvSpPr txBox="1"/>
          <p:nvPr/>
        </p:nvSpPr>
        <p:spPr>
          <a:xfrm>
            <a:off x="5076056" y="450912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Grado de substitución (1) o complementariedad (0)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EA11778A-708F-46EF-9C57-32AE99D7E45E}"/>
                  </a:ext>
                </a:extLst>
              </p:cNvPr>
              <p:cNvSpPr/>
              <p:nvPr/>
            </p:nvSpPr>
            <p:spPr>
              <a:xfrm>
                <a:off x="1291685" y="5413750"/>
                <a:ext cx="2088232" cy="7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  <m:r>
                        <a:rPr lang="es-MX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EA11778A-708F-46EF-9C57-32AE99D7E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85" y="5413750"/>
                <a:ext cx="2088232" cy="761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17">
                <a:extLst>
                  <a:ext uri="{FF2B5EF4-FFF2-40B4-BE49-F238E27FC236}">
                    <a16:creationId xmlns:a16="http://schemas.microsoft.com/office/drawing/2014/main" id="{85858A32-F7E7-498F-BE7D-9FA5EAC5FE6B}"/>
                  </a:ext>
                </a:extLst>
              </p:cNvPr>
              <p:cNvSpPr/>
              <p:nvPr/>
            </p:nvSpPr>
            <p:spPr>
              <a:xfrm>
                <a:off x="2328400" y="5410744"/>
                <a:ext cx="3960440" cy="7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Rectangle 17">
                <a:extLst>
                  <a:ext uri="{FF2B5EF4-FFF2-40B4-BE49-F238E27FC236}">
                    <a16:creationId xmlns:a16="http://schemas.microsoft.com/office/drawing/2014/main" id="{85858A32-F7E7-498F-BE7D-9FA5EAC5F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00" y="5410744"/>
                <a:ext cx="3960440" cy="7618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3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1" grpId="0"/>
      <p:bldP spid="24" grpId="0"/>
      <p:bldP spid="25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Proceso de maximización de los padres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094C960-05C6-4036-A676-8E22C8BB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46D0BE12-69BD-40E9-B2A3-776A2D55FF48}"/>
                  </a:ext>
                </a:extLst>
              </p:cNvPr>
              <p:cNvSpPr/>
              <p:nvPr/>
            </p:nvSpPr>
            <p:spPr>
              <a:xfrm>
                <a:off x="467544" y="4448085"/>
                <a:ext cx="8352928" cy="565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46D0BE12-69BD-40E9-B2A3-776A2D55F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48085"/>
                <a:ext cx="8352928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5C492560-7E47-453B-8310-A2EF397BF832}"/>
              </a:ext>
            </a:extLst>
          </p:cNvPr>
          <p:cNvSpPr txBox="1"/>
          <p:nvPr/>
        </p:nvSpPr>
        <p:spPr>
          <a:xfrm>
            <a:off x="1331640" y="1124744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Definiendo: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r>
              <a:rPr lang="es-MX" sz="2400" dirty="0">
                <a:latin typeface="Garamond" panose="02020404030301010803" pitchFamily="18" charset="0"/>
              </a:rPr>
              <a:t>b = herencia</a:t>
            </a:r>
          </a:p>
          <a:p>
            <a:r>
              <a:rPr lang="es-MX" sz="2400" dirty="0">
                <a:latin typeface="Garamond" panose="02020404030301010803" pitchFamily="18" charset="0"/>
              </a:rPr>
              <a:t>u(c) = utilidad derivada del consumo</a:t>
            </a:r>
          </a:p>
          <a:p>
            <a:r>
              <a:rPr lang="es-MX" sz="2400" dirty="0">
                <a:latin typeface="Garamond" panose="02020404030301010803" pitchFamily="18" charset="0"/>
              </a:rPr>
              <a:t>V(.) = utilidad indirecta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984A0435-D8FE-40B9-B8ED-14896866E31E}"/>
                  </a:ext>
                </a:extLst>
              </p:cNvPr>
              <p:cNvSpPr txBox="1"/>
              <p:nvPr/>
            </p:nvSpPr>
            <p:spPr>
              <a:xfrm>
                <a:off x="683568" y="3687415"/>
                <a:ext cx="77048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Los padres maximizan la siguiente función en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}:</a:t>
                </a: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984A0435-D8FE-40B9-B8ED-14896866E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87415"/>
                <a:ext cx="7704856" cy="461665"/>
              </a:xfrm>
              <a:prstGeom prst="rect">
                <a:avLst/>
              </a:prstGeom>
              <a:blipFill>
                <a:blip r:embed="rId5"/>
                <a:stretch>
                  <a:fillRect l="-1187" t="-9211" b="-3026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brir llave 1">
            <a:extLst>
              <a:ext uri="{FF2B5EF4-FFF2-40B4-BE49-F238E27FC236}">
                <a16:creationId xmlns:a16="http://schemas.microsoft.com/office/drawing/2014/main" id="{BA2D8900-4DB9-4729-BD98-6DE49D76B37B}"/>
              </a:ext>
            </a:extLst>
          </p:cNvPr>
          <p:cNvSpPr/>
          <p:nvPr/>
        </p:nvSpPr>
        <p:spPr>
          <a:xfrm rot="16200000">
            <a:off x="6804248" y="3717032"/>
            <a:ext cx="360040" cy="280831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607848-8A88-4728-97FE-48F0C42195B9}"/>
              </a:ext>
            </a:extLst>
          </p:cNvPr>
          <p:cNvSpPr txBox="1"/>
          <p:nvPr/>
        </p:nvSpPr>
        <p:spPr>
          <a:xfrm>
            <a:off x="5364088" y="545944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Utilidad que derivan de la utilidad de sus hijos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1">
                <a:extLst>
                  <a:ext uri="{FF2B5EF4-FFF2-40B4-BE49-F238E27FC236}">
                    <a16:creationId xmlns:a16="http://schemas.microsoft.com/office/drawing/2014/main" id="{BCA8902F-6902-4485-8B56-164DB90D5B05}"/>
                  </a:ext>
                </a:extLst>
              </p:cNvPr>
              <p:cNvSpPr/>
              <p:nvPr/>
            </p:nvSpPr>
            <p:spPr>
              <a:xfrm>
                <a:off x="3707904" y="2996952"/>
                <a:ext cx="5256584" cy="61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MX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MX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s-MX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s-MX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  <m: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+(1−</m:t>
                                  </m:r>
                                  <m: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s-MX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s-MX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ctangle 11">
                <a:extLst>
                  <a:ext uri="{FF2B5EF4-FFF2-40B4-BE49-F238E27FC236}">
                    <a16:creationId xmlns:a16="http://schemas.microsoft.com/office/drawing/2014/main" id="{BCA8902F-6902-4485-8B56-164DB90D5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996952"/>
                <a:ext cx="5256584" cy="6129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DB8E270-2310-4D74-B421-5E1D9DDE91E5}"/>
              </a:ext>
            </a:extLst>
          </p:cNvPr>
          <p:cNvCxnSpPr/>
          <p:nvPr/>
        </p:nvCxnSpPr>
        <p:spPr>
          <a:xfrm flipV="1">
            <a:off x="7092280" y="3636898"/>
            <a:ext cx="0" cy="8722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" grpId="0" animBg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Implicaciones del modelo para la equidad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094C960-05C6-4036-A676-8E22C8BB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60C0B54-75B6-4E10-A704-0F5163CD6ACB}"/>
                  </a:ext>
                </a:extLst>
              </p:cNvPr>
              <p:cNvSpPr txBox="1"/>
              <p:nvPr/>
            </p:nvSpPr>
            <p:spPr>
              <a:xfrm>
                <a:off x="467544" y="1124744"/>
                <a:ext cx="7992888" cy="492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s-MX" sz="2400" dirty="0">
                    <a:latin typeface="Garamond" panose="02020404030301010803" pitchFamily="18" charset="0"/>
                  </a:rPr>
                  <a:t>Los retornos a la inversión son mayores entre los hijos de padres con altos niveles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(</a:t>
                </a:r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falla de mercado</a:t>
                </a:r>
                <a:r>
                  <a:rPr lang="es-MX" sz="2400" dirty="0">
                    <a:latin typeface="Garamond" panose="02020404030301010803" pitchFamily="18" charset="0"/>
                  </a:rPr>
                  <a:t>).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s-MX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MX" sz="2400" dirty="0">
                    <a:latin typeface="Garamond" panose="02020404030301010803" pitchFamily="18" charset="0"/>
                  </a:rPr>
                  <a:t>La intuición de que los retornos marginales decrecientes hacen altamente productiva la inversión en adolescentes pobres, carece de fundamento. 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s-MX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MX" sz="2400" dirty="0">
                    <a:latin typeface="Garamond" panose="02020404030301010803" pitchFamily="18" charset="0"/>
                  </a:rPr>
                  <a:t>Altos niveles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hacen más productiva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(</a:t>
                </a:r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falla de mercado</a:t>
                </a:r>
                <a:r>
                  <a:rPr lang="es-MX" sz="2400" dirty="0">
                    <a:latin typeface="Garamond" panose="02020404030301010803" pitchFamily="18" charset="0"/>
                  </a:rPr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s-MX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MX" sz="2400" dirty="0">
                    <a:latin typeface="Garamond" panose="02020404030301010803" pitchFamily="18" charset="0"/>
                  </a:rPr>
                  <a:t>Restricciones en acceso a mercados de crédito, hacen que “b” (herencia) determine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, y en equilibrio hay una subinversión, reduciendo el ingreso de largo plazo (</a:t>
                </a:r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falla de mercado</a:t>
                </a:r>
                <a:r>
                  <a:rPr lang="es-MX" sz="2400" dirty="0">
                    <a:latin typeface="Garamond" panose="02020404030301010803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60C0B54-75B6-4E10-A704-0F5163CD6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7992888" cy="4922181"/>
              </a:xfrm>
              <a:prstGeom prst="rect">
                <a:avLst/>
              </a:prstGeom>
              <a:blipFill>
                <a:blip r:embed="rId4"/>
                <a:stretch>
                  <a:fillRect l="-1068" t="-991" r="-839" b="-198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4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Implicaciones del modelo para la equidad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094C960-05C6-4036-A676-8E22C8BB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60C0B54-75B6-4E10-A704-0F5163CD6ACB}"/>
                  </a:ext>
                </a:extLst>
              </p:cNvPr>
              <p:cNvSpPr txBox="1"/>
              <p:nvPr/>
            </p:nvSpPr>
            <p:spPr>
              <a:xfrm>
                <a:off x="467544" y="1124744"/>
                <a:ext cx="7992888" cy="455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s-MX" sz="2400" dirty="0">
                    <a:latin typeface="Garamond" panose="02020404030301010803" pitchFamily="18" charset="0"/>
                  </a:rPr>
                  <a:t>Relajando la restricción en el acceso al crédito—o subsidiando el crédito, beneficia más a las familias con mayor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endParaRPr lang="es-MX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s-MX" sz="2400" dirty="0">
                    <a:latin typeface="Garamond" panose="02020404030301010803" pitchFamily="18" charset="0"/>
                  </a:rPr>
                  <a:t>Mayor volatilidad en el ingreso, aumenta ahorro y disminuye inversión (</a:t>
                </a:r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falla de mercado</a:t>
                </a:r>
                <a:r>
                  <a:rPr lang="es-MX" sz="2400" dirty="0">
                    <a:latin typeface="Garamond" panose="02020404030301010803" pitchFamily="18" charset="0"/>
                  </a:rPr>
                  <a:t>). 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endParaRPr lang="es-MX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s-MX" sz="2400" dirty="0">
                    <a:latin typeface="Garamond" panose="02020404030301010803" pitchFamily="18" charset="0"/>
                  </a:rPr>
                  <a:t>La calidad de la “crianza” es intensivo en tiempo y tiene un impacto positivo permanente sobre el proceso de formación de habilidades. 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endParaRPr lang="es-MX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s-MX" sz="2400" dirty="0">
                    <a:latin typeface="Garamond" panose="02020404030301010803" pitchFamily="18" charset="0"/>
                  </a:rPr>
                  <a:t>La “crianza” tiene un costo de oportunidad en términos de ingresos en el mercado laboral.  </a:t>
                </a: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60C0B54-75B6-4E10-A704-0F5163CD6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7992888" cy="4552849"/>
              </a:xfrm>
              <a:prstGeom prst="rect">
                <a:avLst/>
              </a:prstGeom>
              <a:blipFill>
                <a:blip r:embed="rId4"/>
                <a:stretch>
                  <a:fillRect l="-1068" t="-1072" r="-1831" b="-227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7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Evidencia empírica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5" y="59045"/>
            <a:ext cx="746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¿Qué es el Desarrollo Infantil Temprano (DIT)?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094C960-05C6-4036-A676-8E22C8BB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60C0B54-75B6-4E10-A704-0F5163CD6ACB}"/>
              </a:ext>
            </a:extLst>
          </p:cNvPr>
          <p:cNvSpPr txBox="1"/>
          <p:nvPr/>
        </p:nvSpPr>
        <p:spPr>
          <a:xfrm>
            <a:off x="467544" y="93252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“</a:t>
            </a:r>
            <a:r>
              <a:rPr lang="en-US" sz="2400" dirty="0">
                <a:latin typeface="Garamond" panose="02020404030301010803" pitchFamily="18" charset="0"/>
              </a:rPr>
              <a:t>Early childhood development (ECD) encompasses physical, socio emotional, cognitive and motor development between 0-8 years of age.” </a:t>
            </a:r>
            <a:endParaRPr lang="es-MX" sz="2400" dirty="0">
              <a:latin typeface="Garamond" panose="020204040303010108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221285-4E18-4A80-A967-D3AACD16FBFD}"/>
              </a:ext>
            </a:extLst>
          </p:cNvPr>
          <p:cNvSpPr txBox="1"/>
          <p:nvPr/>
        </p:nvSpPr>
        <p:spPr>
          <a:xfrm>
            <a:off x="467544" y="472514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Además del sustento económico, el DIT tiene bases biológicas, ya que es la etapa de la vida cuando se da el mayor desarrollo cerebral.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83B84B-8CC1-4385-96EE-64E8CDF0B973}"/>
              </a:ext>
            </a:extLst>
          </p:cNvPr>
          <p:cNvSpPr txBox="1"/>
          <p:nvPr/>
        </p:nvSpPr>
        <p:spPr>
          <a:xfrm>
            <a:off x="467544" y="242088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Elementos que componen el DIT: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Salud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Nutrición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Protección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Interacción social</a:t>
            </a:r>
          </a:p>
        </p:txBody>
      </p:sp>
    </p:spTree>
    <p:extLst>
      <p:ext uri="{BB962C8B-B14F-4D97-AF65-F5344CB8AC3E}">
        <p14:creationId xmlns:p14="http://schemas.microsoft.com/office/powerpoint/2010/main" val="732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5" y="59045"/>
            <a:ext cx="746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Consecuencias de la falta de DIT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094C960-05C6-4036-A676-8E22C8BB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8D9E7FA0-3617-4BE3-8A98-F844C79AAED6}"/>
              </a:ext>
            </a:extLst>
          </p:cNvPr>
          <p:cNvGrpSpPr/>
          <p:nvPr/>
        </p:nvGrpSpPr>
        <p:grpSpPr>
          <a:xfrm>
            <a:off x="1619672" y="764704"/>
            <a:ext cx="5760640" cy="5616624"/>
            <a:chOff x="6732048" y="1277769"/>
            <a:chExt cx="5315926" cy="5127003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04A34DDC-3CC4-4884-9E51-6B1BCBC35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33" t="51493" r="27190" b="870"/>
            <a:stretch/>
          </p:blipFill>
          <p:spPr>
            <a:xfrm>
              <a:off x="6808423" y="1739434"/>
              <a:ext cx="5096497" cy="2024477"/>
            </a:xfrm>
            <a:prstGeom prst="rect">
              <a:avLst/>
            </a:prstGeom>
          </p:spPr>
        </p:pic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5D61E7A1-1A00-4F6B-A647-BC56E024F351}"/>
                </a:ext>
              </a:extLst>
            </p:cNvPr>
            <p:cNvSpPr txBox="1"/>
            <p:nvPr/>
          </p:nvSpPr>
          <p:spPr>
            <a:xfrm>
              <a:off x="6732048" y="1277769"/>
              <a:ext cx="51728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Infante sin carencias</a:t>
              </a:r>
              <a:endParaRPr lang="x-none" dirty="0"/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56DFE414-DC9D-4CF7-94A4-0EBD6768480F}"/>
                </a:ext>
              </a:extLst>
            </p:cNvPr>
            <p:cNvSpPr txBox="1"/>
            <p:nvPr/>
          </p:nvSpPr>
          <p:spPr>
            <a:xfrm>
              <a:off x="6732048" y="3917693"/>
              <a:ext cx="53159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Infante con carencias agudas</a:t>
              </a:r>
              <a:endParaRPr lang="x-none" dirty="0"/>
            </a:p>
          </p:txBody>
        </p:sp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59FC5264-8569-4499-ABB2-2A1099CC3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33" r="27190" b="52592"/>
            <a:stretch/>
          </p:blipFill>
          <p:spPr>
            <a:xfrm>
              <a:off x="6808423" y="4389991"/>
              <a:ext cx="5096497" cy="2014781"/>
            </a:xfrm>
            <a:prstGeom prst="rect">
              <a:avLst/>
            </a:prstGeom>
          </p:spPr>
        </p:pic>
      </p:grpSp>
      <p:sp>
        <p:nvSpPr>
          <p:cNvPr id="20" name="TextBox 1">
            <a:extLst>
              <a:ext uri="{FF2B5EF4-FFF2-40B4-BE49-F238E27FC236}">
                <a16:creationId xmlns:a16="http://schemas.microsoft.com/office/drawing/2014/main" id="{4D310186-6C30-4A8A-80FA-A1BFD767A62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WDR (2018)</a:t>
            </a:r>
            <a:endParaRPr lang="en-US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2AB45-416B-40B8-AB21-E1831CA4ABC2}"/>
              </a:ext>
            </a:extLst>
          </p:cNvPr>
          <p:cNvSpPr txBox="1"/>
          <p:nvPr/>
        </p:nvSpPr>
        <p:spPr>
          <a:xfrm>
            <a:off x="611560" y="1268760"/>
            <a:ext cx="36724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u="sng" dirty="0">
                <a:latin typeface="Garamond" panose="02020404030301010803" pitchFamily="18" charset="0"/>
              </a:rPr>
              <a:t>Intervención en Jamaica:</a:t>
            </a:r>
          </a:p>
          <a:p>
            <a:pPr marL="457200" indent="-457200"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Entre infantes con déficit en desarrollo. </a:t>
            </a:r>
          </a:p>
          <a:p>
            <a:pPr marL="457200" indent="-457200"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Una hora por semana (durante 2 años). </a:t>
            </a:r>
          </a:p>
          <a:p>
            <a:pPr marL="457200" indent="-457200"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1986-87</a:t>
            </a:r>
            <a:endParaRPr lang="en-US" sz="2500" dirty="0">
              <a:latin typeface="Garamond" panose="02020404030301010803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E95F6E1-674E-4633-BD61-162F79FEF47F}"/>
              </a:ext>
            </a:extLst>
          </p:cNvPr>
          <p:cNvSpPr/>
          <p:nvPr/>
        </p:nvSpPr>
        <p:spPr>
          <a:xfrm>
            <a:off x="1475656" y="3719354"/>
            <a:ext cx="1728192" cy="86177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021BE-B46D-4428-A011-3CCFB6A75076}"/>
              </a:ext>
            </a:extLst>
          </p:cNvPr>
          <p:cNvSpPr txBox="1"/>
          <p:nvPr/>
        </p:nvSpPr>
        <p:spPr>
          <a:xfrm>
            <a:off x="611560" y="4653136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>
                <a:latin typeface="Garamond" panose="02020404030301010803" pitchFamily="18" charset="0"/>
              </a:rPr>
              <a:t>Cuando individuos tenían entre 20 y 22 años.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A29A2-8125-44F3-8378-DC410D2C166B}"/>
              </a:ext>
            </a:extLst>
          </p:cNvPr>
          <p:cNvSpPr txBox="1"/>
          <p:nvPr/>
        </p:nvSpPr>
        <p:spPr>
          <a:xfrm>
            <a:off x="1979712" y="372922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Garamond" panose="02020404030301010803" pitchFamily="18" charset="0"/>
              </a:rPr>
              <a:t>20 años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4BE2213-FEB3-4707-844A-0C8704536FF6}"/>
              </a:ext>
            </a:extLst>
          </p:cNvPr>
          <p:cNvSpPr/>
          <p:nvPr/>
        </p:nvSpPr>
        <p:spPr>
          <a:xfrm>
            <a:off x="4283968" y="1268760"/>
            <a:ext cx="720080" cy="439248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703C7A0-C230-4727-B5EC-C9905CDF927E}"/>
              </a:ext>
            </a:extLst>
          </p:cNvPr>
          <p:cNvSpPr/>
          <p:nvPr/>
        </p:nvSpPr>
        <p:spPr>
          <a:xfrm>
            <a:off x="5292080" y="2455395"/>
            <a:ext cx="792088" cy="1860014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13FB73-F24C-474F-A7B2-19F7B342036B}"/>
              </a:ext>
            </a:extLst>
          </p:cNvPr>
          <p:cNvSpPr txBox="1"/>
          <p:nvPr/>
        </p:nvSpPr>
        <p:spPr>
          <a:xfrm>
            <a:off x="6156176" y="2420888"/>
            <a:ext cx="28083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Probabilidad de concluir el nivel medio</a:t>
            </a:r>
          </a:p>
          <a:p>
            <a:pPr marL="342900" indent="-342900"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Empleabilidad</a:t>
            </a:r>
          </a:p>
          <a:p>
            <a:pPr marL="342900" indent="-342900"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Salarios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27970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Gertler</a:t>
            </a:r>
            <a:r>
              <a:rPr lang="es-MX" i="1" dirty="0">
                <a:latin typeface="Garamond" panose="02020404030301010803" pitchFamily="18" charset="0"/>
              </a:rPr>
              <a:t>, </a:t>
            </a:r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, et al (2014)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8" name="Arrow: Up 13">
            <a:extLst>
              <a:ext uri="{FF2B5EF4-FFF2-40B4-BE49-F238E27FC236}">
                <a16:creationId xmlns:a16="http://schemas.microsoft.com/office/drawing/2014/main" id="{0B26366D-1EB1-4FA8-B5E3-CFA572E8A44C}"/>
              </a:ext>
            </a:extLst>
          </p:cNvPr>
          <p:cNvSpPr/>
          <p:nvPr/>
        </p:nvSpPr>
        <p:spPr>
          <a:xfrm rot="10800000">
            <a:off x="5292080" y="4675607"/>
            <a:ext cx="792088" cy="1008111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EF5F06B-0E11-44F0-8C3F-EB7327B32CF2}"/>
              </a:ext>
            </a:extLst>
          </p:cNvPr>
          <p:cNvSpPr txBox="1"/>
          <p:nvPr/>
        </p:nvSpPr>
        <p:spPr>
          <a:xfrm>
            <a:off x="6156176" y="4797440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>
                <a:latin typeface="Garamond" panose="02020404030301010803" pitchFamily="18" charset="0"/>
              </a:rPr>
              <a:t>Crimen</a:t>
            </a:r>
          </a:p>
        </p:txBody>
      </p:sp>
    </p:spTree>
    <p:extLst>
      <p:ext uri="{BB962C8B-B14F-4D97-AF65-F5344CB8AC3E}">
        <p14:creationId xmlns:p14="http://schemas.microsoft.com/office/powerpoint/2010/main" val="17749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2" grpId="0"/>
      <p:bldP spid="13" grpId="0" animBg="1"/>
      <p:bldP spid="1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Conti, </a:t>
            </a:r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Pinto (2015)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179512" y="59045"/>
            <a:ext cx="746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Dos programas pioneros en EEUU (centro DIT)</a:t>
            </a:r>
            <a:endParaRPr lang="en-US" sz="3000" dirty="0">
              <a:latin typeface="Garamond" panose="02020404030301010803" pitchFamily="18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407626A-321A-4E87-B98D-51E4D70E61DF}"/>
              </a:ext>
            </a:extLst>
          </p:cNvPr>
          <p:cNvCxnSpPr>
            <a:cxnSpLocks/>
          </p:cNvCxnSpPr>
          <p:nvPr/>
        </p:nvCxnSpPr>
        <p:spPr>
          <a:xfrm>
            <a:off x="2051720" y="1700808"/>
            <a:ext cx="69127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ED93311-C165-420F-B89D-F8628572170E}"/>
              </a:ext>
            </a:extLst>
          </p:cNvPr>
          <p:cNvCxnSpPr>
            <a:cxnSpLocks/>
          </p:cNvCxnSpPr>
          <p:nvPr/>
        </p:nvCxnSpPr>
        <p:spPr>
          <a:xfrm flipV="1">
            <a:off x="5508104" y="692697"/>
            <a:ext cx="0" cy="55870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5B3C17CF-2CED-4A84-AA91-68A566E23337}"/>
              </a:ext>
            </a:extLst>
          </p:cNvPr>
          <p:cNvSpPr txBox="1"/>
          <p:nvPr/>
        </p:nvSpPr>
        <p:spPr>
          <a:xfrm>
            <a:off x="2267745" y="95111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>
                <a:latin typeface="Garamond" panose="02020404030301010803" pitchFamily="18" charset="0"/>
              </a:rPr>
              <a:t>Abecedarian</a:t>
            </a:r>
            <a:r>
              <a:rPr lang="es-MX" sz="2400" dirty="0">
                <a:latin typeface="Garamond" panose="02020404030301010803" pitchFamily="18" charset="0"/>
              </a:rPr>
              <a:t> (ABC)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86AD0C30-CE57-400A-840F-89BD97F3D9CA}"/>
              </a:ext>
            </a:extLst>
          </p:cNvPr>
          <p:cNvSpPr txBox="1"/>
          <p:nvPr/>
        </p:nvSpPr>
        <p:spPr>
          <a:xfrm>
            <a:off x="5724128" y="76470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Perry </a:t>
            </a:r>
            <a:r>
              <a:rPr lang="es-MX" sz="2400" dirty="0" err="1">
                <a:latin typeface="Garamond" panose="02020404030301010803" pitchFamily="18" charset="0"/>
              </a:rPr>
              <a:t>Preschool</a:t>
            </a:r>
            <a:r>
              <a:rPr lang="es-MX" sz="2400" dirty="0">
                <a:latin typeface="Garamond" panose="02020404030301010803" pitchFamily="18" charset="0"/>
              </a:rPr>
              <a:t> </a:t>
            </a:r>
            <a:r>
              <a:rPr lang="es-MX" sz="2400" dirty="0" err="1">
                <a:latin typeface="Garamond" panose="02020404030301010803" pitchFamily="18" charset="0"/>
              </a:rPr>
              <a:t>Program</a:t>
            </a:r>
            <a:r>
              <a:rPr lang="es-MX" sz="2400" dirty="0">
                <a:latin typeface="Garamond" panose="02020404030301010803" pitchFamily="18" charset="0"/>
              </a:rPr>
              <a:t> (PPP)</a:t>
            </a:r>
            <a:endParaRPr lang="en-US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id="{B25CB66A-DCB3-46AC-B02D-1B2FAFA14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41640"/>
              </p:ext>
            </p:extLst>
          </p:nvPr>
        </p:nvGraphicFramePr>
        <p:xfrm>
          <a:off x="395536" y="1695202"/>
          <a:ext cx="8568948" cy="459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931882138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4222431392"/>
                    </a:ext>
                  </a:extLst>
                </a:gridCol>
                <a:gridCol w="3456380">
                  <a:extLst>
                    <a:ext uri="{9D8B030D-6E8A-4147-A177-3AD203B41FA5}">
                      <a16:colId xmlns:a16="http://schemas.microsoft.com/office/drawing/2014/main" val="3579952510"/>
                    </a:ext>
                  </a:extLst>
                </a:gridCol>
              </a:tblGrid>
              <a:tr h="574079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Lugar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Chapel Hill, NC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Ypsilant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, MI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010881"/>
                  </a:ext>
                </a:extLst>
              </a:tr>
              <a:tr h="574079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Población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Pobres, negros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Pobres, negros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345373"/>
                  </a:ext>
                </a:extLst>
              </a:tr>
              <a:tr h="574079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Edad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0-5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3-5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973527"/>
                  </a:ext>
                </a:extLst>
              </a:tr>
              <a:tr h="574079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Periodo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1972-82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1962-67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908241"/>
                  </a:ext>
                </a:extLst>
              </a:tr>
              <a:tr h="574079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Seguimiento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30 años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40 años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620908"/>
                  </a:ext>
                </a:extLst>
              </a:tr>
              <a:tr h="574079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Intensidad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40 horas por semana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15 horas por semana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240931"/>
                  </a:ext>
                </a:extLst>
              </a:tr>
              <a:tr h="574079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Costo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US$12,955 (2010)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US$9,604 (2010)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941773"/>
                  </a:ext>
                </a:extLst>
              </a:tr>
              <a:tr h="574079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Int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. Salud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Pediatra, comidas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Nula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08078"/>
                  </a:ext>
                </a:extLst>
              </a:tr>
            </a:tbl>
          </a:graphicData>
        </a:graphic>
      </p:graphicFrame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564016A-F2C3-43D2-A9BB-0C2296C7DE43}"/>
              </a:ext>
            </a:extLst>
          </p:cNvPr>
          <p:cNvCxnSpPr>
            <a:cxnSpLocks/>
          </p:cNvCxnSpPr>
          <p:nvPr/>
        </p:nvCxnSpPr>
        <p:spPr>
          <a:xfrm flipV="1">
            <a:off x="2051720" y="692697"/>
            <a:ext cx="0" cy="55870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Conti, </a:t>
            </a:r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Pinto (2015)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Impacto en salud de muy largo plazo</a:t>
            </a:r>
            <a:endParaRPr lang="en-US" sz="3000" dirty="0">
              <a:latin typeface="Garamond" panose="02020404030301010803" pitchFamily="18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407626A-321A-4E87-B98D-51E4D70E61DF}"/>
              </a:ext>
            </a:extLst>
          </p:cNvPr>
          <p:cNvCxnSpPr>
            <a:cxnSpLocks/>
          </p:cNvCxnSpPr>
          <p:nvPr/>
        </p:nvCxnSpPr>
        <p:spPr>
          <a:xfrm>
            <a:off x="1187624" y="1700808"/>
            <a:ext cx="69127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ED93311-C165-420F-B89D-F8628572170E}"/>
              </a:ext>
            </a:extLst>
          </p:cNvPr>
          <p:cNvCxnSpPr>
            <a:cxnSpLocks/>
          </p:cNvCxnSpPr>
          <p:nvPr/>
        </p:nvCxnSpPr>
        <p:spPr>
          <a:xfrm flipV="1">
            <a:off x="4644008" y="692697"/>
            <a:ext cx="0" cy="55870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5B3C17CF-2CED-4A84-AA91-68A566E23337}"/>
              </a:ext>
            </a:extLst>
          </p:cNvPr>
          <p:cNvSpPr txBox="1"/>
          <p:nvPr/>
        </p:nvSpPr>
        <p:spPr>
          <a:xfrm>
            <a:off x="1403649" y="95111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>
                <a:latin typeface="Garamond" panose="02020404030301010803" pitchFamily="18" charset="0"/>
              </a:rPr>
              <a:t>Abecedarian</a:t>
            </a:r>
            <a:r>
              <a:rPr lang="es-MX" sz="2400" dirty="0">
                <a:latin typeface="Garamond" panose="02020404030301010803" pitchFamily="18" charset="0"/>
              </a:rPr>
              <a:t> (ABC)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86AD0C30-CE57-400A-840F-89BD97F3D9CA}"/>
              </a:ext>
            </a:extLst>
          </p:cNvPr>
          <p:cNvSpPr txBox="1"/>
          <p:nvPr/>
        </p:nvSpPr>
        <p:spPr>
          <a:xfrm>
            <a:off x="4860032" y="76470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Perry </a:t>
            </a:r>
            <a:r>
              <a:rPr lang="es-MX" sz="2400" dirty="0" err="1">
                <a:latin typeface="Garamond" panose="02020404030301010803" pitchFamily="18" charset="0"/>
              </a:rPr>
              <a:t>Preschool</a:t>
            </a:r>
            <a:r>
              <a:rPr lang="es-MX" sz="2400" dirty="0">
                <a:latin typeface="Garamond" panose="02020404030301010803" pitchFamily="18" charset="0"/>
              </a:rPr>
              <a:t> </a:t>
            </a:r>
            <a:r>
              <a:rPr lang="es-MX" sz="2400" dirty="0" err="1">
                <a:latin typeface="Garamond" panose="02020404030301010803" pitchFamily="18" charset="0"/>
              </a:rPr>
              <a:t>Program</a:t>
            </a:r>
            <a:r>
              <a:rPr lang="es-MX" sz="2400" dirty="0">
                <a:latin typeface="Garamond" panose="02020404030301010803" pitchFamily="18" charset="0"/>
              </a:rPr>
              <a:t> (PPP)</a:t>
            </a:r>
            <a:endParaRPr lang="en-US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id="{B25CB66A-DCB3-46AC-B02D-1B2FAFA14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22707"/>
              </p:ext>
            </p:extLst>
          </p:nvPr>
        </p:nvGraphicFramePr>
        <p:xfrm>
          <a:off x="1187622" y="1695202"/>
          <a:ext cx="6912766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5">
                  <a:extLst>
                    <a:ext uri="{9D8B030D-6E8A-4147-A177-3AD203B41FA5}">
                      <a16:colId xmlns:a16="http://schemas.microsoft.com/office/drawing/2014/main" val="4222431392"/>
                    </a:ext>
                  </a:extLst>
                </a:gridCol>
                <a:gridCol w="3456381">
                  <a:extLst>
                    <a:ext uri="{9D8B030D-6E8A-4147-A177-3AD203B41FA5}">
                      <a16:colId xmlns:a16="http://schemas.microsoft.com/office/drawing/2014/main" val="3579952510"/>
                    </a:ext>
                  </a:extLst>
                </a:gridCol>
              </a:tblGrid>
              <a:tr h="4584499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Reducción “BMI”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MX" sz="23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Reducción en la presión arterial e hipertensión.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MX" sz="23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Menores tasas de hospitalización.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MX" sz="23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Más revisiones médicas preventivas.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MX" sz="23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Más actividad física con regularidad (mujeres)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Reducción de 20 p.p. en la incidencia de fumar (equivalente al efecto de universitarios (11%) versus son prepa (30%)).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MX" sz="23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Dieta más sana con menos sales y grasas.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MX" sz="23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3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Practican más ejercicio con regularidad (mujeres)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010881"/>
                  </a:ext>
                </a:extLst>
              </a:tr>
            </a:tbl>
          </a:graphicData>
        </a:graphic>
      </p:graphicFrame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564016A-F2C3-43D2-A9BB-0C2296C7DE43}"/>
              </a:ext>
            </a:extLst>
          </p:cNvPr>
          <p:cNvCxnSpPr>
            <a:cxnSpLocks/>
          </p:cNvCxnSpPr>
          <p:nvPr/>
        </p:nvCxnSpPr>
        <p:spPr>
          <a:xfrm flipV="1">
            <a:off x="1187624" y="692697"/>
            <a:ext cx="0" cy="55870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41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Conti, </a:t>
            </a:r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Pinto (2015)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Mecanismos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F0A20A46-854F-464B-9A2E-A0D9BF659074}"/>
                  </a:ext>
                </a:extLst>
              </p:cNvPr>
              <p:cNvSpPr/>
              <p:nvPr/>
            </p:nvSpPr>
            <p:spPr>
              <a:xfrm>
                <a:off x="755576" y="1340768"/>
                <a:ext cx="69127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F0A20A46-854F-464B-9A2E-A0D9BF659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40768"/>
                <a:ext cx="69127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9DB429E6-F762-4692-97BB-0252615B0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276872"/>
            <a:ext cx="8303531" cy="252028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3F31DC6-D9D9-417B-BA66-78910234F52B}"/>
              </a:ext>
            </a:extLst>
          </p:cNvPr>
          <p:cNvSpPr/>
          <p:nvPr/>
        </p:nvSpPr>
        <p:spPr>
          <a:xfrm>
            <a:off x="2411760" y="2276872"/>
            <a:ext cx="2160240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C4FF259-0490-46B5-B2AB-632028D36EDD}"/>
              </a:ext>
            </a:extLst>
          </p:cNvPr>
          <p:cNvSpPr/>
          <p:nvPr/>
        </p:nvSpPr>
        <p:spPr>
          <a:xfrm>
            <a:off x="5364088" y="2276872"/>
            <a:ext cx="2880320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A84C83C-FFD2-45F9-8AAF-B07838FAABC0}"/>
              </a:ext>
            </a:extLst>
          </p:cNvPr>
          <p:cNvSpPr/>
          <p:nvPr/>
        </p:nvSpPr>
        <p:spPr>
          <a:xfrm>
            <a:off x="899592" y="3501008"/>
            <a:ext cx="2880320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9A33F74-0828-49F2-B62C-EF9D9077CE0E}"/>
              </a:ext>
            </a:extLst>
          </p:cNvPr>
          <p:cNvSpPr/>
          <p:nvPr/>
        </p:nvSpPr>
        <p:spPr>
          <a:xfrm>
            <a:off x="4211960" y="3573016"/>
            <a:ext cx="3528392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9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Conti, </a:t>
            </a:r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Pinto (2015)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Mecanismos (resultados ABC)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713CF0-B0D0-4D1B-AFCE-38BFE3F2A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733425"/>
            <a:ext cx="7362825" cy="5391150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8CC30B7-C1D7-4E91-AE1C-89F2D547EE73}"/>
              </a:ext>
            </a:extLst>
          </p:cNvPr>
          <p:cNvCxnSpPr>
            <a:cxnSpLocks/>
          </p:cNvCxnSpPr>
          <p:nvPr/>
        </p:nvCxnSpPr>
        <p:spPr>
          <a:xfrm>
            <a:off x="2443963" y="5503123"/>
            <a:ext cx="1047917" cy="3523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3FD00D0-E630-45DC-8F81-7286363BECAE}"/>
              </a:ext>
            </a:extLst>
          </p:cNvPr>
          <p:cNvSpPr txBox="1"/>
          <p:nvPr/>
        </p:nvSpPr>
        <p:spPr>
          <a:xfrm>
            <a:off x="575556" y="521439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Efecto directo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893ADA3-B032-43E0-98D5-44C9BFAED805}"/>
              </a:ext>
            </a:extLst>
          </p:cNvPr>
          <p:cNvCxnSpPr>
            <a:cxnSpLocks/>
          </p:cNvCxnSpPr>
          <p:nvPr/>
        </p:nvCxnSpPr>
        <p:spPr>
          <a:xfrm>
            <a:off x="2339752" y="5589590"/>
            <a:ext cx="0" cy="2659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Conti, </a:t>
            </a:r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Pinto (2015)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Mecanismos (resultados PPP)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F6C023-06A7-4EC6-A23D-8967863A7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96752"/>
            <a:ext cx="6902152" cy="5009342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3125538B-875C-409D-8AF1-C46D545F8CC9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211960" y="1075671"/>
            <a:ext cx="648072" cy="4091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3E579BB-E90F-4FF3-AB7B-57505038595A}"/>
              </a:ext>
            </a:extLst>
          </p:cNvPr>
          <p:cNvSpPr txBox="1"/>
          <p:nvPr/>
        </p:nvSpPr>
        <p:spPr>
          <a:xfrm>
            <a:off x="4860032" y="8448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Efecto directo</a:t>
            </a:r>
          </a:p>
        </p:txBody>
      </p:sp>
    </p:spTree>
    <p:extLst>
      <p:ext uri="{BB962C8B-B14F-4D97-AF65-F5344CB8AC3E}">
        <p14:creationId xmlns:p14="http://schemas.microsoft.com/office/powerpoint/2010/main" val="4513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 et al. (2011)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¿Qué tan importante es el preescolar para tu futuro?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112BCA5E-D29E-4B95-964D-707D43AF62A5}"/>
              </a:ext>
            </a:extLst>
          </p:cNvPr>
          <p:cNvSpPr txBox="1"/>
          <p:nvPr/>
        </p:nvSpPr>
        <p:spPr>
          <a:xfrm>
            <a:off x="683568" y="797510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STAR Project, Tennessee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11,571 estudiantes en 79 escuelas.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1985-86.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Asignación aleatoria: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Clase pequeña (13-17) versus grande (20-25).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Docentes experimentados (10+) y novatos.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“Calidad” del grupo.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Se midieron las siguientes variables (datos administrativos):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Aprendizajes al concluir el preescolar.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Estudios universitarios (27 años)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Salarios (27 años)</a:t>
            </a:r>
          </a:p>
        </p:txBody>
      </p:sp>
    </p:spTree>
    <p:extLst>
      <p:ext uri="{BB962C8B-B14F-4D97-AF65-F5344CB8AC3E}">
        <p14:creationId xmlns:p14="http://schemas.microsoft.com/office/powerpoint/2010/main" val="27926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 et al. (2011)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¿Qué tan importante es el preescolar para tu futuro?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F3B35E-9BE9-463D-9DA9-1588E105C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774349"/>
            <a:ext cx="7100492" cy="56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11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 et al. (2011)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¿Qué tan importante es el preescolar para tu futuro?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A5CA601-E5D1-4EF4-B3B7-FB72DFADB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10432"/>
              </p:ext>
            </p:extLst>
          </p:nvPr>
        </p:nvGraphicFramePr>
        <p:xfrm>
          <a:off x="467544" y="1484784"/>
          <a:ext cx="828092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3592753603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424176490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25300961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1413312426"/>
                    </a:ext>
                  </a:extLst>
                </a:gridCol>
              </a:tblGrid>
              <a:tr h="1058609"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Tamaño de clase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Experiencia docente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Características de la clase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50730"/>
                  </a:ext>
                </a:extLst>
              </a:tr>
              <a:tr h="1156908">
                <a:tc>
                  <a:txBody>
                    <a:bodyPr/>
                    <a:lstStyle/>
                    <a:p>
                      <a:r>
                        <a:rPr lang="es-MX" sz="2400" dirty="0"/>
                        <a:t>Aprendizajes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+4.8 </a:t>
                      </a:r>
                      <a:r>
                        <a:rPr lang="es-MX" sz="2400" dirty="0" err="1"/>
                        <a:t>pp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57027"/>
                  </a:ext>
                </a:extLst>
              </a:tr>
              <a:tr h="952748">
                <a:tc>
                  <a:txBody>
                    <a:bodyPr/>
                    <a:lstStyle/>
                    <a:p>
                      <a:r>
                        <a:rPr lang="es-MX" sz="2400" dirty="0"/>
                        <a:t>Estudios universitarios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+1.6 </a:t>
                      </a:r>
                      <a:r>
                        <a:rPr lang="es-MX" sz="2400" dirty="0" err="1"/>
                        <a:t>pp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77748"/>
                  </a:ext>
                </a:extLst>
              </a:tr>
              <a:tr h="864183">
                <a:tc>
                  <a:txBody>
                    <a:bodyPr/>
                    <a:lstStyle/>
                    <a:p>
                      <a:r>
                        <a:rPr lang="es-MX" sz="2400" dirty="0"/>
                        <a:t>Salarios</a:t>
                      </a:r>
                    </a:p>
                    <a:p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67144"/>
                  </a:ext>
                </a:extLst>
              </a:tr>
            </a:tbl>
          </a:graphicData>
        </a:graphic>
      </p:graphicFrame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5824D632-1767-4D36-9E26-A1B3EEBB8030}"/>
              </a:ext>
            </a:extLst>
          </p:cNvPr>
          <p:cNvSpPr/>
          <p:nvPr/>
        </p:nvSpPr>
        <p:spPr>
          <a:xfrm>
            <a:off x="3131840" y="4653136"/>
            <a:ext cx="792088" cy="792088"/>
          </a:xfrm>
          <a:prstGeom prst="mathMultiply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5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34BDE-6CC9-4909-861E-ADC51EEA174C}"/>
              </a:ext>
            </a:extLst>
          </p:cNvPr>
          <p:cNvSpPr txBox="1"/>
          <p:nvPr/>
        </p:nvSpPr>
        <p:spPr>
          <a:xfrm>
            <a:off x="323528" y="2060848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atin typeface="Garamond" panose="02020404030301010803" pitchFamily="18" charset="0"/>
              </a:rPr>
              <a:t>15,936,656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9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 et al. (2011)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¿Qué tan importante es el preescolar para tu futuro?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A5CA601-E5D1-4EF4-B3B7-FB72DFADBF83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1484784"/>
          <a:ext cx="828092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3592753603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424176490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25300961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1413312426"/>
                    </a:ext>
                  </a:extLst>
                </a:gridCol>
              </a:tblGrid>
              <a:tr h="1058609"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Tamaño de clase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Experiencia docente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Características de la clase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50730"/>
                  </a:ext>
                </a:extLst>
              </a:tr>
              <a:tr h="1156908">
                <a:tc>
                  <a:txBody>
                    <a:bodyPr/>
                    <a:lstStyle/>
                    <a:p>
                      <a:r>
                        <a:rPr lang="es-MX" sz="2400" dirty="0"/>
                        <a:t>Aprendizajes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+4.8 </a:t>
                      </a:r>
                      <a:r>
                        <a:rPr lang="es-MX" sz="2400" dirty="0" err="1"/>
                        <a:t>pp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+3.2 </a:t>
                      </a:r>
                      <a:r>
                        <a:rPr lang="es-MX" sz="2400" dirty="0" err="1"/>
                        <a:t>pp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57027"/>
                  </a:ext>
                </a:extLst>
              </a:tr>
              <a:tr h="952748">
                <a:tc>
                  <a:txBody>
                    <a:bodyPr/>
                    <a:lstStyle/>
                    <a:p>
                      <a:r>
                        <a:rPr lang="es-MX" sz="2400" dirty="0"/>
                        <a:t>Estudios universitarios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+1.6 </a:t>
                      </a:r>
                      <a:r>
                        <a:rPr lang="es-MX" sz="2400" dirty="0" err="1"/>
                        <a:t>pp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77748"/>
                  </a:ext>
                </a:extLst>
              </a:tr>
              <a:tr h="864183">
                <a:tc>
                  <a:txBody>
                    <a:bodyPr/>
                    <a:lstStyle/>
                    <a:p>
                      <a:r>
                        <a:rPr lang="es-MX" sz="2400" dirty="0"/>
                        <a:t>Salarios</a:t>
                      </a:r>
                    </a:p>
                    <a:p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$1,093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67144"/>
                  </a:ext>
                </a:extLst>
              </a:tr>
            </a:tbl>
          </a:graphicData>
        </a:graphic>
      </p:graphicFrame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5824D632-1767-4D36-9E26-A1B3EEBB8030}"/>
              </a:ext>
            </a:extLst>
          </p:cNvPr>
          <p:cNvSpPr/>
          <p:nvPr/>
        </p:nvSpPr>
        <p:spPr>
          <a:xfrm>
            <a:off x="3131840" y="4653136"/>
            <a:ext cx="792088" cy="792088"/>
          </a:xfrm>
          <a:prstGeom prst="mathMultiply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261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 et al. (2011)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¿Qué tan importante es el preescolar para tu futuro?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A5CA601-E5D1-4EF4-B3B7-FB72DFADBF83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1484784"/>
          <a:ext cx="828092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3592753603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424176490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25300961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1413312426"/>
                    </a:ext>
                  </a:extLst>
                </a:gridCol>
              </a:tblGrid>
              <a:tr h="1058609">
                <a:tc>
                  <a:txBody>
                    <a:bodyPr/>
                    <a:lstStyle/>
                    <a:p>
                      <a:endParaRPr lang="es-MX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Tamaño de clase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Experiencia docente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Características de la clase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50730"/>
                  </a:ext>
                </a:extLst>
              </a:tr>
              <a:tr h="1156908">
                <a:tc>
                  <a:txBody>
                    <a:bodyPr/>
                    <a:lstStyle/>
                    <a:p>
                      <a:r>
                        <a:rPr lang="es-MX" sz="2400" dirty="0"/>
                        <a:t>Aprendizajes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+4.8 </a:t>
                      </a:r>
                      <a:r>
                        <a:rPr lang="es-MX" sz="2400" dirty="0" err="1"/>
                        <a:t>pp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+3.2 </a:t>
                      </a:r>
                      <a:r>
                        <a:rPr lang="es-MX" sz="2400" dirty="0" err="1"/>
                        <a:t>pp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57027"/>
                  </a:ext>
                </a:extLst>
              </a:tr>
              <a:tr h="952748">
                <a:tc>
                  <a:txBody>
                    <a:bodyPr/>
                    <a:lstStyle/>
                    <a:p>
                      <a:r>
                        <a:rPr lang="es-MX" sz="2400" dirty="0"/>
                        <a:t>Estudios universitarios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+1.6 </a:t>
                      </a:r>
                      <a:r>
                        <a:rPr lang="es-MX" sz="2400" dirty="0" err="1"/>
                        <a:t>pp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77748"/>
                  </a:ext>
                </a:extLst>
              </a:tr>
              <a:tr h="864183">
                <a:tc>
                  <a:txBody>
                    <a:bodyPr/>
                    <a:lstStyle/>
                    <a:p>
                      <a:r>
                        <a:rPr lang="es-MX" sz="2400" dirty="0"/>
                        <a:t>Salarios</a:t>
                      </a:r>
                    </a:p>
                    <a:p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$1,093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67144"/>
                  </a:ext>
                </a:extLst>
              </a:tr>
            </a:tbl>
          </a:graphicData>
        </a:graphic>
      </p:graphicFrame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5824D632-1767-4D36-9E26-A1B3EEBB8030}"/>
              </a:ext>
            </a:extLst>
          </p:cNvPr>
          <p:cNvSpPr/>
          <p:nvPr/>
        </p:nvSpPr>
        <p:spPr>
          <a:xfrm>
            <a:off x="3131840" y="4653136"/>
            <a:ext cx="792088" cy="792088"/>
          </a:xfrm>
          <a:prstGeom prst="mathMultiply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79CFED1C-3959-4FEE-BF76-5D1DA9E7DAD2}"/>
                  </a:ext>
                </a:extLst>
              </p:cNvPr>
              <p:cNvSpPr/>
              <p:nvPr/>
            </p:nvSpPr>
            <p:spPr>
              <a:xfrm>
                <a:off x="6660232" y="2565526"/>
                <a:ext cx="2016224" cy="849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acc>
                            <m:accPr>
                              <m:chr m:val="̅"/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r>
                        <a:rPr lang="es-MX" sz="2400" b="0" i="0" smtClean="0">
                          <a:latin typeface="Cambria Math" panose="02040503050406030204" pitchFamily="18" charset="0"/>
                        </a:rPr>
                        <m:t>=0.66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79CFED1C-3959-4FEE-BF76-5D1DA9E7D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565526"/>
                <a:ext cx="2016224" cy="849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18DE3C-43B7-4979-98F0-E8DD7E4D8BA7}"/>
                  </a:ext>
                </a:extLst>
              </p:cNvPr>
              <p:cNvSpPr/>
              <p:nvPr/>
            </p:nvSpPr>
            <p:spPr>
              <a:xfrm>
                <a:off x="6660232" y="4618781"/>
                <a:ext cx="2016224" cy="89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sSub>
                                <m:sSubPr>
                                  <m:ctrlPr>
                                    <a:rPr lang="es-MX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s-MX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sSub>
                                <m:sSubPr>
                                  <m:ctrlPr>
                                    <a:rPr lang="es-MX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MX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acc>
                      <m:r>
                        <a:rPr lang="es-MX" sz="2400" b="0" i="0" smtClean="0">
                          <a:latin typeface="Cambria Math" panose="02040503050406030204" pitchFamily="18" charset="0"/>
                        </a:rPr>
                        <m:t>=$76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18DE3C-43B7-4979-98F0-E8DD7E4D8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618781"/>
                <a:ext cx="2016224" cy="898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730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¿Cuáles son las alternativas para implementar DIT?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C3E704-C179-4719-89E1-73A2FB6D9606}"/>
              </a:ext>
            </a:extLst>
          </p:cNvPr>
          <p:cNvSpPr txBox="1"/>
          <p:nvPr/>
        </p:nvSpPr>
        <p:spPr>
          <a:xfrm>
            <a:off x="2555776" y="155679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Visitas a hogares (Jamaica)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8E75E4-0D33-49A2-9160-4EB477FBB97D}"/>
              </a:ext>
            </a:extLst>
          </p:cNvPr>
          <p:cNvSpPr txBox="1"/>
          <p:nvPr/>
        </p:nvSpPr>
        <p:spPr>
          <a:xfrm>
            <a:off x="2555776" y="253528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Centros de DIT (ABC)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E2CEF3-8456-4167-82EC-F9A8E43BD229}"/>
              </a:ext>
            </a:extLst>
          </p:cNvPr>
          <p:cNvSpPr txBox="1"/>
          <p:nvPr/>
        </p:nvSpPr>
        <p:spPr>
          <a:xfrm>
            <a:off x="2555776" y="354339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Preescolares (PPP y STAR)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C5EA0AF-3888-40CD-9894-15715021AEFE}"/>
              </a:ext>
            </a:extLst>
          </p:cNvPr>
          <p:cNvSpPr txBox="1"/>
          <p:nvPr/>
        </p:nvSpPr>
        <p:spPr>
          <a:xfrm>
            <a:off x="2555776" y="4479503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Comunitaria (</a:t>
            </a:r>
            <a:r>
              <a:rPr lang="es-MX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Latam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7643F335-B0E7-4184-82ED-2FB556D8A27F}"/>
              </a:ext>
            </a:extLst>
          </p:cNvPr>
          <p:cNvSpPr/>
          <p:nvPr/>
        </p:nvSpPr>
        <p:spPr>
          <a:xfrm>
            <a:off x="1835696" y="1556792"/>
            <a:ext cx="720080" cy="338437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E189A8-6DD2-4C73-AAA3-C5B2F1D1A616}"/>
              </a:ext>
            </a:extLst>
          </p:cNvPr>
          <p:cNvSpPr txBox="1"/>
          <p:nvPr/>
        </p:nvSpPr>
        <p:spPr>
          <a:xfrm>
            <a:off x="639168" y="2997222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Garamond" panose="02020404030301010803" pitchFamily="18" charset="0"/>
              </a:rPr>
              <a:t>DIT</a:t>
            </a:r>
          </a:p>
        </p:txBody>
      </p:sp>
    </p:spTree>
    <p:extLst>
      <p:ext uri="{BB962C8B-B14F-4D97-AF65-F5344CB8AC3E}">
        <p14:creationId xmlns:p14="http://schemas.microsoft.com/office/powerpoint/2010/main" val="41008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Carneiro et al. (2019)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Programa “nadie es perfecto” en Chile (CCC)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A34C7796-8ED4-4BA2-B7F2-19A078972D48}"/>
              </a:ext>
            </a:extLst>
          </p:cNvPr>
          <p:cNvSpPr txBox="1"/>
          <p:nvPr/>
        </p:nvSpPr>
        <p:spPr>
          <a:xfrm>
            <a:off x="683568" y="797510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Implementado a través de clínicas para identificar a las familias con niños pequeños (0-5).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2,916 familias con 3,597 niños de 0 a 5 años. 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Asignación aleatoria: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T1: 8 sesiones semanales de una hora y media por semana con padres de familia; reciben información sobre buenas prácticas de crianza.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T2: T1 + 2 sesiones de “juego didáctico” con niños.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Control.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Se midieron las siguientes variables (3 años después):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Habilidades verbales.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Habilidades socio-emocionales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41782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Carneiro et al. (2019)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Programa “nadie es perfecto” en Chile (CCC)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818A4E-6EC8-4545-8407-F491369E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959321"/>
            <a:ext cx="9001125" cy="513397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401BBA1-C981-4290-88E6-C3EBEA8F7B56}"/>
              </a:ext>
            </a:extLst>
          </p:cNvPr>
          <p:cNvSpPr/>
          <p:nvPr/>
        </p:nvSpPr>
        <p:spPr>
          <a:xfrm>
            <a:off x="71437" y="1844824"/>
            <a:ext cx="8821043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61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Carneiro et al. (2019)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Programa “nadie es perfecto” en Chile (CCC)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60D7E1-5FD3-4E66-BC62-80D3B7E0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130" y="764704"/>
            <a:ext cx="5200384" cy="609329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44FEB0C-BE08-46A7-969C-EC27A9C6D3AA}"/>
              </a:ext>
            </a:extLst>
          </p:cNvPr>
          <p:cNvSpPr/>
          <p:nvPr/>
        </p:nvSpPr>
        <p:spPr>
          <a:xfrm>
            <a:off x="2298130" y="1268760"/>
            <a:ext cx="5010174" cy="28083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Attanasio</a:t>
            </a:r>
            <a:r>
              <a:rPr lang="es-MX" i="1" dirty="0">
                <a:latin typeface="Garamond" panose="02020404030301010803" pitchFamily="18" charset="0"/>
              </a:rPr>
              <a:t> et al.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23528" y="97468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Programa “Familia Mujer e Infancia” en Colombia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3CE867C-5826-4776-B464-53D528A20CA6}"/>
              </a:ext>
            </a:extLst>
          </p:cNvPr>
          <p:cNvSpPr txBox="1"/>
          <p:nvPr/>
        </p:nvSpPr>
        <p:spPr>
          <a:xfrm>
            <a:off x="755576" y="1014983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Población objetivo: mujeres embarazadas y niños hasta dos años de edad en condiciones vulnerables.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FAMI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Una reunión semanal de 2 horas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Una visita a la semana de 1 hora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Suplemento nutrimental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1,460 (T=702, C=758) niños de 0 a 2 años.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Asignación aleatoria: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T: FAMI + (currículo estructurado + material pedagógico + formación y acompañamiento + suplemento más grande)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Garamond" panose="02020404030301010803" pitchFamily="18" charset="0"/>
              </a:rPr>
              <a:t>Control: FAMI</a:t>
            </a:r>
          </a:p>
        </p:txBody>
      </p:sp>
    </p:spTree>
    <p:extLst>
      <p:ext uri="{BB962C8B-B14F-4D97-AF65-F5344CB8AC3E}">
        <p14:creationId xmlns:p14="http://schemas.microsoft.com/office/powerpoint/2010/main" val="33491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Attanasio</a:t>
            </a:r>
            <a:r>
              <a:rPr lang="es-MX" i="1" dirty="0">
                <a:latin typeface="Garamond" panose="02020404030301010803" pitchFamily="18" charset="0"/>
              </a:rPr>
              <a:t> et al.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Programa “Familia Mujer e Infancia” en Colombia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F183E7-0690-4802-A6CD-522F0FFBD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775971" cy="51353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F57E034-EE2A-4F08-8D02-9942EF71D2AE}"/>
              </a:ext>
            </a:extLst>
          </p:cNvPr>
          <p:cNvSpPr txBox="1"/>
          <p:nvPr/>
        </p:nvSpPr>
        <p:spPr>
          <a:xfrm>
            <a:off x="6300192" y="22768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0.15 DE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4DD6B1F-B207-4BC0-A1E8-4FBFCBEEFDC6}"/>
              </a:ext>
            </a:extLst>
          </p:cNvPr>
          <p:cNvCxnSpPr>
            <a:stCxn id="4" idx="1"/>
          </p:cNvCxnSpPr>
          <p:nvPr/>
        </p:nvCxnSpPr>
        <p:spPr>
          <a:xfrm flipH="1">
            <a:off x="5580112" y="2507705"/>
            <a:ext cx="720080" cy="2308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4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Attanasio</a:t>
            </a:r>
            <a:r>
              <a:rPr lang="es-MX" i="1" dirty="0">
                <a:latin typeface="Garamond" panose="02020404030301010803" pitchFamily="18" charset="0"/>
              </a:rPr>
              <a:t> et al.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95535" y="59045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Programa “Familia Mujer e Infancia” en Colombia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4A3F26-4AD0-4BBC-9206-814571B4B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900261"/>
            <a:ext cx="8629650" cy="55530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EB77F8-A6D7-4479-ADBE-27D6104ECC39}"/>
              </a:ext>
            </a:extLst>
          </p:cNvPr>
          <p:cNvSpPr txBox="1"/>
          <p:nvPr/>
        </p:nvSpPr>
        <p:spPr>
          <a:xfrm>
            <a:off x="5868144" y="260729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0.06 DE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773FCA8-9AD5-415B-B94F-AD9F34D02CBB}"/>
              </a:ext>
            </a:extLst>
          </p:cNvPr>
          <p:cNvCxnSpPr>
            <a:stCxn id="8" idx="1"/>
          </p:cNvCxnSpPr>
          <p:nvPr/>
        </p:nvCxnSpPr>
        <p:spPr>
          <a:xfrm flipH="1">
            <a:off x="5148064" y="2838128"/>
            <a:ext cx="720080" cy="2308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Kleven</a:t>
            </a:r>
            <a:r>
              <a:rPr lang="es-MX" i="1" dirty="0">
                <a:latin typeface="Garamond" panose="02020404030301010803" pitchFamily="18" charset="0"/>
              </a:rPr>
              <a:t> et al. (2019)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23528" y="97468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Otros beneficios del DIT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0BD0E2-E468-4145-B18B-9B791A9EA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039" y="3057525"/>
            <a:ext cx="7210425" cy="7429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8F20A7-B81D-4DD9-BE84-65156E2BF3BA}"/>
              </a:ext>
            </a:extLst>
          </p:cNvPr>
          <p:cNvSpPr txBox="1"/>
          <p:nvPr/>
        </p:nvSpPr>
        <p:spPr>
          <a:xfrm>
            <a:off x="1614860" y="1671168"/>
            <a:ext cx="652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¿Quién absorbe el costo (en términos de indicadores del mercado laboral) de tener hijos?</a:t>
            </a: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447861B1-A123-45CB-9505-1FDE4143F18A}"/>
              </a:ext>
            </a:extLst>
          </p:cNvPr>
          <p:cNvSpPr/>
          <p:nvPr/>
        </p:nvSpPr>
        <p:spPr>
          <a:xfrm rot="16200000">
            <a:off x="3091571" y="3061337"/>
            <a:ext cx="243858" cy="1555247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69519583-A851-4CB4-A809-F361FD57C8EC}"/>
              </a:ext>
            </a:extLst>
          </p:cNvPr>
          <p:cNvSpPr/>
          <p:nvPr/>
        </p:nvSpPr>
        <p:spPr>
          <a:xfrm rot="16200000">
            <a:off x="5179803" y="3061338"/>
            <a:ext cx="243858" cy="1555247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2D887C51-9B5A-48A4-A537-E51B591EA331}"/>
              </a:ext>
            </a:extLst>
          </p:cNvPr>
          <p:cNvSpPr/>
          <p:nvPr/>
        </p:nvSpPr>
        <p:spPr>
          <a:xfrm rot="16200000">
            <a:off x="7095091" y="3061338"/>
            <a:ext cx="243858" cy="1555247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1A5748-D381-47DF-AA9A-80DD718EC926}"/>
              </a:ext>
            </a:extLst>
          </p:cNvPr>
          <p:cNvSpPr txBox="1"/>
          <p:nvPr/>
        </p:nvSpPr>
        <p:spPr>
          <a:xfrm>
            <a:off x="2046908" y="4145556"/>
            <a:ext cx="191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Evento en “t”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A41E71-ECAB-42F9-9978-A6150FFC9861}"/>
              </a:ext>
            </a:extLst>
          </p:cNvPr>
          <p:cNvSpPr txBox="1"/>
          <p:nvPr/>
        </p:nvSpPr>
        <p:spPr>
          <a:xfrm>
            <a:off x="4308753" y="4149080"/>
            <a:ext cx="191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Edad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E6175EC-F1B4-4AFA-864E-339FD4B2115D}"/>
              </a:ext>
            </a:extLst>
          </p:cNvPr>
          <p:cNvSpPr txBox="1"/>
          <p:nvPr/>
        </p:nvSpPr>
        <p:spPr>
          <a:xfrm>
            <a:off x="6295380" y="4149080"/>
            <a:ext cx="191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Año</a:t>
            </a: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BE3978DD-08EC-4742-BA1B-CF6D3330385F}"/>
              </a:ext>
            </a:extLst>
          </p:cNvPr>
          <p:cNvSpPr/>
          <p:nvPr/>
        </p:nvSpPr>
        <p:spPr>
          <a:xfrm rot="10800000">
            <a:off x="1326828" y="2564904"/>
            <a:ext cx="243858" cy="1555247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0E0A83-5759-4781-874F-AEF8F3676570}"/>
              </a:ext>
            </a:extLst>
          </p:cNvPr>
          <p:cNvSpPr txBox="1"/>
          <p:nvPr/>
        </p:nvSpPr>
        <p:spPr>
          <a:xfrm>
            <a:off x="-12396" y="2845385"/>
            <a:ext cx="155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Garamond" panose="02020404030301010803" pitchFamily="18" charset="0"/>
              </a:rPr>
              <a:t>Ingreso</a:t>
            </a:r>
          </a:p>
          <a:p>
            <a:pPr algn="ctr"/>
            <a:r>
              <a:rPr lang="es-MX" sz="2000" dirty="0">
                <a:latin typeface="Garamond" panose="02020404030301010803" pitchFamily="18" charset="0"/>
              </a:rPr>
              <a:t>Participación</a:t>
            </a:r>
          </a:p>
          <a:p>
            <a:pPr algn="ctr"/>
            <a:r>
              <a:rPr lang="es-MX" sz="2000" dirty="0">
                <a:latin typeface="Garamond" panose="02020404030301010803" pitchFamily="18" charset="0"/>
              </a:rPr>
              <a:t>Salarios</a:t>
            </a:r>
          </a:p>
        </p:txBody>
      </p:sp>
    </p:spTree>
    <p:extLst>
      <p:ext uri="{BB962C8B-B14F-4D97-AF65-F5344CB8AC3E}">
        <p14:creationId xmlns:p14="http://schemas.microsoft.com/office/powerpoint/2010/main" val="3001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6" grpId="0"/>
      <p:bldP spid="13" grpId="0"/>
      <p:bldP spid="14" grpId="0"/>
      <p:bldP spid="15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Resumen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/>
              <p:nvPr/>
            </p:nvSpPr>
            <p:spPr>
              <a:xfrm>
                <a:off x="998423" y="692696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23" y="692696"/>
                <a:ext cx="289868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49AD8C-D390-42E7-B7D7-C03C2D8CE23B}"/>
              </a:ext>
            </a:extLst>
          </p:cNvPr>
          <p:cNvSpPr txBox="1"/>
          <p:nvPr/>
        </p:nvSpPr>
        <p:spPr>
          <a:xfrm>
            <a:off x="5004048" y="770166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Romer (1990)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16005E-E777-445F-B4D5-6A563C4977A8}"/>
                  </a:ext>
                </a:extLst>
              </p:cNvPr>
              <p:cNvSpPr/>
              <p:nvPr/>
            </p:nvSpPr>
            <p:spPr>
              <a:xfrm>
                <a:off x="755576" y="1538650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16005E-E777-445F-B4D5-6A563C497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38650"/>
                <a:ext cx="28986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9EC09C3-79FC-4088-9A47-F38E1E3C35F3}"/>
              </a:ext>
            </a:extLst>
          </p:cNvPr>
          <p:cNvSpPr txBox="1"/>
          <p:nvPr/>
        </p:nvSpPr>
        <p:spPr>
          <a:xfrm>
            <a:off x="5004048" y="1629961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Hanushek et al (2012)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EE6B90-CABA-4584-95D1-2FA282DD9FB6}"/>
                  </a:ext>
                </a:extLst>
              </p:cNvPr>
              <p:cNvSpPr txBox="1"/>
              <p:nvPr/>
            </p:nvSpPr>
            <p:spPr>
              <a:xfrm>
                <a:off x="683568" y="2311065"/>
                <a:ext cx="4320480" cy="1117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EE6B90-CABA-4584-95D1-2FA282DD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11065"/>
                <a:ext cx="4320480" cy="1117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0DDC7F5-D0C9-4674-B287-B86D52FF36A7}"/>
              </a:ext>
            </a:extLst>
          </p:cNvPr>
          <p:cNvSpPr txBox="1"/>
          <p:nvPr/>
        </p:nvSpPr>
        <p:spPr>
          <a:xfrm>
            <a:off x="5004048" y="2577030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Becker (1967), Mincer (1974)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8918A-47D9-453E-B298-1A521A924FD3}"/>
                  </a:ext>
                </a:extLst>
              </p:cNvPr>
              <p:cNvSpPr txBox="1"/>
              <p:nvPr/>
            </p:nvSpPr>
            <p:spPr>
              <a:xfrm>
                <a:off x="-180528" y="4221088"/>
                <a:ext cx="6330006" cy="12280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MX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MX" sz="3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8918A-47D9-453E-B298-1A521A924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221088"/>
                <a:ext cx="6330006" cy="1228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C140BBA-FB92-4F8E-B014-4368A71DADD0}"/>
              </a:ext>
            </a:extLst>
          </p:cNvPr>
          <p:cNvSpPr txBox="1"/>
          <p:nvPr/>
        </p:nvSpPr>
        <p:spPr>
          <a:xfrm>
            <a:off x="5724128" y="4649288"/>
            <a:ext cx="296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Becker (1967)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1A3DA6-C522-44FF-AD79-2A57EBA0F411}"/>
                  </a:ext>
                </a:extLst>
              </p:cNvPr>
              <p:cNvSpPr txBox="1"/>
              <p:nvPr/>
            </p:nvSpPr>
            <p:spPr>
              <a:xfrm>
                <a:off x="683568" y="5892247"/>
                <a:ext cx="6120680" cy="486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̅"/>
                        <m:ctrlPr>
                          <a:rPr lang="es-MX" sz="3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000" dirty="0"/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1A3DA6-C522-44FF-AD79-2A57EBA0F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92247"/>
                <a:ext cx="6120680" cy="486736"/>
              </a:xfrm>
              <a:prstGeom prst="rect">
                <a:avLst/>
              </a:prstGeom>
              <a:blipFill>
                <a:blip r:embed="rId7"/>
                <a:stretch>
                  <a:fillRect t="-21519" b="-481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BAC97A1-030B-451F-804F-4195A2B3C444}"/>
              </a:ext>
            </a:extLst>
          </p:cNvPr>
          <p:cNvSpPr txBox="1"/>
          <p:nvPr/>
        </p:nvSpPr>
        <p:spPr>
          <a:xfrm>
            <a:off x="6588224" y="5781672"/>
            <a:ext cx="2966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Oaxaca (1973)</a:t>
            </a:r>
          </a:p>
          <a:p>
            <a:r>
              <a:rPr lang="en-US" sz="2000" dirty="0"/>
              <a:t>Blinder (1973)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1458C58-DED9-4BF2-BB2A-22005C895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1213B7-04F9-48C6-829E-4F9CAF5C1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72" y="3429000"/>
            <a:ext cx="4533900" cy="800100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D481BA6F-B234-4AD3-A9AC-5AE16D1D1B40}"/>
              </a:ext>
            </a:extLst>
          </p:cNvPr>
          <p:cNvSpPr txBox="1"/>
          <p:nvPr/>
        </p:nvSpPr>
        <p:spPr>
          <a:xfrm>
            <a:off x="5292080" y="3589566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Spence (1973)</a:t>
            </a:r>
          </a:p>
        </p:txBody>
      </p:sp>
    </p:spTree>
    <p:extLst>
      <p:ext uri="{BB962C8B-B14F-4D97-AF65-F5344CB8AC3E}">
        <p14:creationId xmlns:p14="http://schemas.microsoft.com/office/powerpoint/2010/main" val="32386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Kleven</a:t>
            </a:r>
            <a:r>
              <a:rPr lang="es-MX" i="1" dirty="0">
                <a:latin typeface="Garamond" panose="02020404030301010803" pitchFamily="18" charset="0"/>
              </a:rPr>
              <a:t> et al. (2019)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23528" y="97468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Otros beneficios del DIT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75DB61-CE7D-4057-B0F2-815F8BD7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761578"/>
            <a:ext cx="7239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4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Kleven</a:t>
            </a:r>
            <a:r>
              <a:rPr lang="es-MX" i="1" dirty="0">
                <a:latin typeface="Garamond" panose="02020404030301010803" pitchFamily="18" charset="0"/>
              </a:rPr>
              <a:t> et al. (2019)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23528" y="97468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Otros beneficios del DIT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45DE51-E588-46DD-889A-A4417F52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53218"/>
            <a:ext cx="6271220" cy="53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Kleven</a:t>
            </a:r>
            <a:r>
              <a:rPr lang="es-MX" i="1" dirty="0">
                <a:latin typeface="Garamond" panose="02020404030301010803" pitchFamily="18" charset="0"/>
              </a:rPr>
              <a:t> et al. (2019)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23528" y="97468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Otros beneficios del DIT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152945-A776-4A52-9540-3D3D26B2D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3294"/>
            <a:ext cx="9144000" cy="3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5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6940C9-C33E-4346-BD84-46CFAE6EA7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7FAFAB-D784-4030-B859-8488F226E00E}"/>
              </a:ext>
            </a:extLst>
          </p:cNvPr>
          <p:cNvSpPr txBox="1"/>
          <p:nvPr/>
        </p:nvSpPr>
        <p:spPr>
          <a:xfrm>
            <a:off x="251520" y="644404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Mateo Díaz y Rodríguez-</a:t>
            </a:r>
            <a:r>
              <a:rPr lang="es-MX" i="1" dirty="0" err="1">
                <a:latin typeface="Garamond" panose="02020404030301010803" pitchFamily="18" charset="0"/>
              </a:rPr>
              <a:t>Chamussy</a:t>
            </a:r>
            <a:r>
              <a:rPr lang="es-MX" i="1" dirty="0">
                <a:latin typeface="Garamond" panose="02020404030301010803" pitchFamily="18" charset="0"/>
              </a:rPr>
              <a:t> (2013)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68D5A1-51AE-4B30-8E4A-051BB5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9CA5D4E-42F4-4248-A5AB-C7A88A722B39}"/>
              </a:ext>
            </a:extLst>
          </p:cNvPr>
          <p:cNvSpPr txBox="1"/>
          <p:nvPr/>
        </p:nvSpPr>
        <p:spPr>
          <a:xfrm>
            <a:off x="323528" y="97468"/>
            <a:ext cx="74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aramond" panose="02020404030301010803" pitchFamily="18" charset="0"/>
              </a:rPr>
              <a:t>Otros beneficios del DIT (LATAM)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1411DCA-7972-4EE8-987F-D7F118450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55998"/>
              </p:ext>
            </p:extLst>
          </p:nvPr>
        </p:nvGraphicFramePr>
        <p:xfrm>
          <a:off x="251520" y="764704"/>
          <a:ext cx="856895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3354207137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42019664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7731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Características de los programas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Nombre del Programa y 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Efectos sobre indicadores laborales de la mujer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2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Proveer servicios de cuidados a infantes entre 0 y 5 años. 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Incrementar la participación laboral de la mujer. 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Hogares Comunitarios (Guatemala)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Estancias Infantiles para Apoyar a Madres Trabajadoras (México)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Hogares Comunitarios de Bienestar Familiar (Colombia) </a:t>
                      </a:r>
                      <a:br>
                        <a:rPr lang="es-MX" sz="1800" dirty="0">
                          <a:latin typeface="Garamond" panose="02020404030301010803" pitchFamily="18" charset="0"/>
                        </a:rPr>
                      </a:br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Centro de Desarrollo Infantil (Ecuador)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INTEGRA (Chile)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Servicio de cuidados de Río de Janeiro (Brasil)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Incrementó el número de horas trabajadas.  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Incremento en participación y número de horas trabajadas. 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Incremento en participación y número de horas trabajadas. 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Incremento en participación laboral. 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No se encontró impacto.</a:t>
                      </a:r>
                    </a:p>
                    <a:p>
                      <a:endParaRPr lang="es-MX" sz="180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s-MX" sz="1800" dirty="0">
                          <a:latin typeface="Garamond" panose="02020404030301010803" pitchFamily="18" charset="0"/>
                        </a:rPr>
                        <a:t>Incremento en participación laboral.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088917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CB99231-0671-4AEA-9338-1F7ADCE98C16}"/>
              </a:ext>
            </a:extLst>
          </p:cNvPr>
          <p:cNvSpPr/>
          <p:nvPr/>
        </p:nvSpPr>
        <p:spPr>
          <a:xfrm>
            <a:off x="2771800" y="4869160"/>
            <a:ext cx="5976664" cy="57606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4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804875" y="980728"/>
            <a:ext cx="75342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Una única estrategia podría detonar la productividad, el crecimiento económico y la movilidad social: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garantizar aprendizajes</a:t>
            </a:r>
            <a:r>
              <a:rPr lang="es-MX" sz="3000" dirty="0">
                <a:latin typeface="Garamond" panose="02020404030301010803" pitchFamily="18" charset="0"/>
              </a:rPr>
              <a:t>. </a:t>
            </a:r>
          </a:p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No hay nada más propicio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garantizar aprendizajes</a:t>
            </a:r>
            <a:r>
              <a:rPr lang="es-MX" sz="3000" dirty="0">
                <a:latin typeface="Garamond" panose="02020404030301010803" pitchFamily="18" charset="0"/>
              </a:rPr>
              <a:t> que el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  <a:r>
              <a:rPr lang="es-MX" sz="3000" dirty="0">
                <a:latin typeface="Garamond" panose="02020404030301010803" pitchFamily="18" charset="0"/>
              </a:rPr>
              <a:t> enfocado a los más vulnerables.  </a:t>
            </a:r>
            <a:r>
              <a:rPr lang="es-MX" sz="3000" b="1" dirty="0">
                <a:latin typeface="Garamond" panose="02020404030301010803" pitchFamily="18" charset="0"/>
              </a:rPr>
              <a:t> </a:t>
            </a:r>
          </a:p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El DIT es un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derecho constitucional</a:t>
            </a:r>
            <a:r>
              <a:rPr lang="es-MX" sz="3000" dirty="0">
                <a:latin typeface="Garamond" panose="02020404030301010803" pitchFamily="18" charset="0"/>
              </a:rPr>
              <a:t> de los niños y se lo debemos a los más pobres, es lo moralmente justo y lo económicamente eficiente. </a:t>
            </a:r>
          </a:p>
        </p:txBody>
      </p:sp>
    </p:spTree>
    <p:extLst>
      <p:ext uri="{BB962C8B-B14F-4D97-AF65-F5344CB8AC3E}">
        <p14:creationId xmlns:p14="http://schemas.microsoft.com/office/powerpoint/2010/main" val="34906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formación de habilidades </a:t>
            </a:r>
            <a:r>
              <a:rPr lang="es-MX" sz="3000" dirty="0">
                <a:latin typeface="Garamond" panose="02020404030301010803" pitchFamily="18" charset="0"/>
                <a:sym typeface="Symbol" panose="05050102010706020507" pitchFamily="18" charset="2"/>
              </a:rPr>
              <a:t>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318FA6-4CD1-4598-AC2C-654260FEC16C}"/>
                  </a:ext>
                </a:extLst>
              </p:cNvPr>
              <p:cNvSpPr/>
              <p:nvPr/>
            </p:nvSpPr>
            <p:spPr>
              <a:xfrm>
                <a:off x="905576" y="1340768"/>
                <a:ext cx="56166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=1,…A</a:t>
                </a:r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318FA6-4CD1-4598-AC2C-654260FEC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1340768"/>
                <a:ext cx="5616624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085BA9-9F8D-4A4F-A838-65BAEC73BDFF}"/>
                  </a:ext>
                </a:extLst>
              </p:cNvPr>
              <p:cNvSpPr/>
              <p:nvPr/>
            </p:nvSpPr>
            <p:spPr>
              <a:xfrm>
                <a:off x="784125" y="2517577"/>
                <a:ext cx="5616624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085BA9-9F8D-4A4F-A838-65BAEC73B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25" y="2517577"/>
                <a:ext cx="5616624" cy="1029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F1F7B29-5685-4EB2-A6D7-23A1412AE9FF}"/>
              </a:ext>
            </a:extLst>
          </p:cNvPr>
          <p:cNvSpPr txBox="1"/>
          <p:nvPr/>
        </p:nvSpPr>
        <p:spPr>
          <a:xfrm>
            <a:off x="808313" y="2132856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Complementariedad dinámica: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51E66-F545-4514-82DC-6CFA1F6847BD}"/>
              </a:ext>
            </a:extLst>
          </p:cNvPr>
          <p:cNvSpPr txBox="1"/>
          <p:nvPr/>
        </p:nvSpPr>
        <p:spPr>
          <a:xfrm>
            <a:off x="5226056" y="2649686"/>
            <a:ext cx="294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El stock de habilidades hacen la inversión más productiva.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BA73C-636B-44A0-BD38-1DA24FE89A43}"/>
              </a:ext>
            </a:extLst>
          </p:cNvPr>
          <p:cNvSpPr txBox="1"/>
          <p:nvPr/>
        </p:nvSpPr>
        <p:spPr>
          <a:xfrm>
            <a:off x="5120976" y="4293096"/>
            <a:ext cx="294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El stock de habilidades hoy genera más habilidades en el futuro.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21DAED-C331-4210-8A06-25760BB22290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Cunha and </a:t>
            </a:r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(2007)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3935171-6709-4D07-9842-7D4EFD145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7">
                <a:extLst>
                  <a:ext uri="{FF2B5EF4-FFF2-40B4-BE49-F238E27FC236}">
                    <a16:creationId xmlns:a16="http://schemas.microsoft.com/office/drawing/2014/main" id="{49503427-E854-4BA6-9A72-E6923D550802}"/>
                  </a:ext>
                </a:extLst>
              </p:cNvPr>
              <p:cNvSpPr/>
              <p:nvPr/>
            </p:nvSpPr>
            <p:spPr>
              <a:xfrm>
                <a:off x="827584" y="4199495"/>
                <a:ext cx="3960440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7">
                <a:extLst>
                  <a:ext uri="{FF2B5EF4-FFF2-40B4-BE49-F238E27FC236}">
                    <a16:creationId xmlns:a16="http://schemas.microsoft.com/office/drawing/2014/main" id="{49503427-E854-4BA6-9A72-E6923D550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99495"/>
                <a:ext cx="3960440" cy="10297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0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" grpId="0"/>
      <p:bldP spid="2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Las imperfecciones de mercado y el desarrollo infantil temprano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16B63F4-BE6E-4EBC-B01D-70259F97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044498"/>
            <a:ext cx="4891806" cy="4904782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E96F8CF7-AB97-4B41-BB2B-F6AD06E8E701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FF7D714-DC30-4CD3-8A7F-26B8A94D8C06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James </a:t>
            </a:r>
            <a:r>
              <a:rPr lang="es-MX" sz="3000" dirty="0" err="1">
                <a:latin typeface="Garamond" panose="02020404030301010803" pitchFamily="18" charset="0"/>
              </a:rPr>
              <a:t>Heckman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5FED80-8177-4D62-ADD3-FFEFF30FD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Mosso</a:t>
            </a:r>
            <a:r>
              <a:rPr lang="es-MX" i="1" dirty="0">
                <a:latin typeface="Garamond" panose="02020404030301010803" pitchFamily="18" charset="0"/>
              </a:rPr>
              <a:t> (2014)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747056" y="1841297"/>
                <a:ext cx="5616624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1841297"/>
                <a:ext cx="5616624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/>
              <p:nvPr/>
            </p:nvSpPr>
            <p:spPr>
              <a:xfrm>
                <a:off x="1547664" y="2758237"/>
                <a:ext cx="1135495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58237"/>
                <a:ext cx="1135495" cy="542136"/>
              </a:xfrm>
              <a:prstGeom prst="rect">
                <a:avLst/>
              </a:prstGeom>
              <a:blipFill>
                <a:blip r:embed="rId5"/>
                <a:stretch>
                  <a:fillRect t="-12360" b="-258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2615569" y="2798472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Habilidades cognitivas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/>
              <p:nvPr/>
            </p:nvSpPr>
            <p:spPr>
              <a:xfrm>
                <a:off x="1547665" y="3390920"/>
                <a:ext cx="1067904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3390920"/>
                <a:ext cx="1067904" cy="542136"/>
              </a:xfrm>
              <a:prstGeom prst="rect">
                <a:avLst/>
              </a:prstGeom>
              <a:blipFill>
                <a:blip r:embed="rId6"/>
                <a:stretch>
                  <a:fillRect t="-12360" r="-8571" b="-258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>
            <a:extLst>
              <a:ext uri="{FF2B5EF4-FFF2-40B4-BE49-F238E27FC236}">
                <a16:creationId xmlns:a16="http://schemas.microsoft.com/office/drawing/2014/main" id="{689DCFE6-502E-428C-B6D7-41BA5B9FFF82}"/>
              </a:ext>
            </a:extLst>
          </p:cNvPr>
          <p:cNvSpPr txBox="1"/>
          <p:nvPr/>
        </p:nvSpPr>
        <p:spPr>
          <a:xfrm>
            <a:off x="2626412" y="3430045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Habilidades socio-emocionales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/>
              <p:nvPr/>
            </p:nvSpPr>
            <p:spPr>
              <a:xfrm>
                <a:off x="1547664" y="4038992"/>
                <a:ext cx="1078747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038992"/>
                <a:ext cx="1078747" cy="542136"/>
              </a:xfrm>
              <a:prstGeom prst="rect">
                <a:avLst/>
              </a:prstGeom>
              <a:blipFill>
                <a:blip r:embed="rId7"/>
                <a:stretch>
                  <a:fillRect t="-13636" r="-10169" b="-2727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6">
            <a:extLst>
              <a:ext uri="{FF2B5EF4-FFF2-40B4-BE49-F238E27FC236}">
                <a16:creationId xmlns:a16="http://schemas.microsoft.com/office/drawing/2014/main" id="{E24A0787-D894-4CC4-BC21-9EE590C2FC3E}"/>
              </a:ext>
            </a:extLst>
          </p:cNvPr>
          <p:cNvSpPr txBox="1"/>
          <p:nvPr/>
        </p:nvSpPr>
        <p:spPr>
          <a:xfrm>
            <a:off x="2615568" y="4044621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Salud mental y física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Las habilidades son multidimensionales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5CAC6194-BBF7-47C5-A34C-8F41D06CD3B2}"/>
                  </a:ext>
                </a:extLst>
              </p:cNvPr>
              <p:cNvSpPr/>
              <p:nvPr/>
            </p:nvSpPr>
            <p:spPr>
              <a:xfrm>
                <a:off x="1763688" y="4888790"/>
                <a:ext cx="1728192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5CAC6194-BBF7-47C5-A34C-8F41D06CD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888790"/>
                <a:ext cx="1728192" cy="542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6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Mosso</a:t>
            </a:r>
            <a:r>
              <a:rPr lang="es-MX" i="1" dirty="0">
                <a:latin typeface="Garamond" panose="02020404030301010803" pitchFamily="18" charset="0"/>
              </a:rPr>
              <a:t> (2014)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747056" y="1841297"/>
                <a:ext cx="5616624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1841297"/>
                <a:ext cx="5616624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/>
              <p:nvPr/>
            </p:nvSpPr>
            <p:spPr>
              <a:xfrm>
                <a:off x="1547664" y="2758237"/>
                <a:ext cx="1135495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58237"/>
                <a:ext cx="1135495" cy="557910"/>
              </a:xfrm>
              <a:prstGeom prst="rect">
                <a:avLst/>
              </a:prstGeom>
              <a:blipFill>
                <a:blip r:embed="rId5"/>
                <a:stretch>
                  <a:fillRect t="-11957" b="-2173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2615569" y="2798472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“</a:t>
            </a:r>
            <a:r>
              <a:rPr lang="es-MX" sz="2400" dirty="0" err="1">
                <a:latin typeface="Garamond" panose="02020404030301010803" pitchFamily="18" charset="0"/>
              </a:rPr>
              <a:t>outcome</a:t>
            </a:r>
            <a:r>
              <a:rPr lang="es-MX" sz="2400" dirty="0">
                <a:latin typeface="Garamond" panose="02020404030301010803" pitchFamily="18" charset="0"/>
              </a:rPr>
              <a:t>” en la tarea “j”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/>
              <p:nvPr/>
            </p:nvSpPr>
            <p:spPr>
              <a:xfrm>
                <a:off x="1547665" y="3390920"/>
                <a:ext cx="1067904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3390920"/>
                <a:ext cx="1067904" cy="557910"/>
              </a:xfrm>
              <a:prstGeom prst="rect">
                <a:avLst/>
              </a:prstGeom>
              <a:blipFill>
                <a:blip r:embed="rId6"/>
                <a:stretch>
                  <a:fillRect t="-11957" b="-2173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>
            <a:extLst>
              <a:ext uri="{FF2B5EF4-FFF2-40B4-BE49-F238E27FC236}">
                <a16:creationId xmlns:a16="http://schemas.microsoft.com/office/drawing/2014/main" id="{689DCFE6-502E-428C-B6D7-41BA5B9FFF82}"/>
              </a:ext>
            </a:extLst>
          </p:cNvPr>
          <p:cNvSpPr txBox="1"/>
          <p:nvPr/>
        </p:nvSpPr>
        <p:spPr>
          <a:xfrm>
            <a:off x="2626412" y="3430045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Esfuerzo en la tarea “j”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/>
              <p:nvPr/>
            </p:nvSpPr>
            <p:spPr>
              <a:xfrm>
                <a:off x="1547664" y="4038992"/>
                <a:ext cx="1078747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038992"/>
                <a:ext cx="1078747" cy="557910"/>
              </a:xfrm>
              <a:prstGeom prst="rect">
                <a:avLst/>
              </a:prstGeom>
              <a:blipFill>
                <a:blip r:embed="rId7"/>
                <a:stretch>
                  <a:fillRect t="-13187" r="-2825" b="-2307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6">
            <a:extLst>
              <a:ext uri="{FF2B5EF4-FFF2-40B4-BE49-F238E27FC236}">
                <a16:creationId xmlns:a16="http://schemas.microsoft.com/office/drawing/2014/main" id="{E24A0787-D894-4CC4-BC21-9EE590C2FC3E}"/>
              </a:ext>
            </a:extLst>
          </p:cNvPr>
          <p:cNvSpPr txBox="1"/>
          <p:nvPr/>
        </p:nvSpPr>
        <p:spPr>
          <a:xfrm>
            <a:off x="2615568" y="4044621"/>
            <a:ext cx="51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Otros insumos en la producción de “j”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8298" y="104322"/>
            <a:ext cx="7712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Las habilidades determinan resultados (</a:t>
            </a:r>
            <a:r>
              <a:rPr lang="es-MX" sz="3000" dirty="0" err="1">
                <a:latin typeface="Garamond" panose="02020404030301010803" pitchFamily="18" charset="0"/>
              </a:rPr>
              <a:t>outcomes</a:t>
            </a:r>
            <a:r>
              <a:rPr lang="es-MX" sz="3000" dirty="0">
                <a:latin typeface="Garamond" panose="02020404030301010803" pitchFamily="18" charset="0"/>
              </a:rPr>
              <a:t>) 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56283</TotalTime>
  <Words>1984</Words>
  <Application>Microsoft Office PowerPoint</Application>
  <PresentationFormat>Presentación en pantalla (4:3)</PresentationFormat>
  <Paragraphs>386</Paragraphs>
  <Slides>45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Garamond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800</cp:revision>
  <cp:lastPrinted>2016-01-18T19:10:27Z</cp:lastPrinted>
  <dcterms:created xsi:type="dcterms:W3CDTF">2009-09-02T12:48:55Z</dcterms:created>
  <dcterms:modified xsi:type="dcterms:W3CDTF">2020-02-19T12:45:42Z</dcterms:modified>
</cp:coreProperties>
</file>