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0"/>
  </p:notesMasterIdLst>
  <p:handoutMasterIdLst>
    <p:handoutMasterId r:id="rId51"/>
  </p:handoutMasterIdLst>
  <p:sldIdLst>
    <p:sldId id="950" r:id="rId2"/>
    <p:sldId id="576" r:id="rId3"/>
    <p:sldId id="856" r:id="rId4"/>
    <p:sldId id="899" r:id="rId5"/>
    <p:sldId id="952" r:id="rId6"/>
    <p:sldId id="917" r:id="rId7"/>
    <p:sldId id="986" r:id="rId8"/>
    <p:sldId id="918" r:id="rId9"/>
    <p:sldId id="927" r:id="rId10"/>
    <p:sldId id="919" r:id="rId11"/>
    <p:sldId id="920" r:id="rId12"/>
    <p:sldId id="951" r:id="rId13"/>
    <p:sldId id="953" r:id="rId14"/>
    <p:sldId id="954" r:id="rId15"/>
    <p:sldId id="955" r:id="rId16"/>
    <p:sldId id="956" r:id="rId17"/>
    <p:sldId id="987" r:id="rId18"/>
    <p:sldId id="957" r:id="rId19"/>
    <p:sldId id="958" r:id="rId20"/>
    <p:sldId id="959" r:id="rId21"/>
    <p:sldId id="960" r:id="rId22"/>
    <p:sldId id="961" r:id="rId23"/>
    <p:sldId id="962" r:id="rId24"/>
    <p:sldId id="963" r:id="rId25"/>
    <p:sldId id="926" r:id="rId26"/>
    <p:sldId id="980" r:id="rId27"/>
    <p:sldId id="972" r:id="rId28"/>
    <p:sldId id="973" r:id="rId29"/>
    <p:sldId id="974" r:id="rId30"/>
    <p:sldId id="975" r:id="rId31"/>
    <p:sldId id="976" r:id="rId32"/>
    <p:sldId id="977" r:id="rId33"/>
    <p:sldId id="978" r:id="rId34"/>
    <p:sldId id="981" r:id="rId35"/>
    <p:sldId id="964" r:id="rId36"/>
    <p:sldId id="965" r:id="rId37"/>
    <p:sldId id="966" r:id="rId38"/>
    <p:sldId id="967" r:id="rId39"/>
    <p:sldId id="968" r:id="rId40"/>
    <p:sldId id="969" r:id="rId41"/>
    <p:sldId id="970" r:id="rId42"/>
    <p:sldId id="971" r:id="rId43"/>
    <p:sldId id="979" r:id="rId44"/>
    <p:sldId id="982" r:id="rId45"/>
    <p:sldId id="984" r:id="rId46"/>
    <p:sldId id="983" r:id="rId47"/>
    <p:sldId id="949" r:id="rId48"/>
    <p:sldId id="485" r:id="rId49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14/02/2020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4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8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6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45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5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3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95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2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01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0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56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0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4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1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1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9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8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2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25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4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65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23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1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64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2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2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66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71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7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3.png"/><Relationship Id="rId10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10" Type="http://schemas.openxmlformats.org/officeDocument/2006/relationships/image" Target="../media/image3.png"/><Relationship Id="rId9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548680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5: La función de producción de los aprendizajes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Coleman (1966)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647564" y="1844824"/>
            <a:ext cx="7848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Primera estimación de la “función de producción de los aprendizajes”.</a:t>
            </a:r>
          </a:p>
          <a:p>
            <a:endParaRPr lang="es-MX" sz="2600" dirty="0">
              <a:latin typeface="Garamond" panose="02020404030301010803" pitchFamily="18" charset="0"/>
            </a:endParaRPr>
          </a:p>
          <a:p>
            <a:endParaRPr lang="es-MX" sz="2600" dirty="0">
              <a:latin typeface="Garamond" panose="02020404030301010803" pitchFamily="18" charset="0"/>
            </a:endParaRPr>
          </a:p>
          <a:p>
            <a:r>
              <a:rPr lang="es-MX" sz="2600" dirty="0">
                <a:latin typeface="Garamond" panose="02020404030301010803" pitchFamily="18" charset="0"/>
              </a:rPr>
              <a:t>Encuentra que mucha de la varianza en los aprendizajes se explica por factores familiares y poco puede atribuirse a insumos escolares.  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D4EBBC-3C10-4646-B41B-36BAB4A98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B07C71-5369-4412-B066-E9CB51F4CEF5}"/>
                  </a:ext>
                </a:extLst>
              </p:cNvPr>
              <p:cNvSpPr/>
              <p:nvPr/>
            </p:nvSpPr>
            <p:spPr>
              <a:xfrm>
                <a:off x="2366575" y="1898828"/>
                <a:ext cx="37175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B07C71-5369-4412-B066-E9CB51F4C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75" y="1898828"/>
                <a:ext cx="3717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05B665-617D-49F6-B5A3-C1CBBAEA9BD8}"/>
                  </a:ext>
                </a:extLst>
              </p:cNvPr>
              <p:cNvSpPr/>
              <p:nvPr/>
            </p:nvSpPr>
            <p:spPr>
              <a:xfrm>
                <a:off x="1043608" y="2761764"/>
                <a:ext cx="10081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05B665-617D-49F6-B5A3-C1CBBAEA9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61764"/>
                <a:ext cx="1008112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19D76A-04EF-4B3F-A9ED-4705367D1BC0}"/>
                  </a:ext>
                </a:extLst>
              </p:cNvPr>
              <p:cNvSpPr/>
              <p:nvPr/>
            </p:nvSpPr>
            <p:spPr>
              <a:xfrm>
                <a:off x="1198844" y="3769876"/>
                <a:ext cx="8415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19D76A-04EF-4B3F-A9ED-4705367D1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4" y="3769876"/>
                <a:ext cx="841577" cy="523220"/>
              </a:xfrm>
              <a:prstGeom prst="rect">
                <a:avLst/>
              </a:prstGeom>
              <a:blipFill>
                <a:blip r:embed="rId7"/>
                <a:stretch>
                  <a:fillRect t="-11628" r="-1304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6D69F3-5544-43A1-A3C6-8FD8900B44DC}"/>
                  </a:ext>
                </a:extLst>
              </p:cNvPr>
              <p:cNvSpPr/>
              <p:nvPr/>
            </p:nvSpPr>
            <p:spPr>
              <a:xfrm>
                <a:off x="1229782" y="4509120"/>
                <a:ext cx="6989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6D69F3-5544-43A1-A3C6-8FD8900B4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82" y="4509120"/>
                <a:ext cx="698974" cy="523220"/>
              </a:xfrm>
              <a:prstGeom prst="rect">
                <a:avLst/>
              </a:prstGeom>
              <a:blipFill>
                <a:blip r:embed="rId8"/>
                <a:stretch>
                  <a:fillRect t="-12791" r="-1754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7375809-0D83-4D87-BA29-D9513A38AE30}"/>
              </a:ext>
            </a:extLst>
          </p:cNvPr>
          <p:cNvSpPr txBox="1"/>
          <p:nvPr/>
        </p:nvSpPr>
        <p:spPr>
          <a:xfrm>
            <a:off x="2111512" y="2785864"/>
            <a:ext cx="474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Aprendizajes en edad “1”, antes de ingresar al sistema escolar.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B02EE-3E16-4C3B-8935-A9A85AFC7885}"/>
              </a:ext>
            </a:extLst>
          </p:cNvPr>
          <p:cNvSpPr txBox="1"/>
          <p:nvPr/>
        </p:nvSpPr>
        <p:spPr>
          <a:xfrm>
            <a:off x="2128145" y="3812267"/>
            <a:ext cx="493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Insumos familiares en “0”            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70BE7B-6908-404A-A9D5-AC71150A983D}"/>
              </a:ext>
            </a:extLst>
          </p:cNvPr>
          <p:cNvSpPr txBox="1"/>
          <p:nvPr/>
        </p:nvSpPr>
        <p:spPr>
          <a:xfrm>
            <a:off x="2123728" y="4539897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Habilidad nata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121FE-F61D-4F6F-B194-A217F663691C}"/>
              </a:ext>
            </a:extLst>
          </p:cNvPr>
          <p:cNvSpPr txBox="1"/>
          <p:nvPr/>
        </p:nvSpPr>
        <p:spPr>
          <a:xfrm>
            <a:off x="755576" y="10527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Todd y </a:t>
            </a:r>
            <a:r>
              <a:rPr lang="es-MX" sz="2400" dirty="0" err="1">
                <a:latin typeface="Garamond" panose="02020404030301010803" pitchFamily="18" charset="0"/>
              </a:rPr>
              <a:t>Wolpin</a:t>
            </a:r>
            <a:r>
              <a:rPr lang="es-MX" sz="2400" dirty="0">
                <a:latin typeface="Garamond" panose="02020404030301010803" pitchFamily="18" charset="0"/>
              </a:rPr>
              <a:t> (2003)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4CC8FDB-8366-4A97-8C70-0292E54C8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6C4653-7B41-421A-B0E7-B5CB603F71F4}"/>
                  </a:ext>
                </a:extLst>
              </p:cNvPr>
              <p:cNvSpPr/>
              <p:nvPr/>
            </p:nvSpPr>
            <p:spPr>
              <a:xfrm>
                <a:off x="1331640" y="1124744"/>
                <a:ext cx="37175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6C4653-7B41-421A-B0E7-B5CB603F7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124744"/>
                <a:ext cx="3717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031919-5D5A-443C-88BD-6E023CFB30E2}"/>
                  </a:ext>
                </a:extLst>
              </p:cNvPr>
              <p:cNvSpPr/>
              <p:nvPr/>
            </p:nvSpPr>
            <p:spPr>
              <a:xfrm>
                <a:off x="1475657" y="2088138"/>
                <a:ext cx="4199056" cy="52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031919-5D5A-443C-88BD-6E023CFB3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7" y="2088138"/>
                <a:ext cx="4199056" cy="524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BB6C41-D5E9-412E-8B11-6E2EBEA01DEF}"/>
              </a:ext>
            </a:extLst>
          </p:cNvPr>
          <p:cNvCxnSpPr>
            <a:stCxn id="18" idx="2"/>
          </p:cNvCxnSpPr>
          <p:nvPr/>
        </p:nvCxnSpPr>
        <p:spPr>
          <a:xfrm flipH="1">
            <a:off x="3563888" y="2612256"/>
            <a:ext cx="11297" cy="384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0EB0132-C57C-44E6-A453-BC1218C0099B}"/>
              </a:ext>
            </a:extLst>
          </p:cNvPr>
          <p:cNvSpPr txBox="1"/>
          <p:nvPr/>
        </p:nvSpPr>
        <p:spPr>
          <a:xfrm>
            <a:off x="2267744" y="2996952"/>
            <a:ext cx="17055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Riqueza de la familia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917FBD49-9C9D-4BAC-A445-F94BEDCB52A1}"/>
              </a:ext>
            </a:extLst>
          </p:cNvPr>
          <p:cNvSpPr/>
          <p:nvPr/>
        </p:nvSpPr>
        <p:spPr>
          <a:xfrm rot="5400000">
            <a:off x="4598501" y="2242662"/>
            <a:ext cx="312686" cy="10518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1CFD12-B025-4346-976A-CD4B75C9C655}"/>
              </a:ext>
            </a:extLst>
          </p:cNvPr>
          <p:cNvSpPr txBox="1"/>
          <p:nvPr/>
        </p:nvSpPr>
        <p:spPr>
          <a:xfrm>
            <a:off x="4031462" y="2991966"/>
            <a:ext cx="24395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Diferencia educación individual y promedio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964C47-47C7-4EB8-B11D-6382E8972D40}"/>
                  </a:ext>
                </a:extLst>
              </p:cNvPr>
              <p:cNvSpPr/>
              <p:nvPr/>
            </p:nvSpPr>
            <p:spPr>
              <a:xfrm>
                <a:off x="1021015" y="3955157"/>
                <a:ext cx="4199056" cy="52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964C47-47C7-4EB8-B11D-6382E8972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15" y="3955157"/>
                <a:ext cx="4199056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C5B2E1-6535-449D-AEE1-6D63303D1597}"/>
                  </a:ext>
                </a:extLst>
              </p:cNvPr>
              <p:cNvSpPr/>
              <p:nvPr/>
            </p:nvSpPr>
            <p:spPr>
              <a:xfrm>
                <a:off x="755576" y="4791149"/>
                <a:ext cx="4199056" cy="52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8C5B2E1-6535-449D-AEE1-6D63303D1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91149"/>
                <a:ext cx="4199056" cy="5241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CB0C9DB0-F3CB-406A-AB38-ABAD038AAF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8E4E4-FC80-43A5-83D6-E82295B4BB95}"/>
              </a:ext>
            </a:extLst>
          </p:cNvPr>
          <p:cNvSpPr txBox="1"/>
          <p:nvPr/>
        </p:nvSpPr>
        <p:spPr>
          <a:xfrm>
            <a:off x="672258" y="1690062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Dos preguntas relacionadas pero que no necesariamente dan el mismo resultado:</a:t>
            </a:r>
          </a:p>
          <a:p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¿Cuál es el efecto sobre los aprendizajes de un incremento en el insumo escolar “x”, </a:t>
            </a:r>
            <a:r>
              <a:rPr lang="es-MX" sz="2200" i="1" dirty="0" err="1">
                <a:latin typeface="Garamond" panose="02020404030301010803" pitchFamily="18" charset="0"/>
              </a:rPr>
              <a:t>ceteris</a:t>
            </a:r>
            <a:r>
              <a:rPr lang="es-MX" sz="2200" i="1" dirty="0">
                <a:latin typeface="Garamond" panose="02020404030301010803" pitchFamily="18" charset="0"/>
              </a:rPr>
              <a:t> </a:t>
            </a:r>
            <a:r>
              <a:rPr lang="es-MX" sz="2200" i="1" dirty="0" err="1">
                <a:latin typeface="Garamond" panose="02020404030301010803" pitchFamily="18" charset="0"/>
              </a:rPr>
              <a:t>paribus</a:t>
            </a:r>
            <a:r>
              <a:rPr lang="es-MX" sz="2200" dirty="0">
                <a:latin typeface="Garamond" panose="02020404030301010803" pitchFamily="18" charset="0"/>
              </a:rPr>
              <a:t>? </a:t>
            </a:r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Parámetros de la función de producción de los aprendizajes (FPA).</a:t>
            </a:r>
            <a:r>
              <a:rPr lang="es-MX" sz="2200" dirty="0">
                <a:latin typeface="Garamond" panose="02020404030301010803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dirty="0">
                <a:latin typeface="Garamond" panose="02020404030301010803" pitchFamily="18" charset="0"/>
              </a:rPr>
              <a:t>¿Cuál es el efecto sobre los aprendizajes de un incremento en el insumo escolar “x”, permitiendo cambio en otros insumos (</a:t>
            </a:r>
            <a:r>
              <a:rPr lang="es-MX" sz="2200" i="1" dirty="0">
                <a:latin typeface="Garamond" panose="02020404030301010803" pitchFamily="18" charset="0"/>
              </a:rPr>
              <a:t>no-</a:t>
            </a:r>
            <a:r>
              <a:rPr lang="es-MX" sz="2200" i="1" dirty="0" err="1">
                <a:latin typeface="Garamond" panose="02020404030301010803" pitchFamily="18" charset="0"/>
              </a:rPr>
              <a:t>ceteris</a:t>
            </a:r>
            <a:r>
              <a:rPr lang="es-MX" sz="2200" i="1" dirty="0">
                <a:latin typeface="Garamond" panose="02020404030301010803" pitchFamily="18" charset="0"/>
              </a:rPr>
              <a:t> </a:t>
            </a:r>
            <a:r>
              <a:rPr lang="es-MX" sz="2200" i="1" dirty="0" err="1">
                <a:latin typeface="Garamond" panose="02020404030301010803" pitchFamily="18" charset="0"/>
              </a:rPr>
              <a:t>paribus</a:t>
            </a:r>
            <a:r>
              <a:rPr lang="es-MX" sz="2200" dirty="0">
                <a:latin typeface="Garamond" panose="02020404030301010803" pitchFamily="18" charset="0"/>
              </a:rPr>
              <a:t>)? </a:t>
            </a:r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Efectos de política pública</a:t>
            </a:r>
            <a:r>
              <a:rPr lang="es-MX" sz="2200" dirty="0">
                <a:latin typeface="Garamond" panose="02020404030301010803" pitchFamily="18" charset="0"/>
              </a:rPr>
              <a:t>.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9D5F87B-2832-4CB6-BB50-6C92BF019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8614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8E4E4-FC80-43A5-83D6-E82295B4BB95}"/>
              </a:ext>
            </a:extLst>
          </p:cNvPr>
          <p:cNvSpPr txBox="1"/>
          <p:nvPr/>
        </p:nvSpPr>
        <p:spPr>
          <a:xfrm>
            <a:off x="650351" y="98072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La respuesta a la pregunta 2 está dada por los parámetros de un diseño experimental (</a:t>
            </a:r>
            <a:r>
              <a:rPr lang="es-MX" sz="2200" i="1" dirty="0">
                <a:latin typeface="Garamond" panose="02020404030301010803" pitchFamily="18" charset="0"/>
              </a:rPr>
              <a:t>no-</a:t>
            </a:r>
            <a:r>
              <a:rPr lang="es-MX" sz="2200" i="1" dirty="0" err="1">
                <a:latin typeface="Garamond" panose="02020404030301010803" pitchFamily="18" charset="0"/>
              </a:rPr>
              <a:t>ceteris</a:t>
            </a:r>
            <a:r>
              <a:rPr lang="es-MX" sz="2200" i="1" dirty="0">
                <a:latin typeface="Garamond" panose="02020404030301010803" pitchFamily="18" charset="0"/>
              </a:rPr>
              <a:t> </a:t>
            </a:r>
            <a:r>
              <a:rPr lang="es-MX" sz="2200" i="1" dirty="0" err="1">
                <a:latin typeface="Garamond" panose="02020404030301010803" pitchFamily="18" charset="0"/>
              </a:rPr>
              <a:t>paribus</a:t>
            </a:r>
            <a:r>
              <a:rPr lang="es-MX" sz="2200" dirty="0">
                <a:latin typeface="Garamond" panose="02020404030301010803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118E73-4CDD-4A53-A928-9B5F50ECACFA}"/>
                  </a:ext>
                </a:extLst>
              </p:cNvPr>
              <p:cNvSpPr/>
              <p:nvPr/>
            </p:nvSpPr>
            <p:spPr>
              <a:xfrm>
                <a:off x="867794" y="2276872"/>
                <a:ext cx="6152478" cy="100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118E73-4CDD-4A53-A928-9B5F50ECA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94" y="2276872"/>
                <a:ext cx="6152478" cy="1001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118ED743-ED7D-4DDF-8392-EBBF75C424F3}"/>
              </a:ext>
            </a:extLst>
          </p:cNvPr>
          <p:cNvSpPr/>
          <p:nvPr/>
        </p:nvSpPr>
        <p:spPr>
          <a:xfrm rot="5400000">
            <a:off x="4597995" y="2950940"/>
            <a:ext cx="263807" cy="6923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A78DE-2FB5-41E7-9321-7F6DAC7D69A8}"/>
              </a:ext>
            </a:extLst>
          </p:cNvPr>
          <p:cNvSpPr txBox="1"/>
          <p:nvPr/>
        </p:nvSpPr>
        <p:spPr>
          <a:xfrm>
            <a:off x="3877099" y="3482350"/>
            <a:ext cx="17055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Efecto </a:t>
            </a:r>
            <a:r>
              <a:rPr lang="es-MX" i="1" dirty="0" err="1">
                <a:latin typeface="Garamond" panose="02020404030301010803" pitchFamily="18" charset="0"/>
              </a:rPr>
              <a:t>ceteris</a:t>
            </a:r>
            <a:r>
              <a:rPr lang="es-MX" i="1" dirty="0">
                <a:latin typeface="Garamond" panose="02020404030301010803" pitchFamily="18" charset="0"/>
              </a:rPr>
              <a:t> </a:t>
            </a:r>
            <a:r>
              <a:rPr lang="es-MX" i="1" dirty="0" err="1">
                <a:latin typeface="Garamond" panose="02020404030301010803" pitchFamily="18" charset="0"/>
              </a:rPr>
              <a:t>paribus</a:t>
            </a:r>
            <a:endParaRPr lang="es-MX" i="1" dirty="0">
              <a:latin typeface="Garamond" panose="02020404030301010803" pitchFamily="18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76B3D23-5288-470C-8C25-81054B674831}"/>
              </a:ext>
            </a:extLst>
          </p:cNvPr>
          <p:cNvSpPr/>
          <p:nvPr/>
        </p:nvSpPr>
        <p:spPr>
          <a:xfrm rot="5400000">
            <a:off x="5912142" y="2608903"/>
            <a:ext cx="263806" cy="13763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4C4BC3-5DFA-4B30-A751-958B6B68ADF6}"/>
              </a:ext>
            </a:extLst>
          </p:cNvPr>
          <p:cNvSpPr txBox="1"/>
          <p:nvPr/>
        </p:nvSpPr>
        <p:spPr>
          <a:xfrm>
            <a:off x="5818730" y="3482350"/>
            <a:ext cx="31457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Efecto a través de otros insumos y cambio en comportamiento</a:t>
            </a:r>
            <a:endParaRPr lang="es-MX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A24D07-0684-4A79-BC37-E93685C51B05}"/>
                  </a:ext>
                </a:extLst>
              </p:cNvPr>
              <p:cNvSpPr txBox="1"/>
              <p:nvPr/>
            </p:nvSpPr>
            <p:spPr>
              <a:xfrm>
                <a:off x="683568" y="4387751"/>
                <a:ext cx="7776864" cy="228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00" dirty="0">
                    <a:latin typeface="Garamond" panose="02020404030301010803" pitchFamily="18" charset="0"/>
                  </a:rPr>
                  <a:t>Para responder a la pregunta (2) conocer los parámetros de la función de producción de los aprendizajes no es suficiente, es necesario conocer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MX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 . Si no hay cambio en comportamiento de las familias ante cambios en insumos escolares,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s-MX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, entonces diseño experimental y FPA son iguales.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A24D07-0684-4A79-BC37-E93685C5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87751"/>
                <a:ext cx="7776864" cy="2281650"/>
              </a:xfrm>
              <a:prstGeom prst="rect">
                <a:avLst/>
              </a:prstGeom>
              <a:blipFill>
                <a:blip r:embed="rId6"/>
                <a:stretch>
                  <a:fillRect l="-1019" t="-1872" r="-109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>
            <a:extLst>
              <a:ext uri="{FF2B5EF4-FFF2-40B4-BE49-F238E27FC236}">
                <a16:creationId xmlns:a16="http://schemas.microsoft.com/office/drawing/2014/main" id="{46E8D82A-BA61-422E-AD53-E309B41FE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8614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2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8E4E4-FC80-43A5-83D6-E82295B4BB95}"/>
              </a:ext>
            </a:extLst>
          </p:cNvPr>
          <p:cNvSpPr txBox="1"/>
          <p:nvPr/>
        </p:nvSpPr>
        <p:spPr>
          <a:xfrm>
            <a:off x="650351" y="98072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La respuesta a la pregunta 2 está dada por los parámetros de un diseño experimental (</a:t>
            </a:r>
            <a:r>
              <a:rPr lang="es-MX" sz="2200" i="1" dirty="0">
                <a:latin typeface="Garamond" panose="02020404030301010803" pitchFamily="18" charset="0"/>
              </a:rPr>
              <a:t>no-</a:t>
            </a:r>
            <a:r>
              <a:rPr lang="es-MX" sz="2200" i="1" dirty="0" err="1">
                <a:latin typeface="Garamond" panose="02020404030301010803" pitchFamily="18" charset="0"/>
              </a:rPr>
              <a:t>ceteris</a:t>
            </a:r>
            <a:r>
              <a:rPr lang="es-MX" sz="2200" i="1" dirty="0">
                <a:latin typeface="Garamond" panose="02020404030301010803" pitchFamily="18" charset="0"/>
              </a:rPr>
              <a:t> </a:t>
            </a:r>
            <a:r>
              <a:rPr lang="es-MX" sz="2200" i="1" dirty="0" err="1">
                <a:latin typeface="Garamond" panose="02020404030301010803" pitchFamily="18" charset="0"/>
              </a:rPr>
              <a:t>paribus</a:t>
            </a:r>
            <a:r>
              <a:rPr lang="es-MX" sz="2200" dirty="0">
                <a:latin typeface="Garamond" panose="02020404030301010803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118E73-4CDD-4A53-A928-9B5F50ECACFA}"/>
                  </a:ext>
                </a:extLst>
              </p:cNvPr>
              <p:cNvSpPr/>
              <p:nvPr/>
            </p:nvSpPr>
            <p:spPr>
              <a:xfrm>
                <a:off x="867794" y="2276872"/>
                <a:ext cx="1976014" cy="105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118E73-4CDD-4A53-A928-9B5F50ECA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94" y="2276872"/>
                <a:ext cx="1976014" cy="10511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8A24D07-0684-4A79-BC37-E93685C51B05}"/>
              </a:ext>
            </a:extLst>
          </p:cNvPr>
          <p:cNvSpPr txBox="1"/>
          <p:nvPr/>
        </p:nvSpPr>
        <p:spPr>
          <a:xfrm>
            <a:off x="2843808" y="2587020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Efecto tratamiento entre los tratados.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F1375D-4D54-4379-837D-019E40455327}"/>
              </a:ext>
            </a:extLst>
          </p:cNvPr>
          <p:cNvSpPr txBox="1"/>
          <p:nvPr/>
        </p:nvSpPr>
        <p:spPr>
          <a:xfrm>
            <a:off x="650351" y="3746597"/>
            <a:ext cx="745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Limitación: no tiene validez externa. Para poder extrapolar es necesario cumplir con las siguientes condiciones: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0130E6-113B-43C6-8EFA-DBC9A08B89A3}"/>
                  </a:ext>
                </a:extLst>
              </p:cNvPr>
              <p:cNvSpPr/>
              <p:nvPr/>
            </p:nvSpPr>
            <p:spPr>
              <a:xfrm>
                <a:off x="1331640" y="4716761"/>
                <a:ext cx="2481489" cy="982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0130E6-113B-43C6-8EFA-DBC9A08B8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16761"/>
                <a:ext cx="2481489" cy="982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F6209DC-47ED-4413-AD32-5A3C170ADA4A}"/>
                  </a:ext>
                </a:extLst>
              </p:cNvPr>
              <p:cNvSpPr/>
              <p:nvPr/>
            </p:nvSpPr>
            <p:spPr>
              <a:xfrm>
                <a:off x="4497206" y="4716761"/>
                <a:ext cx="2865336" cy="968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MX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s-MX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MX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s-MX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MX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s-MX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800" dirty="0"/>
                  <a:t>= C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F6209DC-47ED-4413-AD32-5A3C170AD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06" y="4716761"/>
                <a:ext cx="2865336" cy="968727"/>
              </a:xfrm>
              <a:prstGeom prst="rect">
                <a:avLst/>
              </a:prstGeom>
              <a:blipFill>
                <a:blip r:embed="rId7"/>
                <a:stretch>
                  <a:fillRect r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B83B94C9-440E-45BC-BA59-887B53582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8E4E4-FC80-43A5-83D6-E82295B4BB95}"/>
              </a:ext>
            </a:extLst>
          </p:cNvPr>
          <p:cNvSpPr txBox="1"/>
          <p:nvPr/>
        </p:nvSpPr>
        <p:spPr>
          <a:xfrm>
            <a:off x="650351" y="98072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El reto más grande para estimar la FPA es que los datos no capturan todo el flujo pasado de insumos: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60D1F7-5017-48AC-8DED-06B0FD6F3D46}"/>
                  </a:ext>
                </a:extLst>
              </p:cNvPr>
              <p:cNvSpPr/>
              <p:nvPr/>
            </p:nvSpPr>
            <p:spPr>
              <a:xfrm>
                <a:off x="1187624" y="2044771"/>
                <a:ext cx="5472608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), 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60D1F7-5017-48AC-8DED-06B0FD6F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044771"/>
                <a:ext cx="5472608" cy="557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A65368D8-9225-4EF9-925F-DE10DB092C85}"/>
              </a:ext>
            </a:extLst>
          </p:cNvPr>
          <p:cNvSpPr/>
          <p:nvPr/>
        </p:nvSpPr>
        <p:spPr>
          <a:xfrm rot="5400000">
            <a:off x="3671900" y="1664804"/>
            <a:ext cx="504056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9A11AF-6E72-4DEC-A5B6-6A35A1D52841}"/>
              </a:ext>
            </a:extLst>
          </p:cNvPr>
          <p:cNvSpPr txBox="1"/>
          <p:nvPr/>
        </p:nvSpPr>
        <p:spPr>
          <a:xfrm>
            <a:off x="2594604" y="2978798"/>
            <a:ext cx="26586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Vector de flujo de insumos pasados hasta la edad “a”</a:t>
            </a:r>
            <a:endParaRPr lang="es-MX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5CDFB-05D2-42C7-8A83-F95851C46D7D}"/>
                  </a:ext>
                </a:extLst>
              </p:cNvPr>
              <p:cNvSpPr txBox="1"/>
              <p:nvPr/>
            </p:nvSpPr>
            <p:spPr>
              <a:xfrm>
                <a:off x="683568" y="4257670"/>
                <a:ext cx="7776864" cy="231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00" dirty="0">
                    <a:latin typeface="Garamond" panose="02020404030301010803" pitchFamily="18" charset="0"/>
                  </a:rPr>
                  <a:t>Dos retos que han sido insondables en la estimación de la especificación anterior: </a:t>
                </a:r>
              </a:p>
              <a:p>
                <a:endParaRPr lang="es-MX" sz="22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200" dirty="0">
                    <a:latin typeface="Garamond" panose="02020404030301010803" pitchFamily="18" charset="0"/>
                  </a:rPr>
                  <a:t>No tenemos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 y es difícil de medir.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200" dirty="0">
                    <a:latin typeface="Garamond" panose="02020404030301010803" pitchFamily="18" charset="0"/>
                  </a:rPr>
                  <a:t>Aun en los países con bases de datos de alta calidad,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MX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MX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 están incompletos.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5CDFB-05D2-42C7-8A83-F95851C46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57670"/>
                <a:ext cx="7776864" cy="2311210"/>
              </a:xfrm>
              <a:prstGeom prst="rect">
                <a:avLst/>
              </a:prstGeom>
              <a:blipFill>
                <a:blip r:embed="rId6"/>
                <a:stretch>
                  <a:fillRect l="-1019" t="-1579" b="-26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8CBBA3C6-A2F4-4A72-9668-FC0728A88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B9EB891C-4205-436B-A453-378A06F88D53}"/>
              </a:ext>
            </a:extLst>
          </p:cNvPr>
          <p:cNvSpPr txBox="1"/>
          <p:nvPr/>
        </p:nvSpPr>
        <p:spPr>
          <a:xfrm>
            <a:off x="251520" y="2962197"/>
            <a:ext cx="21545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Resultado individuo “i”, en el hogar “j” a la edad “a”</a:t>
            </a:r>
          </a:p>
        </p:txBody>
      </p:sp>
      <p:sp>
        <p:nvSpPr>
          <p:cNvPr id="19" name="Right Brace 3">
            <a:extLst>
              <a:ext uri="{FF2B5EF4-FFF2-40B4-BE49-F238E27FC236}">
                <a16:creationId xmlns:a16="http://schemas.microsoft.com/office/drawing/2014/main" id="{84C7085A-CF51-4BC9-912F-27F6C51369AA}"/>
              </a:ext>
            </a:extLst>
          </p:cNvPr>
          <p:cNvSpPr/>
          <p:nvPr/>
        </p:nvSpPr>
        <p:spPr>
          <a:xfrm rot="5400000">
            <a:off x="1367644" y="2312876"/>
            <a:ext cx="50405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5CDFB-05D2-42C7-8A83-F95851C46D7D}"/>
              </a:ext>
            </a:extLst>
          </p:cNvPr>
          <p:cNvSpPr txBox="1"/>
          <p:nvPr/>
        </p:nvSpPr>
        <p:spPr>
          <a:xfrm>
            <a:off x="755576" y="2132856"/>
            <a:ext cx="7776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Tres especificaciones distintas para estimar la FPA:</a:t>
            </a:r>
          </a:p>
          <a:p>
            <a:endParaRPr lang="es-MX" sz="26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Correlación contemporánea.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Valor agregado.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Proceso acumulativo.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CBBA3C6-A2F4-4A72-9668-FC0728A88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8E4E4-FC80-43A5-83D6-E82295B4BB95}"/>
                  </a:ext>
                </a:extLst>
              </p:cNvPr>
              <p:cNvSpPr txBox="1"/>
              <p:nvPr/>
            </p:nvSpPr>
            <p:spPr>
              <a:xfrm>
                <a:off x="650351" y="2497605"/>
                <a:ext cx="7776864" cy="186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00" dirty="0">
                    <a:latin typeface="Garamond" panose="02020404030301010803" pitchFamily="18" charset="0"/>
                  </a:rPr>
                  <a:t>Supuestos: </a:t>
                </a:r>
              </a:p>
              <a:p>
                <a:endParaRPr lang="es-MX" sz="2200" dirty="0">
                  <a:latin typeface="Garamond" panose="02020404030301010803" pitchFamily="18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s-MX" sz="2200" dirty="0">
                    <a:latin typeface="Garamond" panose="02020404030301010803" pitchFamily="18" charset="0"/>
                  </a:rPr>
                  <a:t>Los aprendizajes hoy se determinan por los insumos hoy.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s-MX" sz="2200" dirty="0">
                    <a:latin typeface="Garamond" panose="02020404030301010803" pitchFamily="18" charset="0"/>
                  </a:rPr>
                  <a:t>Los insumos son constantes en el tiempo.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s-MX" sz="2200" dirty="0">
                    <a:latin typeface="Garamond" panose="02020404030301010803" pitchFamily="18" charset="0"/>
                  </a:rPr>
                  <a:t>Los insumos hoy no dependen de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8E4E4-FC80-43A5-83D6-E82295B4B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1" y="2497605"/>
                <a:ext cx="7776864" cy="1867499"/>
              </a:xfrm>
              <a:prstGeom prst="rect">
                <a:avLst/>
              </a:prstGeom>
              <a:blipFill>
                <a:blip r:embed="rId5"/>
                <a:stretch>
                  <a:fillRect l="-1020" t="-2288"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E375168-CF1A-4FF9-A491-4C2814054ED1}"/>
                  </a:ext>
                </a:extLst>
              </p:cNvPr>
              <p:cNvSpPr/>
              <p:nvPr/>
            </p:nvSpPr>
            <p:spPr>
              <a:xfrm>
                <a:off x="1259632" y="1700808"/>
                <a:ext cx="5472608" cy="588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𝑖𝑗𝑎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𝑖𝑗𝑎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E375168-CF1A-4FF9-A491-4C281405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00808"/>
                <a:ext cx="5472608" cy="588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60878A7-9965-4AA4-9762-1AA7822CD584}"/>
              </a:ext>
            </a:extLst>
          </p:cNvPr>
          <p:cNvSpPr/>
          <p:nvPr/>
        </p:nvSpPr>
        <p:spPr>
          <a:xfrm>
            <a:off x="544508" y="928611"/>
            <a:ext cx="5981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Especificación de </a:t>
            </a:r>
            <a:r>
              <a:rPr lang="es-MX" sz="2400" b="1" dirty="0">
                <a:latin typeface="Garamond" panose="02020404030301010803" pitchFamily="18" charset="0"/>
              </a:rPr>
              <a:t>correlación contemporánea</a:t>
            </a:r>
            <a:r>
              <a:rPr lang="es-MX" sz="2400" dirty="0">
                <a:latin typeface="Garamond" panose="02020404030301010803" pitchFamily="18" charset="0"/>
              </a:rPr>
              <a:t>: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356831-4BB1-4E1D-A47B-3B13E584E0B6}"/>
              </a:ext>
            </a:extLst>
          </p:cNvPr>
          <p:cNvSpPr/>
          <p:nvPr/>
        </p:nvSpPr>
        <p:spPr>
          <a:xfrm>
            <a:off x="1475656" y="4926359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Los supuestos y, por lo tanto sus resultados, no son muy realistas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6C8C181-0014-4C5C-9DBA-4AD5BBC3C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878A7-9965-4AA4-9762-1AA7822CD584}"/>
              </a:ext>
            </a:extLst>
          </p:cNvPr>
          <p:cNvSpPr/>
          <p:nvPr/>
        </p:nvSpPr>
        <p:spPr>
          <a:xfrm>
            <a:off x="1043608" y="980728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Especificación de </a:t>
            </a:r>
            <a:r>
              <a:rPr lang="es-MX" sz="2400" b="1" dirty="0">
                <a:latin typeface="Garamond" panose="02020404030301010803" pitchFamily="18" charset="0"/>
              </a:rPr>
              <a:t>valor agregado</a:t>
            </a:r>
            <a:r>
              <a:rPr lang="es-MX" sz="2400" dirty="0">
                <a:latin typeface="Garamond" panose="02020404030301010803" pitchFamily="18" charset="0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D0B63AE-F2A6-488B-9CC2-2F974A15FD80}"/>
                  </a:ext>
                </a:extLst>
              </p:cNvPr>
              <p:cNvSpPr/>
              <p:nvPr/>
            </p:nvSpPr>
            <p:spPr>
              <a:xfrm>
                <a:off x="1795342" y="1974466"/>
                <a:ext cx="5472608" cy="587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D0B63AE-F2A6-488B-9CC2-2F974A15F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42" y="1974466"/>
                <a:ext cx="5472608" cy="587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785506-1FE8-435F-B0BF-D6A8CBDF748F}"/>
                  </a:ext>
                </a:extLst>
              </p:cNvPr>
              <p:cNvSpPr/>
              <p:nvPr/>
            </p:nvSpPr>
            <p:spPr>
              <a:xfrm>
                <a:off x="1907704" y="2818283"/>
                <a:ext cx="5472608" cy="564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785506-1FE8-435F-B0BF-D6A8CBDF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818283"/>
                <a:ext cx="5472608" cy="564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993A6B-763A-4325-A5C2-4BD4CD7BF860}"/>
                  </a:ext>
                </a:extLst>
              </p:cNvPr>
              <p:cNvSpPr/>
              <p:nvPr/>
            </p:nvSpPr>
            <p:spPr>
              <a:xfrm>
                <a:off x="1255282" y="3595516"/>
                <a:ext cx="13048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993A6B-763A-4325-A5C2-4BD4CD7BF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82" y="3595516"/>
                <a:ext cx="1304844" cy="461665"/>
              </a:xfrm>
              <a:prstGeom prst="rect">
                <a:avLst/>
              </a:prstGeom>
              <a:blipFill>
                <a:blip r:embed="rId7"/>
                <a:stretch>
                  <a:fillRect l="-7477" t="-11842" r="-607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E5FA41-FD76-4B98-8645-232372766421}"/>
                  </a:ext>
                </a:extLst>
              </p:cNvPr>
              <p:cNvSpPr/>
              <p:nvPr/>
            </p:nvSpPr>
            <p:spPr>
              <a:xfrm>
                <a:off x="1831346" y="4273205"/>
                <a:ext cx="5472608" cy="564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E5FA41-FD76-4B98-8645-232372766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46" y="4273205"/>
                <a:ext cx="5472608" cy="5647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EFDDCC89-015D-48C7-90B7-5061A97DB236}"/>
              </a:ext>
            </a:extLst>
          </p:cNvPr>
          <p:cNvSpPr/>
          <p:nvPr/>
        </p:nvSpPr>
        <p:spPr>
          <a:xfrm rot="5400000">
            <a:off x="3224227" y="3809419"/>
            <a:ext cx="175265" cy="22322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386217-2C95-4A0A-96F4-C4680396A661}"/>
              </a:ext>
            </a:extLst>
          </p:cNvPr>
          <p:cNvSpPr txBox="1"/>
          <p:nvPr/>
        </p:nvSpPr>
        <p:spPr>
          <a:xfrm>
            <a:off x="2051720" y="5193536"/>
            <a:ext cx="26586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Valor agregado de aprendizajes</a:t>
            </a:r>
            <a:endParaRPr lang="es-MX" i="1" dirty="0">
              <a:latin typeface="Garamond" panose="020204040303010108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B998A8A-0B8F-4671-9406-DF8F9B84A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878A7-9965-4AA4-9762-1AA7822CD584}"/>
              </a:ext>
            </a:extLst>
          </p:cNvPr>
          <p:cNvSpPr/>
          <p:nvPr/>
        </p:nvSpPr>
        <p:spPr>
          <a:xfrm>
            <a:off x="1043608" y="980728"/>
            <a:ext cx="6490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Supuestos bajo la especificación de </a:t>
            </a:r>
            <a:r>
              <a:rPr lang="es-MX" sz="2400" b="1" dirty="0">
                <a:latin typeface="Garamond" panose="02020404030301010803" pitchFamily="18" charset="0"/>
              </a:rPr>
              <a:t>valor agregado</a:t>
            </a:r>
            <a:r>
              <a:rPr lang="es-MX" sz="2400" dirty="0">
                <a:latin typeface="Garamond" panose="02020404030301010803" pitchFamily="18" charset="0"/>
              </a:rPr>
              <a:t>: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444B8-DF3D-4A1E-AB93-6D55B29B81B9}"/>
              </a:ext>
            </a:extLst>
          </p:cNvPr>
          <p:cNvSpPr txBox="1"/>
          <p:nvPr/>
        </p:nvSpPr>
        <p:spPr>
          <a:xfrm>
            <a:off x="882452" y="1556792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s-MX" sz="2200" dirty="0">
                <a:latin typeface="Garamond" panose="02020404030301010803" pitchFamily="18" charset="0"/>
              </a:rPr>
              <a:t>El efecto de los insumos sobre los aprendizajes declina en el tiempo a una tasa constante. </a:t>
            </a:r>
          </a:p>
          <a:p>
            <a:pPr marL="514350" indent="-514350">
              <a:buFont typeface="+mj-lt"/>
              <a:buAutoNum type="romanLcPeriod"/>
            </a:pPr>
            <a:r>
              <a:rPr lang="es-MX" sz="2200" dirty="0">
                <a:latin typeface="Garamond" panose="02020404030301010803" pitchFamily="18" charset="0"/>
              </a:rPr>
              <a:t>El impacto de los insumos sobre los aprendizajes es independiente de la edad a la que se aplicó el insumo.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F9265B-87AF-4CC7-B478-CA1FDE71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043619"/>
            <a:ext cx="7200478" cy="37697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517286-3FAE-4BF0-A0E8-D7A7428599EE}"/>
              </a:ext>
            </a:extLst>
          </p:cNvPr>
          <p:cNvSpPr/>
          <p:nvPr/>
        </p:nvSpPr>
        <p:spPr>
          <a:xfrm>
            <a:off x="4283968" y="5877272"/>
            <a:ext cx="3312368" cy="7920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7267F5C-5A96-4E20-8BB2-47F957681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878A7-9965-4AA4-9762-1AA7822CD584}"/>
              </a:ext>
            </a:extLst>
          </p:cNvPr>
          <p:cNvSpPr/>
          <p:nvPr/>
        </p:nvSpPr>
        <p:spPr>
          <a:xfrm>
            <a:off x="1043608" y="980728"/>
            <a:ext cx="526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Especificación con </a:t>
            </a:r>
            <a:r>
              <a:rPr lang="es-MX" sz="2400" b="1" dirty="0">
                <a:latin typeface="Garamond" panose="02020404030301010803" pitchFamily="18" charset="0"/>
              </a:rPr>
              <a:t>proceso acumulativo</a:t>
            </a:r>
            <a:r>
              <a:rPr lang="es-MX" sz="2400" dirty="0">
                <a:latin typeface="Garamond" panose="02020404030301010803" pitchFamily="18" charset="0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785506-1FE8-435F-B0BF-D6A8CBDF748F}"/>
                  </a:ext>
                </a:extLst>
              </p:cNvPr>
              <p:cNvSpPr/>
              <p:nvPr/>
            </p:nvSpPr>
            <p:spPr>
              <a:xfrm>
                <a:off x="1187624" y="1897757"/>
                <a:ext cx="6408712" cy="1030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785506-1FE8-435F-B0BF-D6A8CBDF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897757"/>
                <a:ext cx="6408712" cy="1030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E5FA41-FD76-4B98-8645-232372766421}"/>
                  </a:ext>
                </a:extLst>
              </p:cNvPr>
              <p:cNvSpPr/>
              <p:nvPr/>
            </p:nvSpPr>
            <p:spPr>
              <a:xfrm>
                <a:off x="1831346" y="4476692"/>
                <a:ext cx="7964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E5FA41-FD76-4B98-8645-232372766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46" y="4476692"/>
                <a:ext cx="7964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47DBF41-0B43-4084-BE39-D4D1FF2F3A55}"/>
              </a:ext>
            </a:extLst>
          </p:cNvPr>
          <p:cNvSpPr/>
          <p:nvPr/>
        </p:nvSpPr>
        <p:spPr>
          <a:xfrm>
            <a:off x="1043608" y="3255367"/>
            <a:ext cx="6790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La especificación anterior permite que la relación entre </a:t>
            </a:r>
          </a:p>
          <a:p>
            <a:r>
              <a:rPr lang="es-MX" sz="2400" dirty="0">
                <a:latin typeface="Garamond" panose="02020404030301010803" pitchFamily="18" charset="0"/>
              </a:rPr>
              <a:t>insumos y aprendizajes varíe con la distancia y la edad: </a:t>
            </a:r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5ADA18-6892-46EE-9C59-F859F12ACD5F}"/>
              </a:ext>
            </a:extLst>
          </p:cNvPr>
          <p:cNvCxnSpPr/>
          <p:nvPr/>
        </p:nvCxnSpPr>
        <p:spPr>
          <a:xfrm>
            <a:off x="2411760" y="4999912"/>
            <a:ext cx="504056" cy="36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4B94660-03FA-4EFB-96F7-FB862C28E842}"/>
              </a:ext>
            </a:extLst>
          </p:cNvPr>
          <p:cNvSpPr txBox="1"/>
          <p:nvPr/>
        </p:nvSpPr>
        <p:spPr>
          <a:xfrm>
            <a:off x="2051720" y="5397023"/>
            <a:ext cx="26586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Variación con respecto a la distancia entre inversión (insumos) y la medición de los aprendizajes. </a:t>
            </a:r>
            <a:endParaRPr lang="es-MX" i="1" dirty="0">
              <a:latin typeface="Garamond" panose="02020404030301010803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5113D2-9FE5-4492-A49E-ACADC01FCEC7}"/>
              </a:ext>
            </a:extLst>
          </p:cNvPr>
          <p:cNvCxnSpPr>
            <a:cxnSpLocks/>
          </p:cNvCxnSpPr>
          <p:nvPr/>
        </p:nvCxnSpPr>
        <p:spPr>
          <a:xfrm>
            <a:off x="2397662" y="4602152"/>
            <a:ext cx="446146" cy="7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F2759E-7C1D-4ECD-8738-54F5F8522DF2}"/>
              </a:ext>
            </a:extLst>
          </p:cNvPr>
          <p:cNvSpPr txBox="1"/>
          <p:nvPr/>
        </p:nvSpPr>
        <p:spPr>
          <a:xfrm>
            <a:off x="2915816" y="4122708"/>
            <a:ext cx="26586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Variación del impacto de insumos en diferentes edades</a:t>
            </a:r>
            <a:endParaRPr lang="es-MX" i="1" dirty="0">
              <a:latin typeface="Garamond" panose="02020404030301010803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8CE399B-D75B-4A00-A42E-B4DDD63EF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878A7-9965-4AA4-9762-1AA7822CD584}"/>
              </a:ext>
            </a:extLst>
          </p:cNvPr>
          <p:cNvSpPr/>
          <p:nvPr/>
        </p:nvSpPr>
        <p:spPr>
          <a:xfrm>
            <a:off x="673749" y="1787801"/>
            <a:ext cx="8183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Supuesto bajo el </a:t>
            </a:r>
            <a:r>
              <a:rPr lang="es-MX" sz="2400" b="1" dirty="0">
                <a:latin typeface="Garamond" panose="02020404030301010803" pitchFamily="18" charset="0"/>
              </a:rPr>
              <a:t>proceso acumulativo </a:t>
            </a:r>
            <a:r>
              <a:rPr lang="es-MX" sz="2400" dirty="0">
                <a:latin typeface="Garamond" panose="02020404030301010803" pitchFamily="18" charset="0"/>
              </a:rPr>
              <a:t>es que 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no hay cambio de </a:t>
            </a:r>
          </a:p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comportamiento por parte de los agentes: padres y escuelas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15D0D4-64D4-4EAF-ABED-59984991980D}"/>
                  </a:ext>
                </a:extLst>
              </p:cNvPr>
              <p:cNvSpPr/>
              <p:nvPr/>
            </p:nvSpPr>
            <p:spPr>
              <a:xfrm>
                <a:off x="683568" y="2972424"/>
                <a:ext cx="7613687" cy="1968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Empíricamente, es difícil medir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por eso se ha optado por </a:t>
                </a:r>
              </a:p>
              <a:p>
                <a:r>
                  <a:rPr lang="es-MX" sz="2400" dirty="0">
                    <a:latin typeface="Garamond" panose="02020404030301010803" pitchFamily="18" charset="0"/>
                  </a:rPr>
                  <a:t>una estrategia que controle por estos no-observables: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400" dirty="0">
                    <a:latin typeface="Garamond" panose="02020404030301010803" pitchFamily="18" charset="0"/>
                  </a:rPr>
                  <a:t>Explotar variaciones de individuos bajo la misma familia.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MX" sz="2400" dirty="0">
                    <a:latin typeface="Garamond" panose="02020404030301010803" pitchFamily="18" charset="0"/>
                  </a:rPr>
                  <a:t>Explotar la variación del mismo individuo en el tiempo.   </a:t>
                </a:r>
                <a:endParaRPr lang="es-MX" sz="2400" b="1" dirty="0">
                  <a:solidFill>
                    <a:srgbClr val="FF000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15D0D4-64D4-4EAF-ABED-599849919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72424"/>
                <a:ext cx="7613687" cy="1968744"/>
              </a:xfrm>
              <a:prstGeom prst="rect">
                <a:avLst/>
              </a:prstGeom>
              <a:blipFill>
                <a:blip r:embed="rId5"/>
                <a:stretch>
                  <a:fillRect l="-1201" t="-1858" r="-240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A148AD0E-A77C-4001-9FE0-91D00C518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878A7-9965-4AA4-9762-1AA7822CD584}"/>
              </a:ext>
            </a:extLst>
          </p:cNvPr>
          <p:cNvSpPr/>
          <p:nvPr/>
        </p:nvSpPr>
        <p:spPr>
          <a:xfrm>
            <a:off x="619400" y="980728"/>
            <a:ext cx="639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Variaciones de individuos bajo la misma familia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255D17-C174-4DC9-8CE9-681D9BB40FCF}"/>
                  </a:ext>
                </a:extLst>
              </p:cNvPr>
              <p:cNvSpPr/>
              <p:nvPr/>
            </p:nvSpPr>
            <p:spPr>
              <a:xfrm>
                <a:off x="1043608" y="1890769"/>
                <a:ext cx="6408712" cy="120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255D17-C174-4DC9-8CE9-681D9BB40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90769"/>
                <a:ext cx="6408712" cy="1201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B25812BA-7379-46C5-A3F8-1B71DD9AF8ED}"/>
              </a:ext>
            </a:extLst>
          </p:cNvPr>
          <p:cNvSpPr/>
          <p:nvPr/>
        </p:nvSpPr>
        <p:spPr>
          <a:xfrm rot="5400000">
            <a:off x="3750797" y="2567957"/>
            <a:ext cx="274253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5B92DA-D7E3-4FC5-9676-91F56F525CF2}"/>
              </a:ext>
            </a:extLst>
          </p:cNvPr>
          <p:cNvSpPr txBox="1"/>
          <p:nvPr/>
        </p:nvSpPr>
        <p:spPr>
          <a:xfrm>
            <a:off x="1802517" y="3330929"/>
            <a:ext cx="26586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Dotación por pertenecer a determinada familia</a:t>
            </a:r>
            <a:endParaRPr lang="es-MX" i="1" dirty="0">
              <a:latin typeface="Garamond" panose="02020404030301010803" pitchFamily="18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5A0BD49-B9BB-416A-B7B8-03DD2165B554}"/>
              </a:ext>
            </a:extLst>
          </p:cNvPr>
          <p:cNvSpPr/>
          <p:nvPr/>
        </p:nvSpPr>
        <p:spPr>
          <a:xfrm rot="5400000">
            <a:off x="5118950" y="2567956"/>
            <a:ext cx="274253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26CAB3-1AA3-478E-8084-B064EEBA9E6C}"/>
              </a:ext>
            </a:extLst>
          </p:cNvPr>
          <p:cNvSpPr txBox="1"/>
          <p:nvPr/>
        </p:nvSpPr>
        <p:spPr>
          <a:xfrm>
            <a:off x="4682838" y="3354889"/>
            <a:ext cx="2658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Garamond" panose="02020404030301010803" pitchFamily="18" charset="0"/>
              </a:rPr>
              <a:t>Dotación individual</a:t>
            </a:r>
            <a:endParaRPr lang="es-MX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25EDB41-717C-405C-885A-7E0A63DBE9E8}"/>
                  </a:ext>
                </a:extLst>
              </p:cNvPr>
              <p:cNvSpPr/>
              <p:nvPr/>
            </p:nvSpPr>
            <p:spPr>
              <a:xfrm>
                <a:off x="1043608" y="4325263"/>
                <a:ext cx="6408712" cy="1074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𝑖𝑗𝑎</m:t>
                        </m:r>
                      </m:sub>
                    </m:sSub>
                    <m:r>
                      <a:rPr lang="es-MX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s-MX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𝑗𝑎</m:t>
                        </m:r>
                      </m:sub>
                    </m:sSub>
                  </m:oMath>
                </a14:m>
                <a:r>
                  <a:rPr lang="es-MX" sz="2800" dirty="0"/>
                  <a:t>= </a:t>
                </a:r>
                <a:r>
                  <a:rPr lang="es-MX" sz="2400" dirty="0">
                    <a:latin typeface="Garamond" panose="02020404030301010803" pitchFamily="18" charset="0"/>
                  </a:rPr>
                  <a:t>Elimina los efectos de pertenecer a la misma familia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bSup>
                  </m:oMath>
                </a14:m>
                <a:endParaRPr lang="es-MX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25EDB41-717C-405C-885A-7E0A63DBE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325263"/>
                <a:ext cx="6408712" cy="1074974"/>
              </a:xfrm>
              <a:prstGeom prst="rect">
                <a:avLst/>
              </a:prstGeom>
              <a:blipFill>
                <a:blip r:embed="rId6"/>
                <a:stretch>
                  <a:fillRect l="-1427" t="-6818" r="-1427"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8375F6-FA9D-48C3-9A30-8DDD41347F5A}"/>
                  </a:ext>
                </a:extLst>
              </p:cNvPr>
              <p:cNvSpPr/>
              <p:nvPr/>
            </p:nvSpPr>
            <p:spPr>
              <a:xfrm>
                <a:off x="705392" y="5432855"/>
                <a:ext cx="7507297" cy="124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Supuesto: </a:t>
                </a:r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 los insumos son independientes de las dotaciones individuales: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𝐶𝑜𝑟𝑟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s-MX" sz="2400" b="1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 (padres “ciegos”)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8375F6-FA9D-48C3-9A30-8DDD41347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2" y="5432855"/>
                <a:ext cx="7507297" cy="1243417"/>
              </a:xfrm>
              <a:prstGeom prst="rect">
                <a:avLst/>
              </a:prstGeom>
              <a:blipFill>
                <a:blip r:embed="rId7"/>
                <a:stretch>
                  <a:fillRect l="-1300" t="-3922" b="-1029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0B4033A3-401B-4F31-B167-73332D26B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Función de Producción de los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878A7-9965-4AA4-9762-1AA7822CD584}"/>
              </a:ext>
            </a:extLst>
          </p:cNvPr>
          <p:cNvSpPr/>
          <p:nvPr/>
        </p:nvSpPr>
        <p:spPr>
          <a:xfrm>
            <a:off x="619400" y="980728"/>
            <a:ext cx="720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Variaciones del mismo individuo en distintas edades: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255D17-C174-4DC9-8CE9-681D9BB40FCF}"/>
                  </a:ext>
                </a:extLst>
              </p:cNvPr>
              <p:cNvSpPr/>
              <p:nvPr/>
            </p:nvSpPr>
            <p:spPr>
              <a:xfrm>
                <a:off x="1043608" y="1890769"/>
                <a:ext cx="6408712" cy="1554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sSup>
                            <m:sSupPr>
                              <m:ctrlPr>
                                <a:rPr lang="es-MX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𝑖𝑗𝑎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3255D17-C174-4DC9-8CE9-681D9BB40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90769"/>
                <a:ext cx="6408712" cy="1554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A5A0BD49-B9BB-416A-B7B8-03DD2165B554}"/>
              </a:ext>
            </a:extLst>
          </p:cNvPr>
          <p:cNvSpPr/>
          <p:nvPr/>
        </p:nvSpPr>
        <p:spPr>
          <a:xfrm rot="5400000">
            <a:off x="2830211" y="2506495"/>
            <a:ext cx="243218" cy="2088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26CAB3-1AA3-478E-8084-B064EEBA9E6C}"/>
                  </a:ext>
                </a:extLst>
              </p:cNvPr>
              <p:cNvSpPr txBox="1"/>
              <p:nvPr/>
            </p:nvSpPr>
            <p:spPr>
              <a:xfrm>
                <a:off x="1763688" y="3789040"/>
                <a:ext cx="2658647" cy="14818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200" dirty="0">
                    <a:latin typeface="Garamond" panose="02020404030301010803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s-MX" sz="2200" dirty="0">
                    <a:latin typeface="Garamond" panose="02020404030301010803" pitchFamily="18" charset="0"/>
                  </a:rPr>
                  <a:t>, entonces eliminamos el efecto causado por la dotación individual </a:t>
                </a:r>
                <a:endParaRPr lang="es-MX" sz="2200" i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26CAB3-1AA3-478E-8084-B064EEBA9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789040"/>
                <a:ext cx="2658647" cy="1481816"/>
              </a:xfrm>
              <a:prstGeom prst="rect">
                <a:avLst/>
              </a:prstGeom>
              <a:blipFill>
                <a:blip r:embed="rId6"/>
                <a:stretch>
                  <a:fillRect l="-228" r="-2055" b="-69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AE2E52-1FFA-42DE-B96E-4CCFBB83B8A7}"/>
              </a:ext>
            </a:extLst>
          </p:cNvPr>
          <p:cNvCxnSpPr/>
          <p:nvPr/>
        </p:nvCxnSpPr>
        <p:spPr>
          <a:xfrm>
            <a:off x="3419872" y="206084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0506AA-3148-4804-B416-09896C250E4D}"/>
              </a:ext>
            </a:extLst>
          </p:cNvPr>
          <p:cNvSpPr txBox="1"/>
          <p:nvPr/>
        </p:nvSpPr>
        <p:spPr>
          <a:xfrm>
            <a:off x="4422335" y="1845404"/>
            <a:ext cx="411713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atin typeface="Garamond" panose="02020404030301010803" pitchFamily="18" charset="0"/>
              </a:rPr>
              <a:t>Elimina el efecto familia</a:t>
            </a:r>
            <a:endParaRPr lang="es-MX" sz="2200" i="1" dirty="0">
              <a:latin typeface="Garamond" panose="02020404030301010803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7BF16E3-0A18-4B19-A7E5-DC49D8CE1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7788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Aplicaciones con datos para </a:t>
            </a: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Argentina y México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23528" y="1930767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FPA: Explicando los cambios en PISA, Argentina</a:t>
            </a:r>
          </a:p>
          <a:p>
            <a:pPr algn="ctr"/>
            <a:endParaRPr lang="es-MX" sz="3000" dirty="0">
              <a:latin typeface="Garamond" panose="02020404030301010803" pitchFamily="18" charset="0"/>
            </a:endParaRPr>
          </a:p>
          <a:p>
            <a:pPr algn="ctr"/>
            <a:r>
              <a:rPr lang="es-MX" sz="2200" dirty="0">
                <a:latin typeface="Garamond" panose="02020404030301010803" pitchFamily="18" charset="0"/>
              </a:rPr>
              <a:t>de Hoyos, Holland y Troiano (2015). WB </a:t>
            </a:r>
            <a:r>
              <a:rPr lang="es-MX" sz="2200" dirty="0" err="1">
                <a:latin typeface="Garamond" panose="02020404030301010803" pitchFamily="18" charset="0"/>
              </a:rPr>
              <a:t>Working</a:t>
            </a:r>
            <a:r>
              <a:rPr lang="es-MX" sz="2200" dirty="0">
                <a:latin typeface="Garamond" panose="02020404030301010803" pitchFamily="18" charset="0"/>
              </a:rPr>
              <a:t> </a:t>
            </a:r>
            <a:r>
              <a:rPr lang="es-MX" sz="2200" dirty="0" err="1">
                <a:latin typeface="Garamond" panose="02020404030301010803" pitchFamily="18" charset="0"/>
              </a:rPr>
              <a:t>Paper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04157-A2D5-4BE0-AB54-279D97582E9E}"/>
              </a:ext>
            </a:extLst>
          </p:cNvPr>
          <p:cNvSpPr/>
          <p:nvPr/>
        </p:nvSpPr>
        <p:spPr>
          <a:xfrm>
            <a:off x="1691680" y="3573016"/>
            <a:ext cx="562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Metodología: correlación contemporánea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7F7EEAC-DA47-4006-A65E-45E6E29E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3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PISA en Argentina </a:t>
            </a:r>
            <a:r>
              <a:rPr lang="es-MX" sz="2200" dirty="0">
                <a:latin typeface="Garamond" panose="02020404030301010803" pitchFamily="18" charset="0"/>
              </a:rPr>
              <a:t>(de Hoyos y otros (2015))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EFB78-4E03-4518-A618-4C0B06CC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92777"/>
            <a:ext cx="7890271" cy="557658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B344CAB-2F17-4024-B6ED-0BB114E5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9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PISA en Argentina </a:t>
            </a:r>
            <a:r>
              <a:rPr lang="es-MX" sz="2200" dirty="0">
                <a:latin typeface="Garamond" panose="02020404030301010803" pitchFamily="18" charset="0"/>
              </a:rPr>
              <a:t>(de Hoyos y otros (2015))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6FF48B-C411-43C5-B333-25EDFF94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36712"/>
            <a:ext cx="7884368" cy="58519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DE5C392-4A8C-46CD-9E2A-CE8A4A5D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9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PISA en Argentina </a:t>
            </a:r>
            <a:r>
              <a:rPr lang="es-MX" sz="2200" dirty="0">
                <a:latin typeface="Garamond" panose="02020404030301010803" pitchFamily="18" charset="0"/>
              </a:rPr>
              <a:t>(de Hoyos y otros (2015))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04157-A2D5-4BE0-AB54-279D97582E9E}"/>
              </a:ext>
            </a:extLst>
          </p:cNvPr>
          <p:cNvSpPr/>
          <p:nvPr/>
        </p:nvSpPr>
        <p:spPr>
          <a:xfrm>
            <a:off x="619400" y="836712"/>
            <a:ext cx="5755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Metodología: Correlación Contemporánea 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B970A-6C9E-42D4-BA4A-909F6317C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298377"/>
            <a:ext cx="3705225" cy="1238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3927A-A23F-4174-A9C1-9F27B27B3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852737"/>
            <a:ext cx="3181350" cy="115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C997CD-6153-4AEC-8BED-0A974E23A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7157"/>
            <a:ext cx="9144000" cy="9960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59A0DF-C5D4-4D19-8798-212D05B88030}"/>
              </a:ext>
            </a:extLst>
          </p:cNvPr>
          <p:cNvSpPr/>
          <p:nvPr/>
        </p:nvSpPr>
        <p:spPr>
          <a:xfrm>
            <a:off x="251520" y="5514278"/>
            <a:ext cx="8629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Esta última expresión es la descomposición de Oaxaca - </a:t>
            </a:r>
            <a:r>
              <a:rPr lang="es-MX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Blinder</a:t>
            </a: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E1B74AC-6900-42D8-B6B9-5B2761421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34BDE-6CC9-4909-861E-ADC51EEA174C}"/>
              </a:ext>
            </a:extLst>
          </p:cNvPr>
          <p:cNvSpPr txBox="1"/>
          <p:nvPr/>
        </p:nvSpPr>
        <p:spPr>
          <a:xfrm>
            <a:off x="323528" y="2060848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atin typeface="Garamond" panose="02020404030301010803" pitchFamily="18" charset="0"/>
              </a:rPr>
              <a:t>15,936,656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9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PISA en Argentina </a:t>
            </a:r>
            <a:r>
              <a:rPr lang="es-MX" sz="2200" dirty="0">
                <a:latin typeface="Garamond" panose="02020404030301010803" pitchFamily="18" charset="0"/>
              </a:rPr>
              <a:t>(de Hoyos y otros (2015))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04157-A2D5-4BE0-AB54-279D97582E9E}"/>
              </a:ext>
            </a:extLst>
          </p:cNvPr>
          <p:cNvSpPr/>
          <p:nvPr/>
        </p:nvSpPr>
        <p:spPr>
          <a:xfrm>
            <a:off x="619400" y="836712"/>
            <a:ext cx="4183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Metodología: </a:t>
            </a:r>
            <a:r>
              <a:rPr lang="es-MX" sz="2400" b="1" dirty="0" err="1">
                <a:latin typeface="Garamond" panose="02020404030301010803" pitchFamily="18" charset="0"/>
              </a:rPr>
              <a:t>microsimulación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E8A56-4A3E-4FB3-907B-ACEEEF522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37" y="1700808"/>
            <a:ext cx="2524125" cy="56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ECA33-D26B-4195-8CA1-2FC55D522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478" y="2671192"/>
            <a:ext cx="489585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BC73C-9F9D-4B36-B84E-D0192FCE1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3645024"/>
            <a:ext cx="2590800" cy="638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EF88E7-8FC2-4660-9375-C3606DDB77BB}"/>
              </a:ext>
            </a:extLst>
          </p:cNvPr>
          <p:cNvSpPr/>
          <p:nvPr/>
        </p:nvSpPr>
        <p:spPr>
          <a:xfrm>
            <a:off x="1043608" y="4571231"/>
            <a:ext cx="6320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Esta última expresión es una </a:t>
            </a:r>
            <a:r>
              <a:rPr lang="es-MX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microsimulación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F77F48D-0AD0-4142-9D1F-58143637B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PISA en Argentina </a:t>
            </a:r>
            <a:r>
              <a:rPr lang="es-MX" sz="2200" dirty="0">
                <a:latin typeface="Garamond" panose="02020404030301010803" pitchFamily="18" charset="0"/>
              </a:rPr>
              <a:t>(de Hoyos y otros (2015))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B4D5F-F6F3-4363-8D6C-DCA6164B8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64704"/>
            <a:ext cx="8026868" cy="602214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F364B07-821D-4BD3-8DBC-F146CC710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09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PISA en Argentina </a:t>
            </a:r>
            <a:r>
              <a:rPr lang="es-MX" sz="2200" dirty="0">
                <a:latin typeface="Garamond" panose="02020404030301010803" pitchFamily="18" charset="0"/>
              </a:rPr>
              <a:t>(de Hoyos y otros (2015))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D4B36-5A16-4E6A-8275-BCC1AE251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64704"/>
            <a:ext cx="8172400" cy="59315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3F7F461-57B6-49A3-AC7B-8D72E909F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1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971600" y="1930767"/>
            <a:ext cx="6840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FPA: Enlace Media Superior en México </a:t>
            </a:r>
          </a:p>
          <a:p>
            <a:pPr algn="ctr"/>
            <a:endParaRPr lang="es-MX" sz="3000" dirty="0">
              <a:latin typeface="Garamond" panose="02020404030301010803" pitchFamily="18" charset="0"/>
            </a:endParaRPr>
          </a:p>
          <a:p>
            <a:pPr algn="ctr"/>
            <a:r>
              <a:rPr lang="es-MX" sz="2200" dirty="0">
                <a:latin typeface="Garamond" panose="02020404030301010803" pitchFamily="18" charset="0"/>
              </a:rPr>
              <a:t>de Hoyos, Espino y García (2012). TE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04157-A2D5-4BE0-AB54-279D97582E9E}"/>
              </a:ext>
            </a:extLst>
          </p:cNvPr>
          <p:cNvSpPr/>
          <p:nvPr/>
        </p:nvSpPr>
        <p:spPr>
          <a:xfrm>
            <a:off x="2267744" y="3573016"/>
            <a:ext cx="3916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Metodología: valor agregado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46C952D-A130-4C1C-9314-F677F6C9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3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ENLACE Educación Media Superior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DCA3B9-AE75-436A-BC48-35E6A177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84784"/>
            <a:ext cx="4969732" cy="720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AEB2C4-7488-4FF0-8317-D4FB72D18A3C}"/>
                  </a:ext>
                </a:extLst>
              </p:cNvPr>
              <p:cNvSpPr/>
              <p:nvPr/>
            </p:nvSpPr>
            <p:spPr>
              <a:xfrm>
                <a:off x="1187624" y="2780928"/>
                <a:ext cx="10081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AEB2C4-7488-4FF0-8317-D4FB72D18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80928"/>
                <a:ext cx="1008112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4C48F8-6895-4A5F-B6D7-BF93D2D39385}"/>
                  </a:ext>
                </a:extLst>
              </p:cNvPr>
              <p:cNvSpPr/>
              <p:nvPr/>
            </p:nvSpPr>
            <p:spPr>
              <a:xfrm>
                <a:off x="1198844" y="3501008"/>
                <a:ext cx="7934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4C48F8-6895-4A5F-B6D7-BF93D2D39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4" y="3501008"/>
                <a:ext cx="793422" cy="523220"/>
              </a:xfrm>
              <a:prstGeom prst="rect">
                <a:avLst/>
              </a:prstGeom>
              <a:blipFill>
                <a:blip r:embed="rId7"/>
                <a:stretch>
                  <a:fillRect t="-11628" r="-1461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D591096-4D3E-4A20-806A-8F9BD216ED73}"/>
              </a:ext>
            </a:extLst>
          </p:cNvPr>
          <p:cNvSpPr txBox="1"/>
          <p:nvPr/>
        </p:nvSpPr>
        <p:spPr>
          <a:xfrm>
            <a:off x="2111512" y="2785864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Aprendizajes del individuo “i”.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8AAC96-76E3-440F-B7A0-7BF37207C0CA}"/>
              </a:ext>
            </a:extLst>
          </p:cNvPr>
          <p:cNvSpPr txBox="1"/>
          <p:nvPr/>
        </p:nvSpPr>
        <p:spPr>
          <a:xfrm>
            <a:off x="2128145" y="3543399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Características personales de “i”.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5AC709A-2EEC-4758-9FCD-27AEC4A581FE}"/>
                  </a:ext>
                </a:extLst>
              </p:cNvPr>
              <p:cNvSpPr/>
              <p:nvPr/>
            </p:nvSpPr>
            <p:spPr>
              <a:xfrm>
                <a:off x="1187624" y="4293096"/>
                <a:ext cx="7934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5AC709A-2EEC-4758-9FCD-27AEC4A58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93096"/>
                <a:ext cx="793422" cy="523220"/>
              </a:xfrm>
              <a:prstGeom prst="rect">
                <a:avLst/>
              </a:prstGeom>
              <a:blipFill>
                <a:blip r:embed="rId8"/>
                <a:stretch>
                  <a:fillRect t="-11628" r="-1384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EF37379-315B-41B0-AB19-CA36477EF00A}"/>
              </a:ext>
            </a:extLst>
          </p:cNvPr>
          <p:cNvSpPr txBox="1"/>
          <p:nvPr/>
        </p:nvSpPr>
        <p:spPr>
          <a:xfrm>
            <a:off x="2116925" y="4335487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Características familiares de “i”.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6967E8-DD8E-4242-81A0-B13DAE5C659E}"/>
                  </a:ext>
                </a:extLst>
              </p:cNvPr>
              <p:cNvSpPr/>
              <p:nvPr/>
            </p:nvSpPr>
            <p:spPr>
              <a:xfrm>
                <a:off x="1187624" y="5066020"/>
                <a:ext cx="8322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6967E8-DD8E-4242-81A0-B13DAE5C6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066020"/>
                <a:ext cx="832279" cy="523220"/>
              </a:xfrm>
              <a:prstGeom prst="rect">
                <a:avLst/>
              </a:prstGeom>
              <a:blipFill>
                <a:blip r:embed="rId9"/>
                <a:stretch>
                  <a:fillRect t="-11628" r="-1397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A998E8D-A023-40F6-9021-D137BA9F40C9}"/>
              </a:ext>
            </a:extLst>
          </p:cNvPr>
          <p:cNvSpPr txBox="1"/>
          <p:nvPr/>
        </p:nvSpPr>
        <p:spPr>
          <a:xfrm>
            <a:off x="2116925" y="5108411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Insumos escolares recibidos por “i”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2333CD-5BE7-4D29-900F-221381FAD665}"/>
                  </a:ext>
                </a:extLst>
              </p:cNvPr>
              <p:cNvSpPr/>
              <p:nvPr/>
            </p:nvSpPr>
            <p:spPr>
              <a:xfrm>
                <a:off x="1187624" y="5805264"/>
                <a:ext cx="7244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2333CD-5BE7-4D29-900F-221381FAD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05264"/>
                <a:ext cx="724429" cy="523220"/>
              </a:xfrm>
              <a:prstGeom prst="rect">
                <a:avLst/>
              </a:prstGeom>
              <a:blipFill>
                <a:blip r:embed="rId10"/>
                <a:stretch>
                  <a:fillRect t="-11628" r="-1512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3A91C57-82F3-4E70-B3B1-C1E94C822A8F}"/>
              </a:ext>
            </a:extLst>
          </p:cNvPr>
          <p:cNvSpPr txBox="1"/>
          <p:nvPr/>
        </p:nvSpPr>
        <p:spPr>
          <a:xfrm>
            <a:off x="2116925" y="5847655"/>
            <a:ext cx="619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Características institucionales enfrentadas por “i”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09C11A8-8EEB-4C24-B390-88F7DF39BF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ENLACE Educación Media Superior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BBF1C1-E67D-472B-B39A-396CB300DADA}"/>
              </a:ext>
            </a:extLst>
          </p:cNvPr>
          <p:cNvSpPr/>
          <p:nvPr/>
        </p:nvSpPr>
        <p:spPr>
          <a:xfrm>
            <a:off x="673749" y="963798"/>
            <a:ext cx="7507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 problema es que fácilmente la especificación anterior incorpora un número elevado de insumos, haciendo el análisis complejo. 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r>
              <a:rPr lang="es-MX" sz="2400" dirty="0">
                <a:latin typeface="Garamond" panose="02020404030301010803" pitchFamily="18" charset="0"/>
              </a:rPr>
              <a:t>Para abordar esto, estimamos el siguiente modelo: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7D854-F673-4086-8D62-5F2D9D48B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180461"/>
            <a:ext cx="5622464" cy="774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3BB4D20-A70E-4177-A583-C246ADFF3B87}"/>
                  </a:ext>
                </a:extLst>
              </p:cNvPr>
              <p:cNvSpPr/>
              <p:nvPr/>
            </p:nvSpPr>
            <p:spPr>
              <a:xfrm>
                <a:off x="683568" y="4298320"/>
                <a:ext cx="750729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Los vectores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en donde se maximiza la probabilidad de observar la distribución de alumnos en los cuatro niveles de logro de ENLACE (2008)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3BB4D20-A70E-4177-A583-C246ADFF3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98320"/>
                <a:ext cx="7507297" cy="1200329"/>
              </a:xfrm>
              <a:prstGeom prst="rect">
                <a:avLst/>
              </a:prstGeom>
              <a:blipFill>
                <a:blip r:embed="rId6"/>
                <a:stretch>
                  <a:fillRect l="-1218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717D8F9E-EE4E-4907-A911-876379F66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ENLACE Educación Media Superior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BBF1C1-E67D-472B-B39A-396CB300DADA}"/>
                  </a:ext>
                </a:extLst>
              </p:cNvPr>
              <p:cNvSpPr/>
              <p:nvPr/>
            </p:nvSpPr>
            <p:spPr>
              <a:xfrm>
                <a:off x="673749" y="963798"/>
                <a:ext cx="764266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Con la especificación anterior es posible determinar la contribución de cada uno de los elementos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en los aprendizajes. 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r>
                  <a:rPr lang="es-MX" sz="2400" dirty="0">
                    <a:latin typeface="Garamond" panose="02020404030301010803" pitchFamily="18" charset="0"/>
                  </a:rPr>
                  <a:t>Una alternativa es ver la contribución de cada elemento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BBF1C1-E67D-472B-B39A-396CB300D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9" y="963798"/>
                <a:ext cx="7642667" cy="1938992"/>
              </a:xfrm>
              <a:prstGeom prst="rect">
                <a:avLst/>
              </a:prstGeom>
              <a:blipFill>
                <a:blip r:embed="rId5"/>
                <a:stretch>
                  <a:fillRect l="-1277" t="-2516" r="-958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E379792-FBD8-405A-BBBD-175FD6BE7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114675"/>
            <a:ext cx="4124325" cy="628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039A50-6556-44B6-9AB3-F1D551C39699}"/>
              </a:ext>
            </a:extLst>
          </p:cNvPr>
          <p:cNvSpPr/>
          <p:nvPr/>
        </p:nvSpPr>
        <p:spPr>
          <a:xfrm>
            <a:off x="683568" y="3794264"/>
            <a:ext cx="7642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 bien: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8ECFB-5A3F-4C84-AD5B-080CEE386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0786" y="3789040"/>
            <a:ext cx="3276600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967AF0-AEC9-425C-97E7-FB4627E48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4618459"/>
            <a:ext cx="2514600" cy="4667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CCC60C-B953-442E-9365-891A827BA229}"/>
              </a:ext>
            </a:extLst>
          </p:cNvPr>
          <p:cNvSpPr/>
          <p:nvPr/>
        </p:nvSpPr>
        <p:spPr>
          <a:xfrm>
            <a:off x="683568" y="4588842"/>
            <a:ext cx="7642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 problema es: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23146A-4053-49ED-9D96-32D73B083EA3}"/>
              </a:ext>
            </a:extLst>
          </p:cNvPr>
          <p:cNvSpPr/>
          <p:nvPr/>
        </p:nvSpPr>
        <p:spPr>
          <a:xfrm>
            <a:off x="683568" y="5487615"/>
            <a:ext cx="4824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Solución (descomposición de Shapley):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C1AB7-E65A-4483-A690-48FC26C63B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3235" y="5330963"/>
            <a:ext cx="2924175" cy="97155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D2A7D51-5DC8-4FAF-8623-0B7689E7DE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Resultados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2C673-0252-4343-8B16-5CC54EF01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64" y="908720"/>
            <a:ext cx="3066429" cy="5949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6DCF6-3CF3-47BE-BADF-A57D9A412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835" y="908720"/>
            <a:ext cx="1773278" cy="5949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88C757-C8DB-4A22-A078-916427FA2537}"/>
              </a:ext>
            </a:extLst>
          </p:cNvPr>
          <p:cNvSpPr/>
          <p:nvPr/>
        </p:nvSpPr>
        <p:spPr>
          <a:xfrm>
            <a:off x="1295964" y="1052736"/>
            <a:ext cx="5104149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0019C1-8C00-4F95-832B-401EBAE437B7}"/>
              </a:ext>
            </a:extLst>
          </p:cNvPr>
          <p:cNvSpPr/>
          <p:nvPr/>
        </p:nvSpPr>
        <p:spPr>
          <a:xfrm>
            <a:off x="1290844" y="1349152"/>
            <a:ext cx="5104149" cy="51761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B2BD1D-C10E-4CB0-AA87-1DF937B21AE9}"/>
              </a:ext>
            </a:extLst>
          </p:cNvPr>
          <p:cNvCxnSpPr>
            <a:stCxn id="9" idx="3"/>
          </p:cNvCxnSpPr>
          <p:nvPr/>
        </p:nvCxnSpPr>
        <p:spPr>
          <a:xfrm>
            <a:off x="6400113" y="1196752"/>
            <a:ext cx="764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FA23609-9B33-4891-8BB9-32F9D3775B27}"/>
              </a:ext>
            </a:extLst>
          </p:cNvPr>
          <p:cNvSpPr txBox="1"/>
          <p:nvPr/>
        </p:nvSpPr>
        <p:spPr>
          <a:xfrm>
            <a:off x="7380312" y="1052736"/>
            <a:ext cx="1763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Las mujeres salen peor en matemáticas...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2A7AAED-450D-4ACE-81AE-D5A749570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6" name="TextBox 20">
            <a:extLst>
              <a:ext uri="{FF2B5EF4-FFF2-40B4-BE49-F238E27FC236}">
                <a16:creationId xmlns:a16="http://schemas.microsoft.com/office/drawing/2014/main" id="{7A77AB94-670E-4605-B5BF-15DC3B74463E}"/>
              </a:ext>
            </a:extLst>
          </p:cNvPr>
          <p:cNvSpPr txBox="1"/>
          <p:nvPr/>
        </p:nvSpPr>
        <p:spPr>
          <a:xfrm>
            <a:off x="7092280" y="2176988"/>
            <a:ext cx="2051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En sociedades machistas.</a:t>
            </a: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1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Resultados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56A629-D25C-475A-8DAD-14E7EAAC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6638925" cy="1038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84C19-711F-48DA-AB9E-8A8CE9530479}"/>
              </a:ext>
            </a:extLst>
          </p:cNvPr>
          <p:cNvSpPr txBox="1"/>
          <p:nvPr/>
        </p:nvSpPr>
        <p:spPr>
          <a:xfrm>
            <a:off x="971600" y="162880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latin typeface="Garamond" panose="02020404030301010803" pitchFamily="18" charset="0"/>
              </a:rPr>
              <a:t>Las expectativas educativas importan</a:t>
            </a:r>
            <a:endParaRPr lang="en-US" sz="2400" u="sng" dirty="0">
              <a:latin typeface="Garamond" panose="02020404030301010803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1C8453-F415-4DB4-A0C4-681CC24B6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7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Resultados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84C19-711F-48DA-AB9E-8A8CE9530479}"/>
              </a:ext>
            </a:extLst>
          </p:cNvPr>
          <p:cNvSpPr txBox="1"/>
          <p:nvPr/>
        </p:nvSpPr>
        <p:spPr>
          <a:xfrm>
            <a:off x="971600" y="7647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latin typeface="Garamond" panose="02020404030301010803" pitchFamily="18" charset="0"/>
              </a:rPr>
              <a:t>Los insumos escolares inciden sobre los aprendizajes</a:t>
            </a:r>
            <a:endParaRPr lang="en-US" sz="2400" u="sng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731E4-E637-415E-AAEA-85775D966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820472" cy="526715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67AFE32-2CCA-40C6-A530-5BB7C5476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Resumen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/>
              <p:nvPr/>
            </p:nvSpPr>
            <p:spPr>
              <a:xfrm>
                <a:off x="998423" y="692696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23" y="692696"/>
                <a:ext cx="28986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49AD8C-D390-42E7-B7D7-C03C2D8CE23B}"/>
              </a:ext>
            </a:extLst>
          </p:cNvPr>
          <p:cNvSpPr txBox="1"/>
          <p:nvPr/>
        </p:nvSpPr>
        <p:spPr>
          <a:xfrm>
            <a:off x="5004048" y="770166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Romer (1990)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16005E-E777-445F-B4D5-6A563C4977A8}"/>
                  </a:ext>
                </a:extLst>
              </p:cNvPr>
              <p:cNvSpPr/>
              <p:nvPr/>
            </p:nvSpPr>
            <p:spPr>
              <a:xfrm>
                <a:off x="755576" y="1538650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16005E-E777-445F-B4D5-6A563C497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38650"/>
                <a:ext cx="28986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9EC09C3-79FC-4088-9A47-F38E1E3C35F3}"/>
              </a:ext>
            </a:extLst>
          </p:cNvPr>
          <p:cNvSpPr txBox="1"/>
          <p:nvPr/>
        </p:nvSpPr>
        <p:spPr>
          <a:xfrm>
            <a:off x="5004048" y="1629961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Hanushek et al (2012)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EE6B90-CABA-4584-95D1-2FA282DD9FB6}"/>
                  </a:ext>
                </a:extLst>
              </p:cNvPr>
              <p:cNvSpPr txBox="1"/>
              <p:nvPr/>
            </p:nvSpPr>
            <p:spPr>
              <a:xfrm>
                <a:off x="683568" y="2311065"/>
                <a:ext cx="4320480" cy="1117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EE6B90-CABA-4584-95D1-2FA282DD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11065"/>
                <a:ext cx="4320480" cy="1117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0DDC7F5-D0C9-4674-B287-B86D52FF36A7}"/>
              </a:ext>
            </a:extLst>
          </p:cNvPr>
          <p:cNvSpPr txBox="1"/>
          <p:nvPr/>
        </p:nvSpPr>
        <p:spPr>
          <a:xfrm>
            <a:off x="5004048" y="2577030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Becker (1967), Mincer (1974)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8918A-47D9-453E-B298-1A521A924FD3}"/>
                  </a:ext>
                </a:extLst>
              </p:cNvPr>
              <p:cNvSpPr txBox="1"/>
              <p:nvPr/>
            </p:nvSpPr>
            <p:spPr>
              <a:xfrm>
                <a:off x="-180528" y="4221088"/>
                <a:ext cx="6330006" cy="12280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MX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8918A-47D9-453E-B298-1A521A924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221088"/>
                <a:ext cx="6330006" cy="1228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C140BBA-FB92-4F8E-B014-4368A71DADD0}"/>
              </a:ext>
            </a:extLst>
          </p:cNvPr>
          <p:cNvSpPr txBox="1"/>
          <p:nvPr/>
        </p:nvSpPr>
        <p:spPr>
          <a:xfrm>
            <a:off x="5724128" y="4649288"/>
            <a:ext cx="2966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Becker (1967)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1A3DA6-C522-44FF-AD79-2A57EBA0F411}"/>
                  </a:ext>
                </a:extLst>
              </p:cNvPr>
              <p:cNvSpPr txBox="1"/>
              <p:nvPr/>
            </p:nvSpPr>
            <p:spPr>
              <a:xfrm>
                <a:off x="683568" y="5892247"/>
                <a:ext cx="6120680" cy="486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̅"/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000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1A3DA6-C522-44FF-AD79-2A57EBA0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92247"/>
                <a:ext cx="6120680" cy="486736"/>
              </a:xfrm>
              <a:prstGeom prst="rect">
                <a:avLst/>
              </a:prstGeom>
              <a:blipFill>
                <a:blip r:embed="rId7"/>
                <a:stretch>
                  <a:fillRect t="-21519" b="-481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BAC97A1-030B-451F-804F-4195A2B3C444}"/>
              </a:ext>
            </a:extLst>
          </p:cNvPr>
          <p:cNvSpPr txBox="1"/>
          <p:nvPr/>
        </p:nvSpPr>
        <p:spPr>
          <a:xfrm>
            <a:off x="6588224" y="5781672"/>
            <a:ext cx="2966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Oaxaca (1973)</a:t>
            </a:r>
          </a:p>
          <a:p>
            <a:r>
              <a:rPr lang="en-US" sz="2000" dirty="0"/>
              <a:t>Blinder (1973)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1458C58-DED9-4BF2-BB2A-22005C895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1213B7-04F9-48C6-829E-4F9CAF5C1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72" y="3429000"/>
            <a:ext cx="4533900" cy="800100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D481BA6F-B234-4AD3-A9AC-5AE16D1D1B40}"/>
              </a:ext>
            </a:extLst>
          </p:cNvPr>
          <p:cNvSpPr txBox="1"/>
          <p:nvPr/>
        </p:nvSpPr>
        <p:spPr>
          <a:xfrm>
            <a:off x="5292080" y="3589566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Spence (1973)</a:t>
            </a:r>
          </a:p>
        </p:txBody>
      </p:sp>
    </p:spTree>
    <p:extLst>
      <p:ext uri="{BB962C8B-B14F-4D97-AF65-F5344CB8AC3E}">
        <p14:creationId xmlns:p14="http://schemas.microsoft.com/office/powerpoint/2010/main" val="32386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Resultados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84C19-711F-48DA-AB9E-8A8CE9530479}"/>
              </a:ext>
            </a:extLst>
          </p:cNvPr>
          <p:cNvSpPr txBox="1"/>
          <p:nvPr/>
        </p:nvSpPr>
        <p:spPr>
          <a:xfrm>
            <a:off x="395536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latin typeface="Garamond" panose="02020404030301010803" pitchFamily="18" charset="0"/>
              </a:rPr>
              <a:t>Los características institucionales inciden sobre los aprendizajes</a:t>
            </a:r>
            <a:endParaRPr lang="en-US" sz="2400" u="sng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563F7A-7D0B-4994-849B-5966DE613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0512"/>
            <a:ext cx="9144000" cy="223697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C429A21-8191-4A30-9470-3F82B4830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82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Resultados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84C19-711F-48DA-AB9E-8A8CE9530479}"/>
              </a:ext>
            </a:extLst>
          </p:cNvPr>
          <p:cNvSpPr txBox="1"/>
          <p:nvPr/>
        </p:nvSpPr>
        <p:spPr>
          <a:xfrm>
            <a:off x="395536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latin typeface="Garamond" panose="02020404030301010803" pitchFamily="18" charset="0"/>
              </a:rPr>
              <a:t>Los características familiares inciden sobre los aprendizajes</a:t>
            </a:r>
            <a:endParaRPr lang="en-US" sz="2400" u="sng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A487F-00B8-413E-9C0C-13200F9C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653"/>
            <a:ext cx="9144000" cy="242869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204D25A-9D35-4336-98FA-E5A3D532D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FPA: Resultados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84C19-711F-48DA-AB9E-8A8CE9530479}"/>
              </a:ext>
            </a:extLst>
          </p:cNvPr>
          <p:cNvSpPr txBox="1"/>
          <p:nvPr/>
        </p:nvSpPr>
        <p:spPr>
          <a:xfrm>
            <a:off x="395536" y="119675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¿Cuánto incide cada componente (vector) en los aprendizajes?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6FC20-A2B7-481C-99D2-79A7E5A7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2717"/>
            <a:ext cx="9144000" cy="3002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11515F-57D2-4704-BDF7-5DA5B4D35BAF}"/>
              </a:ext>
            </a:extLst>
          </p:cNvPr>
          <p:cNvSpPr/>
          <p:nvPr/>
        </p:nvSpPr>
        <p:spPr>
          <a:xfrm>
            <a:off x="2771800" y="5013176"/>
            <a:ext cx="45365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BFB46-DD89-44C4-B1C2-1BDB37966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822354"/>
            <a:ext cx="4124325" cy="6286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344F25-A0AF-4B22-91FD-FE86083ABD77}"/>
              </a:ext>
            </a:extLst>
          </p:cNvPr>
          <p:cNvCxnSpPr/>
          <p:nvPr/>
        </p:nvCxnSpPr>
        <p:spPr>
          <a:xfrm>
            <a:off x="5004048" y="530120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B59DD94-4BFB-4C34-8BC2-88D6B4008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822354"/>
            <a:ext cx="3276600" cy="6286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99E6E8-EBCB-48AF-8FA8-11BACFF13A9D}"/>
              </a:ext>
            </a:extLst>
          </p:cNvPr>
          <p:cNvCxnSpPr/>
          <p:nvPr/>
        </p:nvCxnSpPr>
        <p:spPr>
          <a:xfrm>
            <a:off x="3131840" y="530120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52E3A03-3145-4D1A-A4C2-60050240C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1658417"/>
            <a:ext cx="2520280" cy="83735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D76284-A373-4D3A-BE3B-31CF1357ACC2}"/>
              </a:ext>
            </a:extLst>
          </p:cNvPr>
          <p:cNvCxnSpPr>
            <a:cxnSpLocks/>
          </p:cNvCxnSpPr>
          <p:nvPr/>
        </p:nvCxnSpPr>
        <p:spPr>
          <a:xfrm flipV="1">
            <a:off x="6948264" y="2348880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36359337-768F-4F7D-8BDC-40F48071D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031BF89B-7040-44F8-AC60-CD42120FE7BA}"/>
              </a:ext>
            </a:extLst>
          </p:cNvPr>
          <p:cNvSpPr/>
          <p:nvPr/>
        </p:nvSpPr>
        <p:spPr>
          <a:xfrm>
            <a:off x="-1" y="3834414"/>
            <a:ext cx="8892469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971600" y="1930767"/>
            <a:ext cx="6840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FPA: Panel de Enlace en México </a:t>
            </a:r>
          </a:p>
          <a:p>
            <a:pPr algn="ctr"/>
            <a:endParaRPr lang="es-MX" sz="3000" dirty="0">
              <a:latin typeface="Garamond" panose="02020404030301010803" pitchFamily="18" charset="0"/>
            </a:endParaRPr>
          </a:p>
          <a:p>
            <a:pPr algn="ctr"/>
            <a:r>
              <a:rPr lang="es-MX" sz="2200" dirty="0">
                <a:latin typeface="Garamond" panose="02020404030301010803" pitchFamily="18" charset="0"/>
              </a:rPr>
              <a:t>de Hoyos, Estrada y Vargas (2018). WB </a:t>
            </a:r>
            <a:r>
              <a:rPr lang="es-MX" sz="2200" dirty="0" err="1">
                <a:latin typeface="Garamond" panose="02020404030301010803" pitchFamily="18" charset="0"/>
              </a:rPr>
              <a:t>Working</a:t>
            </a:r>
            <a:r>
              <a:rPr lang="es-MX" sz="2200" dirty="0">
                <a:latin typeface="Garamond" panose="02020404030301010803" pitchFamily="18" charset="0"/>
              </a:rPr>
              <a:t> </a:t>
            </a:r>
            <a:r>
              <a:rPr lang="es-MX" sz="2200" dirty="0" err="1">
                <a:latin typeface="Garamond" panose="02020404030301010803" pitchFamily="18" charset="0"/>
              </a:rPr>
              <a:t>Paper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04157-A2D5-4BE0-AB54-279D97582E9E}"/>
              </a:ext>
            </a:extLst>
          </p:cNvPr>
          <p:cNvSpPr/>
          <p:nvPr/>
        </p:nvSpPr>
        <p:spPr>
          <a:xfrm>
            <a:off x="2195736" y="3573017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Garamond" panose="02020404030301010803" pitchFamily="18" charset="0"/>
              </a:rPr>
              <a:t>Metodología: Valor agregado con efectos fijos por familia</a:t>
            </a:r>
            <a:endParaRPr lang="es-MX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C7C3B4F-8D23-4264-BBA2-7DECA5DE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0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179512" y="115352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latin typeface="Garamond" panose="02020404030301010803" pitchFamily="18" charset="0"/>
              </a:rPr>
              <a:t>FPA: Panel de Enlace en México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E4EF8-F37D-4BC6-AC21-28CA7C9D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59496"/>
            <a:ext cx="4076700" cy="53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8EB478-9F56-4AF9-B28C-40ADB5545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967915"/>
            <a:ext cx="4838700" cy="695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7B210-02C5-467C-9C30-8716D60C16BA}"/>
              </a:ext>
            </a:extLst>
          </p:cNvPr>
          <p:cNvSpPr txBox="1"/>
          <p:nvPr/>
        </p:nvSpPr>
        <p:spPr>
          <a:xfrm>
            <a:off x="5580112" y="1959501"/>
            <a:ext cx="244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Valor agregado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9A4649-669C-4F9D-B581-ACAEE52CE097}"/>
              </a:ext>
            </a:extLst>
          </p:cNvPr>
          <p:cNvSpPr txBox="1"/>
          <p:nvPr/>
        </p:nvSpPr>
        <p:spPr>
          <a:xfrm>
            <a:off x="5652120" y="3041084"/>
            <a:ext cx="244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Valor agregado con efectos fijos por familia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D38038E-3A89-4F55-BC50-9CD66FAF2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0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179512" y="115352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latin typeface="Garamond" panose="02020404030301010803" pitchFamily="18" charset="0"/>
              </a:rPr>
              <a:t>FPA: Panel de Enlace en México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1EC70F-88AC-441B-8366-BD137401D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5" y="764704"/>
            <a:ext cx="7065217" cy="599538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93B8B42-447C-40D7-82E0-6F6B8AFE6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22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987FE-BB20-41C7-A7B4-BDD85AB3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8895"/>
            <a:ext cx="9144000" cy="3760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179512" y="115352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latin typeface="Garamond" panose="02020404030301010803" pitchFamily="18" charset="0"/>
              </a:rPr>
              <a:t>FPA: Panel de Enlace en México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0DF1C-8D74-439D-AA0F-C4DBEC64F2D0}"/>
              </a:ext>
            </a:extLst>
          </p:cNvPr>
          <p:cNvSpPr/>
          <p:nvPr/>
        </p:nvSpPr>
        <p:spPr>
          <a:xfrm>
            <a:off x="3563888" y="2708920"/>
            <a:ext cx="1728192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573E0-C081-442B-9F19-0634783128F1}"/>
              </a:ext>
            </a:extLst>
          </p:cNvPr>
          <p:cNvSpPr/>
          <p:nvPr/>
        </p:nvSpPr>
        <p:spPr>
          <a:xfrm>
            <a:off x="7316950" y="2708920"/>
            <a:ext cx="1728192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9276A74-4317-45FC-B886-F227976C0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4875" y="1305341"/>
            <a:ext cx="75342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FPA tiene como base conceptual el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proceso de acumulación de capital humano</a:t>
            </a:r>
            <a:r>
              <a:rPr lang="es-MX" sz="3000" dirty="0">
                <a:latin typeface="Garamond" panose="02020404030301010803" pitchFamily="18" charset="0"/>
              </a:rPr>
              <a:t>, lo cual la hace congruente con el DIT. </a:t>
            </a: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Los parámetros de la FPA son “</a:t>
            </a:r>
            <a:r>
              <a:rPr lang="es-MX" sz="3000" i="1" dirty="0" err="1">
                <a:latin typeface="Garamond" panose="02020404030301010803" pitchFamily="18" charset="0"/>
              </a:rPr>
              <a:t>ceteris</a:t>
            </a:r>
            <a:r>
              <a:rPr lang="es-MX" sz="3000" i="1" dirty="0">
                <a:latin typeface="Garamond" panose="02020404030301010803" pitchFamily="18" charset="0"/>
              </a:rPr>
              <a:t> </a:t>
            </a:r>
            <a:r>
              <a:rPr lang="es-MX" sz="3000" i="1" dirty="0" err="1">
                <a:latin typeface="Garamond" panose="02020404030301010803" pitchFamily="18" charset="0"/>
              </a:rPr>
              <a:t>paribus</a:t>
            </a:r>
            <a:r>
              <a:rPr lang="es-MX" sz="3000" dirty="0">
                <a:latin typeface="Garamond" panose="02020404030301010803" pitchFamily="18" charset="0"/>
              </a:rPr>
              <a:t>” y difieren de los obtenidos de una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evaluación experimental</a:t>
            </a:r>
            <a:r>
              <a:rPr lang="es-MX" sz="3000" dirty="0">
                <a:latin typeface="Garamond" panose="02020404030301010803" pitchFamily="18" charset="0"/>
              </a:rPr>
              <a:t>.   </a:t>
            </a:r>
            <a:r>
              <a:rPr lang="es-MX" sz="3000" b="1" dirty="0">
                <a:latin typeface="Garamond" panose="02020404030301010803" pitchFamily="18" charset="0"/>
              </a:rPr>
              <a:t> </a:t>
            </a: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Empíricamente tenemos que divergir de la forma funcional conceptualmente correcta por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falta de información</a:t>
            </a:r>
            <a:r>
              <a:rPr lang="es-MX" sz="3000" dirty="0"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06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formación de habilidades </a:t>
            </a:r>
            <a:r>
              <a:rPr lang="es-MX" sz="3000" dirty="0">
                <a:latin typeface="Garamond" panose="02020404030301010803" pitchFamily="18" charset="0"/>
                <a:sym typeface="Symbol" panose="05050102010706020507" pitchFamily="18" charset="2"/>
              </a:rPr>
              <a:t>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318FA6-4CD1-4598-AC2C-654260FEC16C}"/>
                  </a:ext>
                </a:extLst>
              </p:cNvPr>
              <p:cNvSpPr/>
              <p:nvPr/>
            </p:nvSpPr>
            <p:spPr>
              <a:xfrm>
                <a:off x="905576" y="1340768"/>
                <a:ext cx="56166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=1,…A</a:t>
                </a:r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318FA6-4CD1-4598-AC2C-654260FEC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1340768"/>
                <a:ext cx="5616624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085BA9-9F8D-4A4F-A838-65BAEC73BDFF}"/>
                  </a:ext>
                </a:extLst>
              </p:cNvPr>
              <p:cNvSpPr/>
              <p:nvPr/>
            </p:nvSpPr>
            <p:spPr>
              <a:xfrm>
                <a:off x="784125" y="2517577"/>
                <a:ext cx="313980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2085BA9-9F8D-4A4F-A838-65BAEC73B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5" y="2517577"/>
                <a:ext cx="3139803" cy="1029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F1F7B29-5685-4EB2-A6D7-23A1412AE9FF}"/>
              </a:ext>
            </a:extLst>
          </p:cNvPr>
          <p:cNvSpPr txBox="1"/>
          <p:nvPr/>
        </p:nvSpPr>
        <p:spPr>
          <a:xfrm>
            <a:off x="808313" y="2132856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Complementariedad dinámica: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21DAED-C331-4210-8A06-25760BB22290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Cunha and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(2007); </a:t>
            </a:r>
            <a:r>
              <a:rPr lang="es-MX" i="1" dirty="0" err="1">
                <a:latin typeface="Garamond" panose="02020404030301010803" pitchFamily="18" charset="0"/>
              </a:rPr>
              <a:t>Heckman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Mosso</a:t>
            </a:r>
            <a:r>
              <a:rPr lang="es-MX" i="1" dirty="0">
                <a:latin typeface="Garamond" panose="02020404030301010803" pitchFamily="18" charset="0"/>
              </a:rPr>
              <a:t> (2014)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3935171-6709-4D07-9842-7D4EFD145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7">
                <a:extLst>
                  <a:ext uri="{FF2B5EF4-FFF2-40B4-BE49-F238E27FC236}">
                    <a16:creationId xmlns:a16="http://schemas.microsoft.com/office/drawing/2014/main" id="{49503427-E854-4BA6-9A72-E6923D550802}"/>
                  </a:ext>
                </a:extLst>
              </p:cNvPr>
              <p:cNvSpPr/>
              <p:nvPr/>
            </p:nvSpPr>
            <p:spPr>
              <a:xfrm>
                <a:off x="4211960" y="2492896"/>
                <a:ext cx="3960440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7">
                <a:extLst>
                  <a:ext uri="{FF2B5EF4-FFF2-40B4-BE49-F238E27FC236}">
                    <a16:creationId xmlns:a16="http://schemas.microsoft.com/office/drawing/2014/main" id="{49503427-E854-4BA6-9A72-E6923D550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3960440" cy="10297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5928AFE5-B8B5-4782-ADF8-6516BC32AE27}"/>
                  </a:ext>
                </a:extLst>
              </p:cNvPr>
              <p:cNvSpPr/>
              <p:nvPr/>
            </p:nvSpPr>
            <p:spPr>
              <a:xfrm>
                <a:off x="467544" y="4448085"/>
                <a:ext cx="8352928" cy="565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MX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s-MX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5928AFE5-B8B5-4782-ADF8-6516BC32A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48085"/>
                <a:ext cx="8352928" cy="565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8">
            <a:extLst>
              <a:ext uri="{FF2B5EF4-FFF2-40B4-BE49-F238E27FC236}">
                <a16:creationId xmlns:a16="http://schemas.microsoft.com/office/drawing/2014/main" id="{4E6E2B18-3C95-425E-871E-9C9E39262786}"/>
              </a:ext>
            </a:extLst>
          </p:cNvPr>
          <p:cNvSpPr txBox="1"/>
          <p:nvPr/>
        </p:nvSpPr>
        <p:spPr>
          <a:xfrm>
            <a:off x="827584" y="3862209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Proceso de maximización de los padres:</a:t>
            </a:r>
          </a:p>
        </p:txBody>
      </p:sp>
    </p:spTree>
    <p:extLst>
      <p:ext uri="{BB962C8B-B14F-4D97-AF65-F5344CB8AC3E}">
        <p14:creationId xmlns:p14="http://schemas.microsoft.com/office/powerpoint/2010/main" val="42080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4" grpId="0"/>
      <p:bldP spid="1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560" y="2708920"/>
            <a:ext cx="827990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¿Cómo podemos estimar los determinantes de los aprendizajes?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D4EBBC-3C10-4646-B41B-36BAB4A98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3537D9B-0B5A-4741-948C-41BB18CA1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924" y="1412776"/>
            <a:ext cx="3238500" cy="33432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F7935C-4401-420F-9842-578016389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91" y="1403478"/>
            <a:ext cx="4146401" cy="3352573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11582DD8-9FA2-472E-9580-E2D2EECF6588}"/>
              </a:ext>
            </a:extLst>
          </p:cNvPr>
          <p:cNvSpPr txBox="1"/>
          <p:nvPr/>
        </p:nvSpPr>
        <p:spPr>
          <a:xfrm>
            <a:off x="405870" y="5085184"/>
            <a:ext cx="409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Petra Todd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D97A025-3D96-4C10-8458-6092F36E7E8D}"/>
              </a:ext>
            </a:extLst>
          </p:cNvPr>
          <p:cNvSpPr txBox="1"/>
          <p:nvPr/>
        </p:nvSpPr>
        <p:spPr>
          <a:xfrm>
            <a:off x="4654342" y="5085184"/>
            <a:ext cx="409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Ken </a:t>
            </a:r>
            <a:r>
              <a:rPr lang="es-MX" sz="3000" dirty="0" err="1">
                <a:latin typeface="Garamond" panose="02020404030301010803" pitchFamily="18" charset="0"/>
              </a:rPr>
              <a:t>Wolpin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8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¿Cuál es la relevancia de esto?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755576" y="1628800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1. Las habilidades y competencias importan (de Hoyos y otros (2018))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05D0AF-B8A9-4F2A-AE68-9B84B21B9C15}"/>
              </a:ext>
            </a:extLst>
          </p:cNvPr>
          <p:cNvSpPr txBox="1"/>
          <p:nvPr/>
        </p:nvSpPr>
        <p:spPr>
          <a:xfrm>
            <a:off x="755576" y="2996952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2. ¿Podemos mejorar a través de política educativa los aprendizajes, o todo es determinado por factores exógenos como la familia? 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C0556F-ABA7-4B90-A018-A3FFEA2E1506}"/>
              </a:ext>
            </a:extLst>
          </p:cNvPr>
          <p:cNvSpPr txBox="1"/>
          <p:nvPr/>
        </p:nvSpPr>
        <p:spPr>
          <a:xfrm>
            <a:off x="749490" y="4928492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3. ¿Cómo podemos maximizar la efectividad del gasto público para generar capital humano?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4DDC104-D52A-42C1-A150-7F4A11BA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0D18C-B540-4C52-83D6-77DB6D20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36712"/>
            <a:ext cx="7290650" cy="58597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7C523A0-4EB4-44A2-862C-B8E6C7BA6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9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65783</TotalTime>
  <Words>1766</Words>
  <Application>Microsoft Office PowerPoint</Application>
  <PresentationFormat>Presentación en pantalla (4:3)</PresentationFormat>
  <Paragraphs>259</Paragraphs>
  <Slides>48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Garamond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820</cp:revision>
  <cp:lastPrinted>2016-01-18T19:10:27Z</cp:lastPrinted>
  <dcterms:created xsi:type="dcterms:W3CDTF">2009-09-02T12:48:55Z</dcterms:created>
  <dcterms:modified xsi:type="dcterms:W3CDTF">2020-02-26T03:05:25Z</dcterms:modified>
</cp:coreProperties>
</file>