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3"/>
  </p:notesMasterIdLst>
  <p:handoutMasterIdLst>
    <p:handoutMasterId r:id="rId44"/>
  </p:handoutMasterIdLst>
  <p:sldIdLst>
    <p:sldId id="950" r:id="rId2"/>
    <p:sldId id="917" r:id="rId3"/>
    <p:sldId id="988" r:id="rId4"/>
    <p:sldId id="989" r:id="rId5"/>
    <p:sldId id="991" r:id="rId6"/>
    <p:sldId id="990" r:id="rId7"/>
    <p:sldId id="992" r:id="rId8"/>
    <p:sldId id="953" r:id="rId9"/>
    <p:sldId id="995" r:id="rId10"/>
    <p:sldId id="918" r:id="rId11"/>
    <p:sldId id="993" r:id="rId12"/>
    <p:sldId id="994" r:id="rId13"/>
    <p:sldId id="996" r:id="rId14"/>
    <p:sldId id="997" r:id="rId15"/>
    <p:sldId id="998" r:id="rId16"/>
    <p:sldId id="999" r:id="rId17"/>
    <p:sldId id="1000" r:id="rId18"/>
    <p:sldId id="1001" r:id="rId19"/>
    <p:sldId id="1002" r:id="rId20"/>
    <p:sldId id="1003" r:id="rId21"/>
    <p:sldId id="1004" r:id="rId22"/>
    <p:sldId id="1005" r:id="rId23"/>
    <p:sldId id="961" r:id="rId24"/>
    <p:sldId id="1006" r:id="rId25"/>
    <p:sldId id="1007" r:id="rId26"/>
    <p:sldId id="1008" r:id="rId27"/>
    <p:sldId id="1009" r:id="rId28"/>
    <p:sldId id="1010" r:id="rId29"/>
    <p:sldId id="1011" r:id="rId30"/>
    <p:sldId id="1012" r:id="rId31"/>
    <p:sldId id="1013" r:id="rId32"/>
    <p:sldId id="1014" r:id="rId33"/>
    <p:sldId id="1015" r:id="rId34"/>
    <p:sldId id="1016" r:id="rId35"/>
    <p:sldId id="1017" r:id="rId36"/>
    <p:sldId id="1019" r:id="rId37"/>
    <p:sldId id="949" r:id="rId38"/>
    <p:sldId id="576" r:id="rId39"/>
    <p:sldId id="1020" r:id="rId40"/>
    <p:sldId id="856" r:id="rId41"/>
    <p:sldId id="485" r:id="rId42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15/06/2020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2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8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4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6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91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9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9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3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94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55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7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29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20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4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33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6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4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6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56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92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58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2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45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8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6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8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1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78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7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pportunityatlas.org/" TargetMode="External"/><Relationship Id="rId4" Type="http://schemas.openxmlformats.org/officeDocument/2006/relationships/hyperlink" Target="https://opportunityinsights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592690" y="548680"/>
            <a:ext cx="403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>
                <a:latin typeface="Garamond" panose="02020404030301010803" pitchFamily="18" charset="0"/>
              </a:rPr>
              <a:t>Clase 6: </a:t>
            </a:r>
            <a:r>
              <a:rPr lang="es-MX" sz="2400" dirty="0">
                <a:latin typeface="Garamond" panose="02020404030301010803" pitchFamily="18" charset="0"/>
              </a:rPr>
              <a:t>Educación y movilidad social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1747056" y="1481257"/>
                <a:ext cx="5616624" cy="604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s-MX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MX" sz="28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MX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56" y="1481257"/>
                <a:ext cx="5616624" cy="6044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/>
              <p:nvPr/>
            </p:nvSpPr>
            <p:spPr>
              <a:xfrm>
                <a:off x="1547664" y="2398197"/>
                <a:ext cx="11354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398197"/>
                <a:ext cx="1135495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6">
            <a:extLst>
              <a:ext uri="{FF2B5EF4-FFF2-40B4-BE49-F238E27FC236}">
                <a16:creationId xmlns:a16="http://schemas.microsoft.com/office/drawing/2014/main" id="{55843158-9D37-4624-A6AC-0EBBEBE8DD15}"/>
              </a:ext>
            </a:extLst>
          </p:cNvPr>
          <p:cNvSpPr txBox="1"/>
          <p:nvPr/>
        </p:nvSpPr>
        <p:spPr>
          <a:xfrm>
            <a:off x="2615569" y="2438432"/>
            <a:ext cx="584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Factor de “descuento” intergeneracional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/>
              <p:nvPr/>
            </p:nvSpPr>
            <p:spPr>
              <a:xfrm>
                <a:off x="1547665" y="3030880"/>
                <a:ext cx="1067904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3030880"/>
                <a:ext cx="1067904" cy="556434"/>
              </a:xfrm>
              <a:prstGeom prst="rect">
                <a:avLst/>
              </a:prstGeom>
              <a:blipFill>
                <a:blip r:embed="rId6"/>
                <a:stretch>
                  <a:fillRect t="-12088" b="-2307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6">
            <a:extLst>
              <a:ext uri="{FF2B5EF4-FFF2-40B4-BE49-F238E27FC236}">
                <a16:creationId xmlns:a16="http://schemas.microsoft.com/office/drawing/2014/main" id="{689DCFE6-502E-428C-B6D7-41BA5B9FFF82}"/>
              </a:ext>
            </a:extLst>
          </p:cNvPr>
          <p:cNvSpPr txBox="1"/>
          <p:nvPr/>
        </p:nvSpPr>
        <p:spPr>
          <a:xfrm>
            <a:off x="2626412" y="3070005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Recursos económicos de los padres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3B9274DB-973F-4D18-9221-AA2B901F2CF9}"/>
                  </a:ext>
                </a:extLst>
              </p:cNvPr>
              <p:cNvSpPr/>
              <p:nvPr/>
            </p:nvSpPr>
            <p:spPr>
              <a:xfrm>
                <a:off x="1547664" y="3678952"/>
                <a:ext cx="1078747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MX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r>
                  <a:rPr lang="es-MX" sz="2800" dirty="0"/>
                  <a:t>=</a:t>
                </a: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3B9274DB-973F-4D18-9221-AA2B901F2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678952"/>
                <a:ext cx="1078747" cy="542136"/>
              </a:xfrm>
              <a:prstGeom prst="rect">
                <a:avLst/>
              </a:prstGeom>
              <a:blipFill>
                <a:blip r:embed="rId7"/>
                <a:stretch>
                  <a:fillRect t="-12500" b="-2840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6">
            <a:extLst>
              <a:ext uri="{FF2B5EF4-FFF2-40B4-BE49-F238E27FC236}">
                <a16:creationId xmlns:a16="http://schemas.microsoft.com/office/drawing/2014/main" id="{E24A0787-D894-4CC4-BC21-9EE590C2FC3E}"/>
              </a:ext>
            </a:extLst>
          </p:cNvPr>
          <p:cNvSpPr txBox="1"/>
          <p:nvPr/>
        </p:nvSpPr>
        <p:spPr>
          <a:xfrm>
            <a:off x="2615568" y="3684581"/>
            <a:ext cx="474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Expectativa de recursos económicos de los hijos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5CAC6194-BBF7-47C5-A34C-8F41D06CD3B2}"/>
                  </a:ext>
                </a:extLst>
              </p:cNvPr>
              <p:cNvSpPr/>
              <p:nvPr/>
            </p:nvSpPr>
            <p:spPr>
              <a:xfrm>
                <a:off x="1403648" y="4759072"/>
                <a:ext cx="27363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r>
                      <a:rPr lang="es-MX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5CAC6194-BBF7-47C5-A34C-8F41D06CD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759072"/>
                <a:ext cx="2736304" cy="523220"/>
              </a:xfrm>
              <a:prstGeom prst="rect">
                <a:avLst/>
              </a:prstGeom>
              <a:blipFill>
                <a:blip r:embed="rId8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1403648" y="836712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Función de utilidad de los padres: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6">
                <a:extLst>
                  <a:ext uri="{FF2B5EF4-FFF2-40B4-BE49-F238E27FC236}">
                    <a16:creationId xmlns:a16="http://schemas.microsoft.com/office/drawing/2014/main" id="{E8C09F9A-9125-453C-911B-34ABCC127BFA}"/>
                  </a:ext>
                </a:extLst>
              </p:cNvPr>
              <p:cNvSpPr/>
              <p:nvPr/>
            </p:nvSpPr>
            <p:spPr>
              <a:xfrm>
                <a:off x="4716016" y="4760232"/>
                <a:ext cx="2736304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&gt;0;</m:t>
                      </m:r>
                      <m:sSup>
                        <m:sSup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6">
                <a:extLst>
                  <a:ext uri="{FF2B5EF4-FFF2-40B4-BE49-F238E27FC236}">
                    <a16:creationId xmlns:a16="http://schemas.microsoft.com/office/drawing/2014/main" id="{E8C09F9A-9125-453C-911B-34ABCC127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760232"/>
                <a:ext cx="2736304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F5B54F-BFDC-4F5F-93F1-51C58E7C31C7}"/>
                  </a:ext>
                </a:extLst>
              </p:cNvPr>
              <p:cNvSpPr/>
              <p:nvPr/>
            </p:nvSpPr>
            <p:spPr>
              <a:xfrm>
                <a:off x="4716016" y="5272298"/>
                <a:ext cx="2736304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&gt;0;</m:t>
                      </m:r>
                      <m:sSup>
                        <m:sSupPr>
                          <m:ctrl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F5B54F-BFDC-4F5F-93F1-51C58E7C3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272298"/>
                <a:ext cx="2736304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000C960-4D12-4637-AD91-E5E8E2120CCB}"/>
                  </a:ext>
                </a:extLst>
              </p:cNvPr>
              <p:cNvSpPr/>
              <p:nvPr/>
            </p:nvSpPr>
            <p:spPr>
              <a:xfrm>
                <a:off x="4427984" y="5776354"/>
                <a:ext cx="2736304" cy="706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MX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=∞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000C960-4D12-4637-AD91-E5E8E2120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776354"/>
                <a:ext cx="2736304" cy="7065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6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  <p:bldP spid="21" grpId="0"/>
      <p:bldP spid="22" grpId="0"/>
      <p:bldP spid="2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1747056" y="1481257"/>
                <a:ext cx="56166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56" y="1481257"/>
                <a:ext cx="56166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/>
              <p:nvPr/>
            </p:nvSpPr>
            <p:spPr>
              <a:xfrm>
                <a:off x="1547664" y="2398197"/>
                <a:ext cx="11354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398197"/>
                <a:ext cx="1135495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6">
            <a:extLst>
              <a:ext uri="{FF2B5EF4-FFF2-40B4-BE49-F238E27FC236}">
                <a16:creationId xmlns:a16="http://schemas.microsoft.com/office/drawing/2014/main" id="{55843158-9D37-4624-A6AC-0EBBEBE8DD15}"/>
              </a:ext>
            </a:extLst>
          </p:cNvPr>
          <p:cNvSpPr txBox="1"/>
          <p:nvPr/>
        </p:nvSpPr>
        <p:spPr>
          <a:xfrm>
            <a:off x="2615569" y="2438432"/>
            <a:ext cx="584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Precio del capital humano en la economía.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/>
              <p:nvPr/>
            </p:nvSpPr>
            <p:spPr>
              <a:xfrm>
                <a:off x="1547665" y="3030880"/>
                <a:ext cx="10679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3030880"/>
                <a:ext cx="1067904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6">
            <a:extLst>
              <a:ext uri="{FF2B5EF4-FFF2-40B4-BE49-F238E27FC236}">
                <a16:creationId xmlns:a16="http://schemas.microsoft.com/office/drawing/2014/main" id="{689DCFE6-502E-428C-B6D7-41BA5B9FFF82}"/>
              </a:ext>
            </a:extLst>
          </p:cNvPr>
          <p:cNvSpPr txBox="1"/>
          <p:nvPr/>
        </p:nvSpPr>
        <p:spPr>
          <a:xfrm>
            <a:off x="2626412" y="3070005"/>
            <a:ext cx="474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Elasticidad capital humano-ingreso, a nivel individual. 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5CAC6194-BBF7-47C5-A34C-8F41D06CD3B2}"/>
                  </a:ext>
                </a:extLst>
              </p:cNvPr>
              <p:cNvSpPr/>
              <p:nvPr/>
            </p:nvSpPr>
            <p:spPr>
              <a:xfrm>
                <a:off x="444387" y="4142041"/>
                <a:ext cx="82809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𝑐𝑎𝑝𝑖𝑡𝑎𝑙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h𝑢𝑚𝑎𝑛𝑜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𝑐𝑎𝑝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𝑓𝑖𝑠𝑖𝑐𝑜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𝑡𝑒𝑐𝑜𝑛𝑜𝑙𝑜𝑔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5CAC6194-BBF7-47C5-A34C-8F41D06CD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7" y="4142041"/>
                <a:ext cx="828092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1403648" y="836712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Remuneración laboral:</a:t>
            </a: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B80FA0EF-2396-4FEF-AB5C-017BD82B7F0F}"/>
              </a:ext>
            </a:extLst>
          </p:cNvPr>
          <p:cNvSpPr/>
          <p:nvPr/>
        </p:nvSpPr>
        <p:spPr>
          <a:xfrm rot="16200000">
            <a:off x="734415" y="4439109"/>
            <a:ext cx="383197" cy="523220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E43CBBF0-8AF9-46A0-A4C0-4C9AB43302AB}"/>
              </a:ext>
            </a:extLst>
          </p:cNvPr>
          <p:cNvSpPr txBox="1"/>
          <p:nvPr/>
        </p:nvSpPr>
        <p:spPr>
          <a:xfrm>
            <a:off x="323529" y="5085184"/>
            <a:ext cx="31683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Exógeno para los padres. </a:t>
            </a:r>
          </a:p>
        </p:txBody>
      </p:sp>
    </p:spTree>
    <p:extLst>
      <p:ext uri="{BB962C8B-B14F-4D97-AF65-F5344CB8AC3E}">
        <p14:creationId xmlns:p14="http://schemas.microsoft.com/office/powerpoint/2010/main" val="41470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  <p:bldP spid="24" grpId="0"/>
      <p:bldP spid="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1747056" y="1481257"/>
                <a:ext cx="5616624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56" y="1481257"/>
                <a:ext cx="5616624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/>
              <p:nvPr/>
            </p:nvSpPr>
            <p:spPr>
              <a:xfrm>
                <a:off x="1547664" y="2398197"/>
                <a:ext cx="11354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486878B-EEA7-4F44-896F-3FB9F5708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398197"/>
                <a:ext cx="1135495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6">
            <a:extLst>
              <a:ext uri="{FF2B5EF4-FFF2-40B4-BE49-F238E27FC236}">
                <a16:creationId xmlns:a16="http://schemas.microsoft.com/office/drawing/2014/main" id="{55843158-9D37-4624-A6AC-0EBBEBE8DD15}"/>
              </a:ext>
            </a:extLst>
          </p:cNvPr>
          <p:cNvSpPr txBox="1"/>
          <p:nvPr/>
        </p:nvSpPr>
        <p:spPr>
          <a:xfrm>
            <a:off x="2615569" y="2438432"/>
            <a:ext cx="584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Inversión de los padres en capital humano.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/>
              <p:nvPr/>
            </p:nvSpPr>
            <p:spPr>
              <a:xfrm>
                <a:off x="1547665" y="3030880"/>
                <a:ext cx="10679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874A4F5-A3F8-4DB2-8625-BA6584AD2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3030880"/>
                <a:ext cx="1067904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6">
            <a:extLst>
              <a:ext uri="{FF2B5EF4-FFF2-40B4-BE49-F238E27FC236}">
                <a16:creationId xmlns:a16="http://schemas.microsoft.com/office/drawing/2014/main" id="{689DCFE6-502E-428C-B6D7-41BA5B9FFF82}"/>
              </a:ext>
            </a:extLst>
          </p:cNvPr>
          <p:cNvSpPr txBox="1"/>
          <p:nvPr/>
        </p:nvSpPr>
        <p:spPr>
          <a:xfrm>
            <a:off x="2626412" y="3070005"/>
            <a:ext cx="518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Inversión gubernamental en educación. 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1403648" y="836712"/>
            <a:ext cx="474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Capital humano de los hijos: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262A9359-EC3F-46F0-A374-6DDB29CB9EA7}"/>
                  </a:ext>
                </a:extLst>
              </p:cNvPr>
              <p:cNvSpPr/>
              <p:nvPr/>
            </p:nvSpPr>
            <p:spPr>
              <a:xfrm>
                <a:off x="1547664" y="3697868"/>
                <a:ext cx="10679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262A9359-EC3F-46F0-A374-6DDB29CB9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697868"/>
                <a:ext cx="1067904" cy="523220"/>
              </a:xfrm>
              <a:prstGeom prst="rect">
                <a:avLst/>
              </a:prstGeom>
              <a:blipFill>
                <a:blip r:embed="rId7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6">
            <a:extLst>
              <a:ext uri="{FF2B5EF4-FFF2-40B4-BE49-F238E27FC236}">
                <a16:creationId xmlns:a16="http://schemas.microsoft.com/office/drawing/2014/main" id="{D2628789-0679-42DE-97E3-3D7E55F3EA6F}"/>
              </a:ext>
            </a:extLst>
          </p:cNvPr>
          <p:cNvSpPr txBox="1"/>
          <p:nvPr/>
        </p:nvSpPr>
        <p:spPr>
          <a:xfrm>
            <a:off x="2626411" y="3736993"/>
            <a:ext cx="518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Habilidades natas de los hijos.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B026E61E-3C32-4854-88E7-FCA4C4469C2B}"/>
                  </a:ext>
                </a:extLst>
              </p:cNvPr>
              <p:cNvSpPr/>
              <p:nvPr/>
            </p:nvSpPr>
            <p:spPr>
              <a:xfrm>
                <a:off x="1547664" y="4345940"/>
                <a:ext cx="1067904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B026E61E-3C32-4854-88E7-FCA4C4469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345940"/>
                <a:ext cx="1067904" cy="556434"/>
              </a:xfrm>
              <a:prstGeom prst="rect">
                <a:avLst/>
              </a:prstGeom>
              <a:blipFill>
                <a:blip r:embed="rId8"/>
                <a:stretch>
                  <a:fillRect t="-13187" b="-2307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6">
            <a:extLst>
              <a:ext uri="{FF2B5EF4-FFF2-40B4-BE49-F238E27FC236}">
                <a16:creationId xmlns:a16="http://schemas.microsoft.com/office/drawing/2014/main" id="{9C17CADE-0C31-43FE-AEB6-327821F252A6}"/>
              </a:ext>
            </a:extLst>
          </p:cNvPr>
          <p:cNvSpPr txBox="1"/>
          <p:nvPr/>
        </p:nvSpPr>
        <p:spPr>
          <a:xfrm>
            <a:off x="2626411" y="4385065"/>
            <a:ext cx="518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Capital humano de los padres.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A06667F9-92B0-4720-93F4-D9E883647D87}"/>
                  </a:ext>
                </a:extLst>
              </p:cNvPr>
              <p:cNvSpPr/>
              <p:nvPr/>
            </p:nvSpPr>
            <p:spPr>
              <a:xfrm>
                <a:off x="1547665" y="5085184"/>
                <a:ext cx="10679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s-MX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A06667F9-92B0-4720-93F4-D9E8836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5085184"/>
                <a:ext cx="1067904" cy="523220"/>
              </a:xfrm>
              <a:prstGeom prst="rect">
                <a:avLst/>
              </a:prstGeom>
              <a:blipFill>
                <a:blip r:embed="rId9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6">
            <a:extLst>
              <a:ext uri="{FF2B5EF4-FFF2-40B4-BE49-F238E27FC236}">
                <a16:creationId xmlns:a16="http://schemas.microsoft.com/office/drawing/2014/main" id="{AD509E61-50F9-49A6-8A9E-DBA802DBC8D8}"/>
              </a:ext>
            </a:extLst>
          </p:cNvPr>
          <p:cNvSpPr txBox="1"/>
          <p:nvPr/>
        </p:nvSpPr>
        <p:spPr>
          <a:xfrm>
            <a:off x="2626412" y="5124309"/>
            <a:ext cx="518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Otros factores. </a:t>
            </a:r>
          </a:p>
        </p:txBody>
      </p:sp>
    </p:spTree>
    <p:extLst>
      <p:ext uri="{BB962C8B-B14F-4D97-AF65-F5344CB8AC3E}">
        <p14:creationId xmlns:p14="http://schemas.microsoft.com/office/powerpoint/2010/main" val="32285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  <p:bldP spid="15" grpId="0"/>
      <p:bldP spid="17" grpId="0"/>
      <p:bldP spid="18" grpId="0"/>
      <p:bldP spid="21" grpId="0"/>
      <p:bldP spid="22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1747056" y="1851248"/>
                <a:ext cx="5616624" cy="660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Sup>
                        <m:sSub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56" y="1851248"/>
                <a:ext cx="5616624" cy="660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683568" y="1206703"/>
            <a:ext cx="67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Asumiendo una función de producción Cobb-Douglas: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9CE749E3-4E17-41E0-8EF1-6CD2B641A9A3}"/>
                  </a:ext>
                </a:extLst>
              </p:cNvPr>
              <p:cNvSpPr/>
              <p:nvPr/>
            </p:nvSpPr>
            <p:spPr>
              <a:xfrm>
                <a:off x="1475656" y="2926572"/>
                <a:ext cx="29523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9CE749E3-4E17-41E0-8EF1-6CD2B641A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26572"/>
                <a:ext cx="29523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91D4B745-FD37-442F-BA29-AC66F6583041}"/>
                  </a:ext>
                </a:extLst>
              </p:cNvPr>
              <p:cNvSpPr txBox="1"/>
              <p:nvPr/>
            </p:nvSpPr>
            <p:spPr>
              <a:xfrm>
                <a:off x="4211960" y="2833270"/>
                <a:ext cx="3816424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Existe complementariedad entre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91D4B745-FD37-442F-BA29-AC66F6583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833270"/>
                <a:ext cx="3816424" cy="859531"/>
              </a:xfrm>
              <a:prstGeom prst="rect">
                <a:avLst/>
              </a:prstGeom>
              <a:blipFill>
                <a:blip r:embed="rId6"/>
                <a:stretch>
                  <a:fillRect l="-2556" t="-5674" b="-1347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errar llave 1">
            <a:extLst>
              <a:ext uri="{FF2B5EF4-FFF2-40B4-BE49-F238E27FC236}">
                <a16:creationId xmlns:a16="http://schemas.microsoft.com/office/drawing/2014/main" id="{EE642F29-AD01-465E-BAA6-E2A67AB62535}"/>
              </a:ext>
            </a:extLst>
          </p:cNvPr>
          <p:cNvSpPr/>
          <p:nvPr/>
        </p:nvSpPr>
        <p:spPr>
          <a:xfrm rot="5400000">
            <a:off x="5734194" y="2152875"/>
            <a:ext cx="322213" cy="3402069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B3599133-1BC6-4525-A3E5-5494FED60739}"/>
              </a:ext>
            </a:extLst>
          </p:cNvPr>
          <p:cNvSpPr txBox="1"/>
          <p:nvPr/>
        </p:nvSpPr>
        <p:spPr>
          <a:xfrm>
            <a:off x="3923928" y="4235604"/>
            <a:ext cx="381642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Esto es, en gran parte, lo que genera bifurcación en la acumulación de capital humano. </a:t>
            </a:r>
          </a:p>
        </p:txBody>
      </p:sp>
    </p:spTree>
    <p:extLst>
      <p:ext uri="{BB962C8B-B14F-4D97-AF65-F5344CB8AC3E}">
        <p14:creationId xmlns:p14="http://schemas.microsoft.com/office/powerpoint/2010/main" val="148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899592" y="1973355"/>
                <a:ext cx="24561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73355"/>
                <a:ext cx="245615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683568" y="1206703"/>
            <a:ext cx="67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Asuma lo siguiente: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C3E14714-5584-47A1-AC92-6B2F8E9981A0}"/>
              </a:ext>
            </a:extLst>
          </p:cNvPr>
          <p:cNvSpPr txBox="1"/>
          <p:nvPr/>
        </p:nvSpPr>
        <p:spPr>
          <a:xfrm>
            <a:off x="2987824" y="1988840"/>
            <a:ext cx="518457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Todos nacen con la mismas habilidades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6">
                <a:extLst>
                  <a:ext uri="{FF2B5EF4-FFF2-40B4-BE49-F238E27FC236}">
                    <a16:creationId xmlns:a16="http://schemas.microsoft.com/office/drawing/2014/main" id="{0AD6B838-72DD-4B1C-B9C7-4A2347D04C39}"/>
                  </a:ext>
                </a:extLst>
              </p:cNvPr>
              <p:cNvSpPr/>
              <p:nvPr/>
            </p:nvSpPr>
            <p:spPr>
              <a:xfrm>
                <a:off x="467545" y="2761764"/>
                <a:ext cx="22322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𝑀𝑑𝑜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𝐶𝑎𝑝𝑖𝑡𝑎𝑙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MX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𝑃𝑒𝑟𝑓𝑒𝑐𝑡𝑜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6">
                <a:extLst>
                  <a:ext uri="{FF2B5EF4-FFF2-40B4-BE49-F238E27FC236}">
                    <a16:creationId xmlns:a16="http://schemas.microsoft.com/office/drawing/2014/main" id="{0AD6B838-72DD-4B1C-B9C7-4A2347D04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2761764"/>
                <a:ext cx="2232248" cy="830997"/>
              </a:xfrm>
              <a:prstGeom prst="rect">
                <a:avLst/>
              </a:prstGeom>
              <a:blipFill>
                <a:blip r:embed="rId5"/>
                <a:stretch>
                  <a:fillRect b="-1102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6">
                <a:extLst>
                  <a:ext uri="{FF2B5EF4-FFF2-40B4-BE49-F238E27FC236}">
                    <a16:creationId xmlns:a16="http://schemas.microsoft.com/office/drawing/2014/main" id="{25BFBF64-0C7A-4C6C-9837-7ADC1BCAC928}"/>
                  </a:ext>
                </a:extLst>
              </p:cNvPr>
              <p:cNvSpPr txBox="1"/>
              <p:nvPr/>
            </p:nvSpPr>
            <p:spPr>
              <a:xfrm>
                <a:off x="2987824" y="2852936"/>
                <a:ext cx="5184576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Todos pueden acceder al crédito a una misma tasa de interés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" name="TextBox 6">
                <a:extLst>
                  <a:ext uri="{FF2B5EF4-FFF2-40B4-BE49-F238E27FC236}">
                    <a16:creationId xmlns:a16="http://schemas.microsoft.com/office/drawing/2014/main" id="{25BFBF64-0C7A-4C6C-9837-7ADC1BCAC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852936"/>
                <a:ext cx="5184576" cy="830997"/>
              </a:xfrm>
              <a:prstGeom prst="rect">
                <a:avLst/>
              </a:prstGeom>
              <a:blipFill>
                <a:blip r:embed="rId6"/>
                <a:stretch>
                  <a:fillRect l="-1641" t="-5072" b="-152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3F7FD309-05C1-4EDC-BCD5-6B9C631B861F}"/>
                  </a:ext>
                </a:extLst>
              </p:cNvPr>
              <p:cNvSpPr txBox="1"/>
              <p:nvPr/>
            </p:nvSpPr>
            <p:spPr>
              <a:xfrm>
                <a:off x="1475656" y="4551511"/>
                <a:ext cx="568863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Los padres optimizan con respecto a: </a:t>
                </a:r>
                <a14:m>
                  <m:oMath xmlns:m="http://schemas.openxmlformats.org/officeDocument/2006/math">
                    <m:r>
                      <a:rPr lang="es-MX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3F7FD309-05C1-4EDC-BCD5-6B9C631B8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551511"/>
                <a:ext cx="5688632" cy="461665"/>
              </a:xfrm>
              <a:prstGeom prst="rect">
                <a:avLst/>
              </a:prstGeom>
              <a:blipFill>
                <a:blip r:embed="rId7"/>
                <a:stretch>
                  <a:fillRect l="-1608" t="-10667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4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899592" y="1474833"/>
                <a:ext cx="6120680" cy="983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474833"/>
                <a:ext cx="6120680" cy="983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683568" y="908720"/>
            <a:ext cx="67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Optimización de los padres: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CD2E26F8-4BE4-4A6C-9EED-D5D22578BE20}"/>
                  </a:ext>
                </a:extLst>
              </p:cNvPr>
              <p:cNvSpPr/>
              <p:nvPr/>
            </p:nvSpPr>
            <p:spPr>
              <a:xfrm>
                <a:off x="1043608" y="3444007"/>
                <a:ext cx="6120680" cy="1029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s-MX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s-MX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  <m:sSup>
                            <m:sSup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𝛽𝜎</m:t>
                              </m:r>
                            </m:sup>
                          </m:sSub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CD2E26F8-4BE4-4A6C-9EED-D5D22578B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44007"/>
                <a:ext cx="6120680" cy="10298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6">
            <a:extLst>
              <a:ext uri="{FF2B5EF4-FFF2-40B4-BE49-F238E27FC236}">
                <a16:creationId xmlns:a16="http://schemas.microsoft.com/office/drawing/2014/main" id="{2ACF5504-C2F5-45B3-8EF6-76F5502BF0B8}"/>
              </a:ext>
            </a:extLst>
          </p:cNvPr>
          <p:cNvSpPr txBox="1"/>
          <p:nvPr/>
        </p:nvSpPr>
        <p:spPr>
          <a:xfrm>
            <a:off x="683568" y="2821371"/>
            <a:ext cx="67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Condición de primer orden:</a:t>
            </a: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F89800E8-427C-49AF-AF2B-7AD1C15EA56E}"/>
              </a:ext>
            </a:extLst>
          </p:cNvPr>
          <p:cNvSpPr/>
          <p:nvPr/>
        </p:nvSpPr>
        <p:spPr>
          <a:xfrm rot="16200000">
            <a:off x="3851920" y="2266921"/>
            <a:ext cx="360040" cy="453650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A16FB1DA-67FD-46CD-8775-980217736738}"/>
              </a:ext>
            </a:extLst>
          </p:cNvPr>
          <p:cNvSpPr txBox="1"/>
          <p:nvPr/>
        </p:nvSpPr>
        <p:spPr>
          <a:xfrm>
            <a:off x="1043608" y="4930543"/>
            <a:ext cx="595729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Los padres invierten hasta que el beneficio marginal (de la inversión) es igual al costo.</a:t>
            </a:r>
          </a:p>
        </p:txBody>
      </p:sp>
    </p:spTree>
    <p:extLst>
      <p:ext uri="{BB962C8B-B14F-4D97-AF65-F5344CB8AC3E}">
        <p14:creationId xmlns:p14="http://schemas.microsoft.com/office/powerpoint/2010/main" val="41776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899592" y="1474833"/>
                <a:ext cx="6120680" cy="1266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𝛼𝜎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𝛽𝜎</m:t>
                              </m:r>
                            </m:num>
                            <m:den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474833"/>
                <a:ext cx="6120680" cy="1266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683568" y="908720"/>
            <a:ext cx="67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Inversión óptima: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CD2E26F8-4BE4-4A6C-9EED-D5D22578BE20}"/>
                  </a:ext>
                </a:extLst>
              </p:cNvPr>
              <p:cNvSpPr/>
              <p:nvPr/>
            </p:nvSpPr>
            <p:spPr>
              <a:xfrm>
                <a:off x="2555776" y="3038853"/>
                <a:ext cx="2520280" cy="987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CD2E26F8-4BE4-4A6C-9EED-D5D22578B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038853"/>
                <a:ext cx="2520280" cy="9871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FAA27C3C-3403-4C84-A180-6E57AC7CA285}"/>
                  </a:ext>
                </a:extLst>
              </p:cNvPr>
              <p:cNvSpPr/>
              <p:nvPr/>
            </p:nvSpPr>
            <p:spPr>
              <a:xfrm>
                <a:off x="2483768" y="4338702"/>
                <a:ext cx="3024336" cy="1034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FAA27C3C-3403-4C84-A180-6E57AC7CA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338702"/>
                <a:ext cx="3024336" cy="10345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1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899592" y="1474833"/>
                <a:ext cx="6120680" cy="119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𝛼𝜎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MX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𝛼𝜎</m:t>
                              </m:r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474833"/>
                <a:ext cx="6120680" cy="11959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683568" y="908720"/>
            <a:ext cx="67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Capital humano de los hijos bajo inversión óptima: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A5CC4ED2-7B53-459D-B261-9A9F1D5B5F25}"/>
                  </a:ext>
                </a:extLst>
              </p:cNvPr>
              <p:cNvSpPr txBox="1"/>
              <p:nvPr/>
            </p:nvSpPr>
            <p:spPr>
              <a:xfrm>
                <a:off x="683568" y="3140968"/>
                <a:ext cx="671337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La relación 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, depende de </a:t>
                </a:r>
                <a14:m>
                  <m:oMath xmlns:m="http://schemas.openxmlformats.org/officeDocument/2006/math">
                    <m:r>
                      <a:rPr lang="es-MX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MX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𝛼𝜎</m:t>
                    </m:r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A5CC4ED2-7B53-459D-B261-9A9F1D5B5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140968"/>
                <a:ext cx="6713376" cy="490199"/>
              </a:xfrm>
              <a:prstGeom prst="rect">
                <a:avLst/>
              </a:prstGeom>
              <a:blipFill>
                <a:blip r:embed="rId5"/>
                <a:stretch>
                  <a:fillRect l="-1362" t="-7407" b="-2345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64C390E4-CD30-4DBD-A6B4-3DDC334FDFFA}"/>
                  </a:ext>
                </a:extLst>
              </p:cNvPr>
              <p:cNvSpPr/>
              <p:nvPr/>
            </p:nvSpPr>
            <p:spPr>
              <a:xfrm>
                <a:off x="1547664" y="3916668"/>
                <a:ext cx="9276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𝛼𝜎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64C390E4-CD30-4DBD-A6B4-3DDC334FD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916668"/>
                <a:ext cx="927626" cy="523220"/>
              </a:xfrm>
              <a:prstGeom prst="rect">
                <a:avLst/>
              </a:prstGeom>
              <a:blipFill>
                <a:blip r:embed="rId6"/>
                <a:stretch>
                  <a:fillRect t="-11628" r="-11842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6">
            <a:extLst>
              <a:ext uri="{FF2B5EF4-FFF2-40B4-BE49-F238E27FC236}">
                <a16:creationId xmlns:a16="http://schemas.microsoft.com/office/drawing/2014/main" id="{F469F0F5-8DAF-4919-B6C2-65B4D8D870E1}"/>
              </a:ext>
            </a:extLst>
          </p:cNvPr>
          <p:cNvSpPr txBox="1"/>
          <p:nvPr/>
        </p:nvSpPr>
        <p:spPr>
          <a:xfrm>
            <a:off x="2395128" y="3933056"/>
            <a:ext cx="5993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Elasticidad ingreso (hijos) </a:t>
            </a:r>
            <a:r>
              <a:rPr lang="es-MX" sz="2400" dirty="0" err="1">
                <a:latin typeface="Garamond" panose="02020404030301010803" pitchFamily="18" charset="0"/>
              </a:rPr>
              <a:t>c.r.a</a:t>
            </a:r>
            <a:r>
              <a:rPr lang="es-MX" sz="2400" dirty="0">
                <a:latin typeface="Garamond" panose="02020404030301010803" pitchFamily="18" charset="0"/>
              </a:rPr>
              <a:t>. inversión de los padres.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61AD2647-FD22-4F92-A105-1E327047A57D}"/>
                  </a:ext>
                </a:extLst>
              </p:cNvPr>
              <p:cNvSpPr/>
              <p:nvPr/>
            </p:nvSpPr>
            <p:spPr>
              <a:xfrm>
                <a:off x="1547664" y="4885871"/>
                <a:ext cx="7229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MX" sz="2800" dirty="0"/>
                  <a:t> =</a:t>
                </a:r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61AD2647-FD22-4F92-A105-1E327047A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885871"/>
                <a:ext cx="722955" cy="523220"/>
              </a:xfrm>
              <a:prstGeom prst="rect">
                <a:avLst/>
              </a:prstGeom>
              <a:blipFill>
                <a:blip r:embed="rId7"/>
                <a:stretch>
                  <a:fillRect t="-11628" r="-16102" b="-313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6">
            <a:extLst>
              <a:ext uri="{FF2B5EF4-FFF2-40B4-BE49-F238E27FC236}">
                <a16:creationId xmlns:a16="http://schemas.microsoft.com/office/drawing/2014/main" id="{991EA2CF-AB5A-421B-8499-1FF5B7C02BA7}"/>
              </a:ext>
            </a:extLst>
          </p:cNvPr>
          <p:cNvSpPr txBox="1"/>
          <p:nvPr/>
        </p:nvSpPr>
        <p:spPr>
          <a:xfrm>
            <a:off x="2395128" y="4902259"/>
            <a:ext cx="5993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Elasticidad capital humano (hijos) </a:t>
            </a:r>
            <a:r>
              <a:rPr lang="es-MX" sz="2400" dirty="0" err="1">
                <a:latin typeface="Garamond" panose="02020404030301010803" pitchFamily="18" charset="0"/>
              </a:rPr>
              <a:t>c.r.a</a:t>
            </a:r>
            <a:r>
              <a:rPr lang="es-MX" sz="2400" dirty="0">
                <a:latin typeface="Garamond" panose="02020404030301010803" pitchFamily="18" charset="0"/>
              </a:rPr>
              <a:t>. capital humano de los padres. </a:t>
            </a:r>
          </a:p>
        </p:txBody>
      </p:sp>
    </p:spTree>
    <p:extLst>
      <p:ext uri="{BB962C8B-B14F-4D97-AF65-F5344CB8AC3E}">
        <p14:creationId xmlns:p14="http://schemas.microsoft.com/office/powerpoint/2010/main" val="9354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5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899592" y="1474833"/>
                <a:ext cx="6120680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den>
                      </m:f>
                      <m:func>
                        <m:func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474833"/>
                <a:ext cx="6120680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683568" y="908720"/>
            <a:ext cx="67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Relación entre ingreso de padres e hijos: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A5CC4ED2-7B53-459D-B261-9A9F1D5B5F25}"/>
              </a:ext>
            </a:extLst>
          </p:cNvPr>
          <p:cNvSpPr txBox="1"/>
          <p:nvPr/>
        </p:nvSpPr>
        <p:spPr>
          <a:xfrm>
            <a:off x="683568" y="2852936"/>
            <a:ext cx="67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Y la “elasticidad intergeneracional de ingresos (EII)”: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2AB2B606-7812-4CF0-BE28-530A0AFBD2AE}"/>
                  </a:ext>
                </a:extLst>
              </p:cNvPr>
              <p:cNvSpPr/>
              <p:nvPr/>
            </p:nvSpPr>
            <p:spPr>
              <a:xfrm>
                <a:off x="899592" y="3501008"/>
                <a:ext cx="6120680" cy="1033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MX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MX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MX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MX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MX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2AB2B606-7812-4CF0-BE28-530A0AFBD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01008"/>
                <a:ext cx="6120680" cy="1033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646C180F-5718-4734-905A-9008B9E789CD}"/>
                  </a:ext>
                </a:extLst>
              </p:cNvPr>
              <p:cNvSpPr/>
              <p:nvPr/>
            </p:nvSpPr>
            <p:spPr>
              <a:xfrm>
                <a:off x="899592" y="4772161"/>
                <a:ext cx="6120680" cy="982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𝑑𝐸𝐼𝐼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𝑑𝐸𝐼𝐼</m:t>
                          </m:r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𝑑𝐸𝐼𝐼</m:t>
                          </m:r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;</m:t>
                      </m:r>
                      <m:f>
                        <m:fPr>
                          <m:ctrlP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𝑑𝐸𝐼𝐼</m:t>
                          </m:r>
                        </m:num>
                        <m:den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646C180F-5718-4734-905A-9008B9E78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72161"/>
                <a:ext cx="6120680" cy="9829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2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899592" y="1474833"/>
                <a:ext cx="6120680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sSub>
                        <m:sSub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474833"/>
                <a:ext cx="6120680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683568" y="908720"/>
            <a:ext cx="67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¿Formación de dinastías?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55FD928-7927-48FF-8841-AC051CB1F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132856"/>
            <a:ext cx="4478948" cy="43350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9A68FA8D-9DB8-4FF6-863E-3AD9AE56386A}"/>
                  </a:ext>
                </a:extLst>
              </p:cNvPr>
              <p:cNvSpPr/>
              <p:nvPr/>
            </p:nvSpPr>
            <p:spPr>
              <a:xfrm>
                <a:off x="6804248" y="2576517"/>
                <a:ext cx="177170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MX" sz="2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l-GR" sz="2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s-MX" sz="2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s-MX" sz="2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MX" sz="2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9A68FA8D-9DB8-4FF6-863E-3AD9AE563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576517"/>
                <a:ext cx="177170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4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¿Qué es la movilidad social y cómo se relaciona con la desigualdad?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E2B9EF-B61E-4016-BADC-9E2B6F957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296840"/>
            <a:ext cx="4800359" cy="42285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899592" y="1474833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&lt;&gt;1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474833"/>
                <a:ext cx="612068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683568" y="90872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Pero en nuestro modelo lo que determina la convexidad 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73614A6B-E172-4402-8070-E32CD7626EC4}"/>
                  </a:ext>
                </a:extLst>
              </p:cNvPr>
              <p:cNvSpPr/>
              <p:nvPr/>
            </p:nvSpPr>
            <p:spPr>
              <a:xfrm>
                <a:off x="3131840" y="3269925"/>
                <a:ext cx="19442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  <m:r>
                            <a:rPr lang="es-MX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s-MX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73614A6B-E172-4402-8070-E32CD7626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269925"/>
                <a:ext cx="1944216" cy="430887"/>
              </a:xfrm>
              <a:prstGeom prst="rect">
                <a:avLst/>
              </a:prstGeom>
              <a:blipFill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D89B0D0D-8AC4-496B-9601-D8B4BD115D0D}"/>
                  </a:ext>
                </a:extLst>
              </p:cNvPr>
              <p:cNvSpPr/>
              <p:nvPr/>
            </p:nvSpPr>
            <p:spPr>
              <a:xfrm>
                <a:off x="6264188" y="2584110"/>
                <a:ext cx="19442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  <m:r>
                            <a:rPr lang="es-MX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s-MX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D89B0D0D-8AC4-496B-9601-D8B4BD115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2584110"/>
                <a:ext cx="1944216" cy="430887"/>
              </a:xfrm>
              <a:prstGeom prst="rect">
                <a:avLst/>
              </a:prstGeom>
              <a:blipFill>
                <a:blip r:embed="rId7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8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/>
              <p:nvPr/>
            </p:nvSpPr>
            <p:spPr>
              <a:xfrm>
                <a:off x="899592" y="2498314"/>
                <a:ext cx="61206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𝜶𝝈</m:t>
                          </m:r>
                          <m:r>
                            <a:rPr lang="es-MX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s-MX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&lt;&gt;</m:t>
                      </m:r>
                      <m:r>
                        <a:rPr lang="es-MX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id="{722ABDC5-B79A-45C0-9FF3-937197FB2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98314"/>
                <a:ext cx="612068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78E9E0F-198B-45C4-980D-629BE084334A}"/>
              </a:ext>
            </a:extLst>
          </p:cNvPr>
          <p:cNvSpPr txBox="1"/>
          <p:nvPr/>
        </p:nvSpPr>
        <p:spPr>
          <a:xfrm>
            <a:off x="827584" y="91015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La transmisión de ingreso—vía capital humano—depende del grado de complementariedad, la cual determina la convexidad de la relación entre capital humano de padres e hijos: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8A612CE1-6B95-4BC1-9AD5-510A2B052894}"/>
                  </a:ext>
                </a:extLst>
              </p:cNvPr>
              <p:cNvSpPr txBox="1"/>
              <p:nvPr/>
            </p:nvSpPr>
            <p:spPr>
              <a:xfrm>
                <a:off x="827584" y="3356992"/>
                <a:ext cx="748883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¿Qué pasa con la movilidad si aumenta </a:t>
                </a:r>
                <a14:m>
                  <m:oMath xmlns:m="http://schemas.openxmlformats.org/officeDocument/2006/math">
                    <m:r>
                      <a:rPr lang="es-MX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?</a:t>
                </a:r>
              </a:p>
              <a:p>
                <a:endParaRPr lang="es-MX" sz="2400" dirty="0">
                  <a:latin typeface="Garamond" panose="02020404030301010803" pitchFamily="18" charset="0"/>
                </a:endParaRPr>
              </a:p>
              <a:p>
                <a:r>
                  <a:rPr lang="es-MX" sz="2400" dirty="0">
                    <a:latin typeface="Garamond" panose="02020404030301010803" pitchFamily="18" charset="0"/>
                  </a:rPr>
                  <a:t>La formación de dinastías se puede dar en un modelo en donde todos los individuos nacen con las mismas habilidades y tienen acceso irrestricto al mercado de capital. </a:t>
                </a:r>
              </a:p>
            </p:txBody>
          </p:sp>
        </mc:Choice>
        <mc:Fallback xmlns="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8A612CE1-6B95-4BC1-9AD5-510A2B052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6992"/>
                <a:ext cx="7488832" cy="1938992"/>
              </a:xfrm>
              <a:prstGeom prst="rect">
                <a:avLst/>
              </a:prstGeom>
              <a:blipFill>
                <a:blip r:embed="rId5"/>
                <a:stretch>
                  <a:fillRect l="-1303" t="-2516" r="-977" b="-62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4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8A612CE1-6B95-4BC1-9AD5-510A2B052894}"/>
                  </a:ext>
                </a:extLst>
              </p:cNvPr>
              <p:cNvSpPr txBox="1"/>
              <p:nvPr/>
            </p:nvSpPr>
            <p:spPr>
              <a:xfrm>
                <a:off x="611560" y="1052736"/>
                <a:ext cx="7488832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¿Qué pasaría con la movilidad en el modelo bajo los siguientes supuestos—más realistas?</a:t>
                </a:r>
              </a:p>
              <a:p>
                <a:endParaRPr lang="es-MX" sz="2400" dirty="0">
                  <a:latin typeface="Garamond" panose="020204040303010108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MX" sz="2400" dirty="0">
                    <a:latin typeface="Garamond" panose="02020404030301010803" pitchFamily="18" charset="0"/>
                  </a:rPr>
                  <a:t>Complementariedad dinámica (con más de un periodo de acumulación de capital humano).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MX" sz="2400" dirty="0">
                    <a:latin typeface="Garamond" panose="02020404030301010803" pitchFamily="18" charset="0"/>
                  </a:rPr>
                  <a:t>Mercados de crédito imperfectos.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MX" sz="2400" dirty="0">
                    <a:latin typeface="Garamond" panose="02020404030301010803" pitchFamily="18" charset="0"/>
                  </a:rPr>
                  <a:t>Dotación inicial </a:t>
                </a:r>
                <a14:m>
                  <m:oMath xmlns:m="http://schemas.openxmlformats.org/officeDocument/2006/math">
                    <m:r>
                      <a:rPr lang="es-MX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inequitativa.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MX" sz="2400" dirty="0">
                    <a:latin typeface="Garamond" panose="02020404030301010803" pitchFamily="18" charset="0"/>
                  </a:rPr>
                  <a:t>Gasto del gobierno insuficiente, inefectivo e inequitativo.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MX" sz="2400" dirty="0">
                  <a:latin typeface="Garamond" panose="020204040303010108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MX" sz="2400" dirty="0">
                    <a:latin typeface="Garamond" panose="02020404030301010803" pitchFamily="18" charset="0"/>
                  </a:rPr>
                  <a:t>Cambio tecnológico que aumenta la demanda por habilidades.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MX" sz="2400" dirty="0">
                    <a:latin typeface="Garamond" panose="02020404030301010803" pitchFamily="18" charset="0"/>
                  </a:rPr>
                  <a:t>Globalización—más competencia en mercados laborales internacionales. </a:t>
                </a:r>
              </a:p>
            </p:txBody>
          </p:sp>
        </mc:Choice>
        <mc:Fallback xmlns="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8A612CE1-6B95-4BC1-9AD5-510A2B052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7488832" cy="4893647"/>
              </a:xfrm>
              <a:prstGeom prst="rect">
                <a:avLst/>
              </a:prstGeom>
              <a:blipFill>
                <a:blip r:embed="rId4"/>
                <a:stretch>
                  <a:fillRect l="-1221" t="-998" b="-199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2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Evidencia empírica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Neidhofer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Movilidad educacional en América Latina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A612CE1-6B95-4BC1-9AD5-510A2B052894}"/>
              </a:ext>
            </a:extLst>
          </p:cNvPr>
          <p:cNvSpPr txBox="1"/>
          <p:nvPr/>
        </p:nvSpPr>
        <p:spPr>
          <a:xfrm>
            <a:off x="611560" y="10527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¿Cómo podemos medir la movilidad social?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6EFFFB48-9449-4F27-9410-A86D3A8870BD}"/>
                  </a:ext>
                </a:extLst>
              </p:cNvPr>
              <p:cNvSpPr/>
              <p:nvPr/>
            </p:nvSpPr>
            <p:spPr>
              <a:xfrm>
                <a:off x="899592" y="1648430"/>
                <a:ext cx="4248472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sSub>
                        <m:sSub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MX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s-MX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6EFFFB48-9449-4F27-9410-A86D3A887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48430"/>
                <a:ext cx="4248472" cy="55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16F73A90-796E-48CE-A328-3E7F48C95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019" y="2492896"/>
            <a:ext cx="3483109" cy="1224136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DCCD6C3E-61B8-426E-9489-67AB05EF54CF}"/>
              </a:ext>
            </a:extLst>
          </p:cNvPr>
          <p:cNvSpPr txBox="1"/>
          <p:nvPr/>
        </p:nvSpPr>
        <p:spPr>
          <a:xfrm>
            <a:off x="5508104" y="1671191"/>
            <a:ext cx="310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Elasticidad, padre-hijo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C6C0294-A42D-4ED2-9D3C-A8BECF3EF008}"/>
              </a:ext>
            </a:extLst>
          </p:cNvPr>
          <p:cNvSpPr txBox="1"/>
          <p:nvPr/>
        </p:nvSpPr>
        <p:spPr>
          <a:xfrm>
            <a:off x="5436096" y="2670011"/>
            <a:ext cx="310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Correlación entre posición </a:t>
            </a:r>
            <a:r>
              <a:rPr lang="es-MX" sz="2400" dirty="0" err="1">
                <a:latin typeface="Garamond" panose="02020404030301010803" pitchFamily="18" charset="0"/>
              </a:rPr>
              <a:t>rel.</a:t>
            </a:r>
            <a:r>
              <a:rPr lang="es-MX" sz="2400" dirty="0">
                <a:latin typeface="Garamond" panose="02020404030301010803" pitchFamily="18" charset="0"/>
              </a:rPr>
              <a:t>, padre-hijo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0A66B3-59DB-4093-8990-D9351A56D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019" y="4205952"/>
            <a:ext cx="3819525" cy="57150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AE849158-7A7E-4ADB-890C-45A9AC10C78E}"/>
              </a:ext>
            </a:extLst>
          </p:cNvPr>
          <p:cNvSpPr txBox="1"/>
          <p:nvPr/>
        </p:nvSpPr>
        <p:spPr>
          <a:xfrm>
            <a:off x="5436096" y="4005064"/>
            <a:ext cx="310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Movilidad ascendente entre los pobres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820F35-5185-4126-9DEF-C7C2192A6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5161756"/>
            <a:ext cx="3819525" cy="571500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6B261F79-6D46-4710-9B69-F2BDAAB4B613}"/>
              </a:ext>
            </a:extLst>
          </p:cNvPr>
          <p:cNvSpPr txBox="1"/>
          <p:nvPr/>
        </p:nvSpPr>
        <p:spPr>
          <a:xfrm>
            <a:off x="5436096" y="511828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Persistencia en niveles más altos, entre los ricos</a:t>
            </a:r>
          </a:p>
        </p:txBody>
      </p:sp>
    </p:spTree>
    <p:extLst>
      <p:ext uri="{BB962C8B-B14F-4D97-AF65-F5344CB8AC3E}">
        <p14:creationId xmlns:p14="http://schemas.microsoft.com/office/powerpoint/2010/main" val="37114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Neidhofer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Movilidad educacional en América Latina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A612CE1-6B95-4BC1-9AD5-510A2B052894}"/>
              </a:ext>
            </a:extLst>
          </p:cNvPr>
          <p:cNvSpPr txBox="1"/>
          <p:nvPr/>
        </p:nvSpPr>
        <p:spPr>
          <a:xfrm>
            <a:off x="611560" y="1052736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¿Qué bases de datos hay disponibles en América Latina?</a:t>
            </a:r>
          </a:p>
          <a:p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Encuestas a hogares con información retrospectiva (</a:t>
            </a:r>
            <a:r>
              <a:rPr lang="es-MX" sz="2400" dirty="0" err="1">
                <a:latin typeface="Garamond" panose="02020404030301010803" pitchFamily="18" charset="0"/>
              </a:rPr>
              <a:t>Latinobarómetro</a:t>
            </a:r>
            <a:r>
              <a:rPr lang="es-MX" sz="2400" dirty="0">
                <a:latin typeface="Garamond" panose="02020404030301010803" pitchFamily="18" charset="0"/>
              </a:rPr>
              <a:t>). </a:t>
            </a:r>
          </a:p>
          <a:p>
            <a:pPr marL="457200" indent="-457200"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Encuestas de ingresos de los hogares con dos adultos, padre e hijo, cohabitando. 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223E22B4-3698-4200-B458-99E61D93152B}"/>
              </a:ext>
            </a:extLst>
          </p:cNvPr>
          <p:cNvSpPr txBox="1"/>
          <p:nvPr/>
        </p:nvSpPr>
        <p:spPr>
          <a:xfrm>
            <a:off x="611560" y="401958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Al no haber bases de datos longitudinales, es muy difícil medir la movilidad social intergeneracional en América Latina. Pero es mucho más robusto un análisis de movilidad educacional.</a:t>
            </a:r>
          </a:p>
        </p:txBody>
      </p:sp>
    </p:spTree>
    <p:extLst>
      <p:ext uri="{BB962C8B-B14F-4D97-AF65-F5344CB8AC3E}">
        <p14:creationId xmlns:p14="http://schemas.microsoft.com/office/powerpoint/2010/main" val="238102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4440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Neidhofer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Ha habido un aumento en la movilidad en América Latina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C475DE1-16FA-471F-8773-5F3F5A59E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" y="737195"/>
            <a:ext cx="78962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61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4440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Neidhofer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Ha habido un aumento en la movilidad en América Latina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AECD3B-FAF6-4D08-A94F-C2125D694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0" y="1556792"/>
            <a:ext cx="908464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1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4440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Neidhofer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1282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Ha habido movilidad ascendente pero con persistencia.</a:t>
            </a:r>
            <a:endParaRPr lang="en-US" sz="26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BCAF3D-29D3-4416-81FE-10E40CCF6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57" y="900111"/>
            <a:ext cx="8084964" cy="547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43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4440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Neidhofer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1282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Ha habido movilidad ascendente pero con persistencia.</a:t>
            </a:r>
            <a:endParaRPr lang="en-US" sz="2600" dirty="0">
              <a:latin typeface="Garamond" panose="020204040303010108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4030B8-4557-4C2D-A994-BBDD86D0F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71" y="1471925"/>
            <a:ext cx="9144000" cy="39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3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El hotel de Schumpeter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154489-FC76-4CA8-A4D7-A0A8E98E1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0634"/>
            <a:ext cx="9144000" cy="51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1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4440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Neidhofer</a:t>
            </a:r>
            <a:r>
              <a:rPr lang="es-MX" i="1" dirty="0">
                <a:latin typeface="Garamond" panose="02020404030301010803" pitchFamily="18" charset="0"/>
              </a:rPr>
              <a:t>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179512" y="12824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La mayor movilidad se puede explicar por condiciones macro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4CA329-C8C7-4B72-8303-D124D1163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757807"/>
            <a:ext cx="8748464" cy="56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42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Limitaciones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5D7FEE-53E6-4B5C-851E-D3D5891AF8B7}"/>
              </a:ext>
            </a:extLst>
          </p:cNvPr>
          <p:cNvSpPr txBox="1"/>
          <p:nvPr/>
        </p:nvSpPr>
        <p:spPr>
          <a:xfrm>
            <a:off x="804875" y="1052736"/>
            <a:ext cx="75342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</a:rPr>
              <a:t>La educación es una variable que está truncada del lado derecho.</a:t>
            </a:r>
          </a:p>
          <a:p>
            <a:pPr marL="514350" indent="-514350">
              <a:buFont typeface="+mj-lt"/>
              <a:buAutoNum type="arabicPeriod"/>
            </a:pPr>
            <a:endParaRPr lang="es-MX" sz="3000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</a:rPr>
              <a:t>Lo que importa son los aprendizajes, no el grado de escolaridad. </a:t>
            </a:r>
          </a:p>
          <a:p>
            <a:pPr marL="514350" indent="-514350">
              <a:buFont typeface="+mj-lt"/>
              <a:buAutoNum type="arabicPeriod"/>
            </a:pPr>
            <a:endParaRPr lang="es-MX" sz="3000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</a:rPr>
              <a:t>Hay sesgos de memoria cuando se utiliza información retrospectiva. </a:t>
            </a:r>
          </a:p>
          <a:p>
            <a:pPr marL="514350" indent="-514350">
              <a:buFont typeface="+mj-lt"/>
              <a:buAutoNum type="arabicPeriod"/>
            </a:pPr>
            <a:endParaRPr lang="es-MX" sz="3000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3000" dirty="0">
                <a:latin typeface="Garamond" panose="02020404030301010803" pitchFamily="18" charset="0"/>
              </a:rPr>
              <a:t>No medimos una variable más cercana al bienestar como el ingreso. </a:t>
            </a:r>
          </a:p>
        </p:txBody>
      </p:sp>
    </p:spTree>
    <p:extLst>
      <p:ext uri="{BB962C8B-B14F-4D97-AF65-F5344CB8AC3E}">
        <p14:creationId xmlns:p14="http://schemas.microsoft.com/office/powerpoint/2010/main" val="41590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14862158-DB36-4DC6-A086-23A28FD6C90B}"/>
              </a:ext>
            </a:extLst>
          </p:cNvPr>
          <p:cNvSpPr txBox="1"/>
          <p:nvPr/>
        </p:nvSpPr>
        <p:spPr>
          <a:xfrm>
            <a:off x="323528" y="64440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Chetty</a:t>
            </a:r>
            <a:r>
              <a:rPr lang="es-MX" i="1" dirty="0">
                <a:latin typeface="Garamond" panose="02020404030301010803" pitchFamily="18" charset="0"/>
              </a:rPr>
              <a:t> et al (varios años)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0CFFC5B-A699-4CE3-BD43-F1B79629B2CE}"/>
              </a:ext>
            </a:extLst>
          </p:cNvPr>
          <p:cNvSpPr txBox="1"/>
          <p:nvPr/>
        </p:nvSpPr>
        <p:spPr>
          <a:xfrm>
            <a:off x="395536" y="590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Abordando las Limitaciones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900C5AD7-3F95-45AD-842E-E7A28013BFB9}"/>
              </a:ext>
            </a:extLst>
          </p:cNvPr>
          <p:cNvSpPr txBox="1"/>
          <p:nvPr/>
        </p:nvSpPr>
        <p:spPr>
          <a:xfrm>
            <a:off x="547936" y="1064349"/>
            <a:ext cx="82725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rgbClr val="FF0000"/>
                </a:solidFill>
                <a:latin typeface="Garamond" panose="02020404030301010803" pitchFamily="18" charset="0"/>
              </a:rPr>
              <a:t>En EEUU, tienen la siguientes características</a:t>
            </a:r>
            <a:r>
              <a:rPr lang="es-MX" sz="2600" dirty="0">
                <a:latin typeface="Garamond" panose="02020404030301010803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SSN por varias décadas. </a:t>
            </a:r>
          </a:p>
          <a:p>
            <a:pPr marL="514350" indent="-514350"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Tasa de informalidad muy baja. </a:t>
            </a:r>
          </a:p>
          <a:p>
            <a:pPr marL="514350" indent="-514350"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Declaración anual de impuestos con muchísima información. 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9A4170B3-CCB2-47E9-876D-7B8F694C838E}"/>
              </a:ext>
            </a:extLst>
          </p:cNvPr>
          <p:cNvSpPr txBox="1"/>
          <p:nvPr/>
        </p:nvSpPr>
        <p:spPr>
          <a:xfrm>
            <a:off x="539552" y="3501008"/>
            <a:ext cx="8280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rgbClr val="FF0000"/>
                </a:solidFill>
                <a:latin typeface="Garamond" panose="02020404030301010803" pitchFamily="18" charset="0"/>
              </a:rPr>
              <a:t>Medición de movilidad con datos administrativos</a:t>
            </a:r>
            <a:r>
              <a:rPr lang="es-MX" sz="2600" dirty="0">
                <a:latin typeface="Garamond" panose="02020404030301010803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Cohorte nacida entre 1980 y 1988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Información de los padres recolectada entre 1996 y 2000 (ingreso, ocupación, escolaridad y ZIP (censo)).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Seguimiento a hijos hasta el 2013 cuando tenían entre 24 y 30 años de edad (ingreso, empleo, escolaridad, edo. civil).  </a:t>
            </a:r>
          </a:p>
        </p:txBody>
      </p:sp>
    </p:spTree>
    <p:extLst>
      <p:ext uri="{BB962C8B-B14F-4D97-AF65-F5344CB8AC3E}">
        <p14:creationId xmlns:p14="http://schemas.microsoft.com/office/powerpoint/2010/main" val="264798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14862158-DB36-4DC6-A086-23A28FD6C90B}"/>
              </a:ext>
            </a:extLst>
          </p:cNvPr>
          <p:cNvSpPr txBox="1"/>
          <p:nvPr/>
        </p:nvSpPr>
        <p:spPr>
          <a:xfrm>
            <a:off x="323528" y="64440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Chetty</a:t>
            </a:r>
            <a:r>
              <a:rPr lang="es-MX" i="1" dirty="0">
                <a:latin typeface="Garamond" panose="02020404030301010803" pitchFamily="18" charset="0"/>
              </a:rPr>
              <a:t> et al (varios años)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0CFFC5B-A699-4CE3-BD43-F1B79629B2CE}"/>
              </a:ext>
            </a:extLst>
          </p:cNvPr>
          <p:cNvSpPr txBox="1"/>
          <p:nvPr/>
        </p:nvSpPr>
        <p:spPr>
          <a:xfrm>
            <a:off x="395536" y="590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Movilidad Social a través de Datos Administrativos</a:t>
            </a:r>
            <a:endParaRPr lang="en-US" sz="26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69DF5F-0AB6-49E7-A8B3-3141EA18C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80728"/>
            <a:ext cx="825724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17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14862158-DB36-4DC6-A086-23A28FD6C90B}"/>
              </a:ext>
            </a:extLst>
          </p:cNvPr>
          <p:cNvSpPr txBox="1"/>
          <p:nvPr/>
        </p:nvSpPr>
        <p:spPr>
          <a:xfrm>
            <a:off x="323528" y="64440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Chetty</a:t>
            </a:r>
            <a:r>
              <a:rPr lang="es-MX" i="1" dirty="0">
                <a:latin typeface="Garamond" panose="02020404030301010803" pitchFamily="18" charset="0"/>
              </a:rPr>
              <a:t> et al (varios años)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0CFFC5B-A699-4CE3-BD43-F1B79629B2CE}"/>
              </a:ext>
            </a:extLst>
          </p:cNvPr>
          <p:cNvSpPr txBox="1"/>
          <p:nvPr/>
        </p:nvSpPr>
        <p:spPr>
          <a:xfrm>
            <a:off x="395536" y="590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Movilidad Social a través de Datos Administrativos</a:t>
            </a:r>
            <a:endParaRPr lang="en-US" sz="2600" dirty="0">
              <a:latin typeface="Garamond" panose="02020404030301010803" pitchFamily="18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3494F54-CC20-4905-8408-C28ABF5B1BD2}"/>
              </a:ext>
            </a:extLst>
          </p:cNvPr>
          <p:cNvCxnSpPr/>
          <p:nvPr/>
        </p:nvCxnSpPr>
        <p:spPr>
          <a:xfrm>
            <a:off x="899592" y="3429000"/>
            <a:ext cx="756084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1DB056-5FD3-4968-831B-9B5FC6B4AF27}"/>
              </a:ext>
            </a:extLst>
          </p:cNvPr>
          <p:cNvCxnSpPr/>
          <p:nvPr/>
        </p:nvCxnSpPr>
        <p:spPr>
          <a:xfrm>
            <a:off x="2411760" y="1628800"/>
            <a:ext cx="0" cy="22322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367E918-EBCC-41AF-9AFE-924CB2BB75DB}"/>
              </a:ext>
            </a:extLst>
          </p:cNvPr>
          <p:cNvCxnSpPr/>
          <p:nvPr/>
        </p:nvCxnSpPr>
        <p:spPr>
          <a:xfrm>
            <a:off x="6804248" y="1628800"/>
            <a:ext cx="0" cy="22322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>
            <a:extLst>
              <a:ext uri="{FF2B5EF4-FFF2-40B4-BE49-F238E27FC236}">
                <a16:creationId xmlns:a16="http://schemas.microsoft.com/office/drawing/2014/main" id="{3D0C24BB-0742-4C70-9CA8-1011AA6CA0D9}"/>
              </a:ext>
            </a:extLst>
          </p:cNvPr>
          <p:cNvSpPr txBox="1"/>
          <p:nvPr/>
        </p:nvSpPr>
        <p:spPr>
          <a:xfrm>
            <a:off x="539552" y="350100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Situación Inicial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6DBBE0BD-7B78-4EC0-8E3A-5D78E60EFA6D}"/>
              </a:ext>
            </a:extLst>
          </p:cNvPr>
          <p:cNvSpPr txBox="1"/>
          <p:nvPr/>
        </p:nvSpPr>
        <p:spPr>
          <a:xfrm>
            <a:off x="6732240" y="350100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Situación Actual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B4F9769-A0B4-4AA8-A3D5-3544C8EDF5BC}"/>
              </a:ext>
            </a:extLst>
          </p:cNvPr>
          <p:cNvSpPr txBox="1"/>
          <p:nvPr/>
        </p:nvSpPr>
        <p:spPr>
          <a:xfrm>
            <a:off x="539552" y="184482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Ingreso 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Empleo 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Contexto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7F369-019A-4978-98B0-15B80A3FF83B}"/>
              </a:ext>
            </a:extLst>
          </p:cNvPr>
          <p:cNvSpPr txBox="1"/>
          <p:nvPr/>
        </p:nvSpPr>
        <p:spPr>
          <a:xfrm>
            <a:off x="6876256" y="184482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Ingreso 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Empleo 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Contexto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BC7D9501-BDDF-4D0F-9A3F-3325AEC0179D}"/>
              </a:ext>
            </a:extLst>
          </p:cNvPr>
          <p:cNvSpPr txBox="1"/>
          <p:nvPr/>
        </p:nvSpPr>
        <p:spPr>
          <a:xfrm>
            <a:off x="2843808" y="350100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Etapa de acumulación de capital humano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9FB708FD-B32C-47E9-82EF-CD24AB6093BA}"/>
              </a:ext>
            </a:extLst>
          </p:cNvPr>
          <p:cNvSpPr txBox="1"/>
          <p:nvPr/>
        </p:nvSpPr>
        <p:spPr>
          <a:xfrm>
            <a:off x="2627787" y="1844824"/>
            <a:ext cx="3672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Efecto de la localidad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Efecto del prescolar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Garamond" panose="02020404030301010803" pitchFamily="18" charset="0"/>
              </a:rPr>
              <a:t>Efecto de los docentes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AF083B4-4BD2-49B5-B8D2-F09DF522E395}"/>
              </a:ext>
            </a:extLst>
          </p:cNvPr>
          <p:cNvSpPr/>
          <p:nvPr/>
        </p:nvSpPr>
        <p:spPr>
          <a:xfrm>
            <a:off x="899592" y="4834026"/>
            <a:ext cx="50736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https://opportunityinsights.org/</a:t>
            </a:r>
            <a:endParaRPr lang="es-MX" sz="2400" b="1" dirty="0">
              <a:solidFill>
                <a:srgbClr val="FF0000"/>
              </a:solidFill>
            </a:endParaRPr>
          </a:p>
          <a:p>
            <a:endParaRPr lang="es-MX" sz="2400" b="1" dirty="0">
              <a:solidFill>
                <a:srgbClr val="FF0000"/>
              </a:solidFill>
            </a:endParaRPr>
          </a:p>
          <a:p>
            <a:r>
              <a:rPr lang="es-MX" sz="24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https://www.opportunityatlas.org/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14862158-DB36-4DC6-A086-23A28FD6C90B}"/>
              </a:ext>
            </a:extLst>
          </p:cNvPr>
          <p:cNvSpPr txBox="1"/>
          <p:nvPr/>
        </p:nvSpPr>
        <p:spPr>
          <a:xfrm>
            <a:off x="323528" y="64440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Chetty</a:t>
            </a:r>
            <a:r>
              <a:rPr lang="es-MX" i="1" dirty="0">
                <a:latin typeface="Garamond" panose="02020404030301010803" pitchFamily="18" charset="0"/>
              </a:rPr>
              <a:t> and </a:t>
            </a:r>
            <a:r>
              <a:rPr lang="es-MX" i="1" dirty="0" err="1">
                <a:latin typeface="Garamond" panose="02020404030301010803" pitchFamily="18" charset="0"/>
              </a:rPr>
              <a:t>Hendren</a:t>
            </a:r>
            <a:r>
              <a:rPr lang="es-MX" i="1" dirty="0">
                <a:latin typeface="Garamond" panose="02020404030301010803" pitchFamily="18" charset="0"/>
              </a:rPr>
              <a:t>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0CFFC5B-A699-4CE3-BD43-F1B79629B2CE}"/>
              </a:ext>
            </a:extLst>
          </p:cNvPr>
          <p:cNvSpPr txBox="1"/>
          <p:nvPr/>
        </p:nvSpPr>
        <p:spPr>
          <a:xfrm>
            <a:off x="395536" y="590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Movilidad Social a través de Datos Administrativos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3B28495F-B474-4ABE-90CD-B95D68F04AF3}"/>
              </a:ext>
            </a:extLst>
          </p:cNvPr>
          <p:cNvSpPr txBox="1"/>
          <p:nvPr/>
        </p:nvSpPr>
        <p:spPr>
          <a:xfrm>
            <a:off x="935596" y="1844824"/>
            <a:ext cx="7272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Efectos de la localidad:</a:t>
            </a:r>
          </a:p>
          <a:p>
            <a:endParaRPr lang="es-MX" sz="26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Estrategia de identificación </a:t>
            </a:r>
            <a:r>
              <a:rPr lang="es-MX" sz="2600" dirty="0" err="1">
                <a:latin typeface="Garamond" panose="02020404030301010803" pitchFamily="18" charset="0"/>
              </a:rPr>
              <a:t>cuasi-experimental</a:t>
            </a:r>
            <a:r>
              <a:rPr lang="es-MX" sz="2600" dirty="0">
                <a:latin typeface="Garamond" panose="02020404030301010803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El contexto de la localidad importa para determinar la movilidad: elasticidad de 4%. </a:t>
            </a:r>
          </a:p>
          <a:p>
            <a:pPr marL="514350" indent="-514350"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La localidad importa por lo que sucede entre los niños (no hay efectos entre padres). </a:t>
            </a:r>
            <a:endParaRPr lang="en-US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14862158-DB36-4DC6-A086-23A28FD6C90B}"/>
              </a:ext>
            </a:extLst>
          </p:cNvPr>
          <p:cNvSpPr txBox="1"/>
          <p:nvPr/>
        </p:nvSpPr>
        <p:spPr>
          <a:xfrm>
            <a:off x="323528" y="64440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Chetty</a:t>
            </a:r>
            <a:r>
              <a:rPr lang="es-MX" i="1" dirty="0">
                <a:latin typeface="Garamond" panose="02020404030301010803" pitchFamily="18" charset="0"/>
              </a:rPr>
              <a:t>, </a:t>
            </a:r>
            <a:r>
              <a:rPr lang="es-MX" i="1" dirty="0" err="1">
                <a:latin typeface="Garamond" panose="02020404030301010803" pitchFamily="18" charset="0"/>
              </a:rPr>
              <a:t>Hendren</a:t>
            </a:r>
            <a:r>
              <a:rPr lang="es-MX" i="1" dirty="0">
                <a:latin typeface="Garamond" panose="02020404030301010803" pitchFamily="18" charset="0"/>
              </a:rPr>
              <a:t> y Katz (2016)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0CFFC5B-A699-4CE3-BD43-F1B79629B2CE}"/>
              </a:ext>
            </a:extLst>
          </p:cNvPr>
          <p:cNvSpPr txBox="1"/>
          <p:nvPr/>
        </p:nvSpPr>
        <p:spPr>
          <a:xfrm>
            <a:off x="395536" y="590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Movilidad Social a través de Datos Administrativos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3B28495F-B474-4ABE-90CD-B95D68F04AF3}"/>
              </a:ext>
            </a:extLst>
          </p:cNvPr>
          <p:cNvSpPr txBox="1"/>
          <p:nvPr/>
        </p:nvSpPr>
        <p:spPr>
          <a:xfrm>
            <a:off x="935596" y="1268760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Efectos de la localidad 2:</a:t>
            </a:r>
          </a:p>
          <a:p>
            <a:endParaRPr lang="es-MX" sz="26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Estrategia de identificación experimental: “</a:t>
            </a:r>
            <a:r>
              <a:rPr lang="es-MX" sz="2600" dirty="0" err="1">
                <a:latin typeface="Garamond" panose="02020404030301010803" pitchFamily="18" charset="0"/>
              </a:rPr>
              <a:t>moving</a:t>
            </a:r>
            <a:r>
              <a:rPr lang="es-MX" sz="2600" dirty="0">
                <a:latin typeface="Garamond" panose="02020404030301010803" pitchFamily="18" charset="0"/>
              </a:rPr>
              <a:t> </a:t>
            </a:r>
            <a:r>
              <a:rPr lang="es-MX" sz="2600" dirty="0" err="1">
                <a:latin typeface="Garamond" panose="02020404030301010803" pitchFamily="18" charset="0"/>
              </a:rPr>
              <a:t>to</a:t>
            </a:r>
            <a:r>
              <a:rPr lang="es-MX" sz="2600" dirty="0">
                <a:latin typeface="Garamond" panose="02020404030301010803" pitchFamily="18" charset="0"/>
              </a:rPr>
              <a:t> </a:t>
            </a:r>
            <a:r>
              <a:rPr lang="es-MX" sz="2600" dirty="0" err="1">
                <a:latin typeface="Garamond" panose="02020404030301010803" pitchFamily="18" charset="0"/>
              </a:rPr>
              <a:t>opportunity</a:t>
            </a:r>
            <a:r>
              <a:rPr lang="es-MX" sz="2600" dirty="0">
                <a:latin typeface="Garamond" panose="02020404030301010803" pitchFamily="18" charset="0"/>
              </a:rPr>
              <a:t>”. </a:t>
            </a:r>
          </a:p>
          <a:p>
            <a:pPr marL="514350" indent="-514350"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El mudarse a una localidad con menos pobreza—antes de los 13 años—incrementa la probabilidad de ir a la universidad, los ingresos y reduce la probabilidad de tener un embarazo adolescente. </a:t>
            </a:r>
          </a:p>
          <a:p>
            <a:pPr marL="514350" indent="-514350"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No hay efectos sobre pruebas estandarizadas. </a:t>
            </a:r>
          </a:p>
          <a:p>
            <a:pPr marL="514350" indent="-514350">
              <a:buAutoNum type="arabicPeriod"/>
            </a:pPr>
            <a:r>
              <a:rPr lang="es-MX" sz="2600" dirty="0">
                <a:latin typeface="Garamond" panose="02020404030301010803" pitchFamily="18" charset="0"/>
              </a:rPr>
              <a:t>No hay efectos entre padres. </a:t>
            </a:r>
            <a:endParaRPr lang="en-US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Reflexiones Finales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5D7FEE-53E6-4B5C-851E-D3D5891AF8B7}"/>
              </a:ext>
            </a:extLst>
          </p:cNvPr>
          <p:cNvSpPr txBox="1"/>
          <p:nvPr/>
        </p:nvSpPr>
        <p:spPr>
          <a:xfrm>
            <a:off x="804875" y="980728"/>
            <a:ext cx="7534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complementariedad entre la inversión de padres en la formación de sus hijos y su propio capital humano,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produce desigualdad y reduce la movilidad social</a:t>
            </a:r>
            <a:r>
              <a:rPr lang="es-MX" sz="3000" dirty="0">
                <a:latin typeface="Garamond" panose="02020404030301010803" pitchFamily="18" charset="0"/>
              </a:rPr>
              <a:t>. </a:t>
            </a:r>
          </a:p>
          <a:p>
            <a:endParaRPr lang="es-MX" sz="3000" b="1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Todavía no hemos explotado los datos administrativos para analizar movilidad social en América Latina.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Pero, por lo menos en México, es posible</a:t>
            </a:r>
            <a:r>
              <a:rPr lang="es-MX" sz="3000" dirty="0">
                <a:latin typeface="Garamond" panose="02020404030301010803" pitchFamily="18" charset="0"/>
              </a:rPr>
              <a:t>. </a:t>
            </a:r>
          </a:p>
          <a:p>
            <a:endParaRPr lang="es-MX" sz="3000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Hay una clara justificación para la intervención del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Estado para promover la movilidad social</a:t>
            </a:r>
            <a:r>
              <a:rPr lang="es-MX" sz="30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6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Resumen de lo que hemos </a:t>
            </a:r>
          </a:p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visto hasta ahora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6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/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5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5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dirty="0"/>
                  <a:t> </a:t>
                </a:r>
              </a:p>
            </p:txBody>
          </p:sp>
        </mc:Choice>
        <mc:Fallback xmlns="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/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56A54AD-92AA-4339-879A-29D681AE47A4}"/>
              </a:ext>
            </a:extLst>
          </p:cNvPr>
          <p:cNvCxnSpPr/>
          <p:nvPr/>
        </p:nvCxnSpPr>
        <p:spPr>
          <a:xfrm flipV="1">
            <a:off x="1259632" y="1637948"/>
            <a:ext cx="216024" cy="64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46C53BC-5F8A-4C40-A55A-06223303DAE7}"/>
              </a:ext>
            </a:extLst>
          </p:cNvPr>
          <p:cNvCxnSpPr>
            <a:cxnSpLocks/>
          </p:cNvCxnSpPr>
          <p:nvPr/>
        </p:nvCxnSpPr>
        <p:spPr>
          <a:xfrm flipV="1">
            <a:off x="1367644" y="1421925"/>
            <a:ext cx="2412268" cy="933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/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0D1B888A-ECAE-46B1-9985-5B23AFE9DEA0}"/>
              </a:ext>
            </a:extLst>
          </p:cNvPr>
          <p:cNvSpPr txBox="1"/>
          <p:nvPr/>
        </p:nvSpPr>
        <p:spPr>
          <a:xfrm>
            <a:off x="6193090" y="908720"/>
            <a:ext cx="214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Crecimiento económico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C5820F5-C6E7-46CF-BD80-486F839382F9}"/>
              </a:ext>
            </a:extLst>
          </p:cNvPr>
          <p:cNvCxnSpPr>
            <a:cxnSpLocks/>
          </p:cNvCxnSpPr>
          <p:nvPr/>
        </p:nvCxnSpPr>
        <p:spPr>
          <a:xfrm flipH="1">
            <a:off x="4788024" y="3078108"/>
            <a:ext cx="576064" cy="615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extLst>
              <a:ext uri="{FF2B5EF4-FFF2-40B4-BE49-F238E27FC236}">
                <a16:creationId xmlns:a16="http://schemas.microsoft.com/office/drawing/2014/main" id="{81835261-D138-4CCF-9709-A1EA576737D7}"/>
              </a:ext>
            </a:extLst>
          </p:cNvPr>
          <p:cNvSpPr txBox="1"/>
          <p:nvPr/>
        </p:nvSpPr>
        <p:spPr>
          <a:xfrm>
            <a:off x="4159223" y="3866852"/>
            <a:ext cx="91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DIT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1EADDCD-4B0F-4864-953A-D0E09DB3F625}"/>
              </a:ext>
            </a:extLst>
          </p:cNvPr>
          <p:cNvCxnSpPr>
            <a:cxnSpLocks/>
          </p:cNvCxnSpPr>
          <p:nvPr/>
        </p:nvCxnSpPr>
        <p:spPr>
          <a:xfrm flipH="1">
            <a:off x="3150201" y="3078108"/>
            <a:ext cx="1493807" cy="753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/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>
            <a:extLst>
              <a:ext uri="{FF2B5EF4-FFF2-40B4-BE49-F238E27FC236}">
                <a16:creationId xmlns:a16="http://schemas.microsoft.com/office/drawing/2014/main" id="{AA8EC1E8-EA3A-43FD-A08B-6DF77A51FA68}"/>
              </a:ext>
            </a:extLst>
          </p:cNvPr>
          <p:cNvSpPr/>
          <p:nvPr/>
        </p:nvSpPr>
        <p:spPr>
          <a:xfrm rot="16200000">
            <a:off x="6393338" y="2264882"/>
            <a:ext cx="245755" cy="1872208"/>
          </a:xfrm>
          <a:prstGeom prst="leftBrace">
            <a:avLst>
              <a:gd name="adj1" fmla="val 8333"/>
              <a:gd name="adj2" fmla="val 71812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/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den>
                      </m:f>
                      <m:func>
                        <m:funcPr>
                          <m:ctrlP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  <a:blipFill>
                <a:blip r:embed="rId8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brir llave 24">
            <a:extLst>
              <a:ext uri="{FF2B5EF4-FFF2-40B4-BE49-F238E27FC236}">
                <a16:creationId xmlns:a16="http://schemas.microsoft.com/office/drawing/2014/main" id="{79CCF680-2A30-4B8A-A209-04CD0121A155}"/>
              </a:ext>
            </a:extLst>
          </p:cNvPr>
          <p:cNvSpPr/>
          <p:nvPr/>
        </p:nvSpPr>
        <p:spPr>
          <a:xfrm rot="16200000">
            <a:off x="4312350" y="937100"/>
            <a:ext cx="461664" cy="8410568"/>
          </a:xfrm>
          <a:prstGeom prst="leftBrace">
            <a:avLst>
              <a:gd name="adj1" fmla="val 8333"/>
              <a:gd name="adj2" fmla="val 50948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19A8CFED-51A8-43C3-A17B-F07F7D82FAD9}"/>
              </a:ext>
            </a:extLst>
          </p:cNvPr>
          <p:cNvSpPr txBox="1"/>
          <p:nvPr/>
        </p:nvSpPr>
        <p:spPr>
          <a:xfrm>
            <a:off x="323528" y="5417929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Garamond" panose="02020404030301010803" pitchFamily="18" charset="0"/>
              </a:rPr>
              <a:t>15,936,656</a:t>
            </a:r>
          </a:p>
        </p:txBody>
      </p:sp>
    </p:spTree>
    <p:extLst>
      <p:ext uri="{BB962C8B-B14F-4D97-AF65-F5344CB8AC3E}">
        <p14:creationId xmlns:p14="http://schemas.microsoft.com/office/powerpoint/2010/main" val="24005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6" grpId="0"/>
      <p:bldP spid="19" grpId="0"/>
      <p:bldP spid="20" grpId="0" animBg="1"/>
      <p:bldP spid="21" grpId="0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51520" y="59045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Desigualdad y movilidad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9D3AD46-18F8-4968-8F4B-9057E69394BF}"/>
              </a:ext>
            </a:extLst>
          </p:cNvPr>
          <p:cNvSpPr/>
          <p:nvPr/>
        </p:nvSpPr>
        <p:spPr>
          <a:xfrm>
            <a:off x="539552" y="112474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La movilidad social es la versión dinámica de la desigualdad. La desigualdad mide la dispersión e un punto en el tiempo:   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677314A6-02AA-443F-8127-54790678714D}"/>
                  </a:ext>
                </a:extLst>
              </p:cNvPr>
              <p:cNvSpPr/>
              <p:nvPr/>
            </p:nvSpPr>
            <p:spPr>
              <a:xfrm>
                <a:off x="1747056" y="2278811"/>
                <a:ext cx="5616624" cy="1006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𝐺𝑖𝑛𝑖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s-MX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MX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s-MX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MX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MX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MX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s-MX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s-MX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677314A6-02AA-443F-8127-547906787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56" y="2278811"/>
                <a:ext cx="5616624" cy="1006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>
            <a:extLst>
              <a:ext uri="{FF2B5EF4-FFF2-40B4-BE49-F238E27FC236}">
                <a16:creationId xmlns:a16="http://schemas.microsoft.com/office/drawing/2014/main" id="{51CADD16-3615-4A27-ACC8-B0C48C4B846A}"/>
              </a:ext>
            </a:extLst>
          </p:cNvPr>
          <p:cNvSpPr/>
          <p:nvPr/>
        </p:nvSpPr>
        <p:spPr>
          <a:xfrm>
            <a:off x="611560" y="5036983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La movilidad está interesada en cambios en la posición relativa en la distribución del ingreso, ya sea en el tiempo o entre generaciones. 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3A40E5E2-82FE-4155-BB20-3BAFC1545318}"/>
                  </a:ext>
                </a:extLst>
              </p:cNvPr>
              <p:cNvSpPr/>
              <p:nvPr/>
            </p:nvSpPr>
            <p:spPr>
              <a:xfrm>
                <a:off x="1932134" y="4077072"/>
                <a:ext cx="4152034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3A40E5E2-82FE-4155-BB20-3BAFC1545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134" y="4077072"/>
                <a:ext cx="4152034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B4627DE6-71B6-4494-926E-0AC77FB7E273}"/>
              </a:ext>
            </a:extLst>
          </p:cNvPr>
          <p:cNvSpPr/>
          <p:nvPr/>
        </p:nvSpPr>
        <p:spPr>
          <a:xfrm>
            <a:off x="651756" y="3517359"/>
            <a:ext cx="4384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Pero el ingreso varía en el tiempo: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0EF431-25ED-43B9-89D9-0BD6DF790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484784"/>
            <a:ext cx="8362346" cy="38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33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51520" y="59045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Desigualdad y movilidad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9D3AD46-18F8-4968-8F4B-9057E69394BF}"/>
              </a:ext>
            </a:extLst>
          </p:cNvPr>
          <p:cNvSpPr/>
          <p:nvPr/>
        </p:nvSpPr>
        <p:spPr>
          <a:xfrm>
            <a:off x="539552" y="180591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Una medida de movilidad social entre generaciones es el grado de influencia que tienen los padres sobre el ingreso de sus hijos:</a:t>
            </a:r>
            <a:endParaRPr lang="en-US" sz="24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677314A6-02AA-443F-8127-54790678714D}"/>
                  </a:ext>
                </a:extLst>
              </p:cNvPr>
              <p:cNvSpPr/>
              <p:nvPr/>
            </p:nvSpPr>
            <p:spPr>
              <a:xfrm>
                <a:off x="1763688" y="3030051"/>
                <a:ext cx="5616624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MX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func>
                        <m:func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s-MX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MX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677314A6-02AA-443F-8127-547906787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030051"/>
                <a:ext cx="5616624" cy="578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4627DE6-71B6-4494-926E-0AC77FB7E273}"/>
                  </a:ext>
                </a:extLst>
              </p:cNvPr>
              <p:cNvSpPr/>
              <p:nvPr/>
            </p:nvSpPr>
            <p:spPr>
              <a:xfrm>
                <a:off x="752372" y="4110171"/>
                <a:ext cx="78806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2400" dirty="0">
                    <a:latin typeface="Garamond" panose="02020404030301010803" pitchFamily="18" charset="0"/>
                  </a:rPr>
                  <a:t>En donde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 mide la elasticidad intergeneracional de ingresos. A mayor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MX" sz="2400" dirty="0">
                    <a:latin typeface="Garamond" panose="02020404030301010803" pitchFamily="18" charset="0"/>
                  </a:rPr>
                  <a:t>, menor movilidad social.  </a:t>
                </a:r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4627DE6-71B6-4494-926E-0AC77FB7E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72" y="4110171"/>
                <a:ext cx="7880684" cy="830997"/>
              </a:xfrm>
              <a:prstGeom prst="rect">
                <a:avLst/>
              </a:prstGeom>
              <a:blipFill>
                <a:blip r:embed="rId5"/>
                <a:stretch>
                  <a:fillRect l="-1160" t="-5839" b="-1532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2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51520" y="59045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Desigualdad y movilidad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9D3AD46-18F8-4968-8F4B-9057E69394BF}"/>
              </a:ext>
            </a:extLst>
          </p:cNvPr>
          <p:cNvSpPr/>
          <p:nvPr/>
        </p:nvSpPr>
        <p:spPr>
          <a:xfrm>
            <a:off x="395536" y="83671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Las sociedades están dispuestas a tolerar más desigualdad a cambio de la promesa de movilidad social. Pero …</a:t>
            </a:r>
            <a:endParaRPr lang="en-US" sz="24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F05C8E-AE8B-44D1-A4F7-DC92D7938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82" y="1930688"/>
            <a:ext cx="6695070" cy="4594656"/>
          </a:xfrm>
          <a:prstGeom prst="rect">
            <a:avLst/>
          </a:prstGeom>
        </p:spPr>
      </p:pic>
      <p:sp>
        <p:nvSpPr>
          <p:cNvPr id="13" name="TextBox 22">
            <a:extLst>
              <a:ext uri="{FF2B5EF4-FFF2-40B4-BE49-F238E27FC236}">
                <a16:creationId xmlns:a16="http://schemas.microsoft.com/office/drawing/2014/main" id="{7528252A-D5CC-4D30-B486-F5D40CCB8225}"/>
              </a:ext>
            </a:extLst>
          </p:cNvPr>
          <p:cNvSpPr txBox="1"/>
          <p:nvPr/>
        </p:nvSpPr>
        <p:spPr>
          <a:xfrm>
            <a:off x="899592" y="637203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err="1">
                <a:latin typeface="Garamond" panose="02020404030301010803" pitchFamily="18" charset="0"/>
              </a:rPr>
              <a:t>Corak</a:t>
            </a:r>
            <a:r>
              <a:rPr lang="es-MX" i="1" dirty="0">
                <a:latin typeface="Garamond" panose="02020404030301010803" pitchFamily="18" charset="0"/>
              </a:rPr>
              <a:t> (2013)</a:t>
            </a:r>
            <a:endParaRPr lang="en-US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251520" y="59045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Desigualdad y movilidad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D0B462D2-9227-43A4-9ED4-7E388E1522CE}"/>
              </a:ext>
            </a:extLst>
          </p:cNvPr>
          <p:cNvSpPr/>
          <p:nvPr/>
        </p:nvSpPr>
        <p:spPr>
          <a:xfrm>
            <a:off x="1438844" y="1052736"/>
            <a:ext cx="547910" cy="223224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F9CCAA-4581-4AB0-9343-C58507AD083E}"/>
              </a:ext>
            </a:extLst>
          </p:cNvPr>
          <p:cNvSpPr txBox="1"/>
          <p:nvPr/>
        </p:nvSpPr>
        <p:spPr>
          <a:xfrm>
            <a:off x="2014908" y="1196752"/>
            <a:ext cx="2341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Conexiones</a:t>
            </a:r>
          </a:p>
          <a:p>
            <a:pPr marL="342900" indent="-342900"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Genética</a:t>
            </a:r>
          </a:p>
          <a:p>
            <a:pPr marL="342900" indent="-342900"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Inversión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4F764D37-CC95-42E5-B28F-AB92C58FD6A8}"/>
                  </a:ext>
                </a:extLst>
              </p:cNvPr>
              <p:cNvSpPr/>
              <p:nvPr/>
            </p:nvSpPr>
            <p:spPr>
              <a:xfrm>
                <a:off x="755576" y="1916832"/>
                <a:ext cx="33872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s-MX" sz="2600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4F764D37-CC95-42E5-B28F-AB92C58FD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16832"/>
                <a:ext cx="33872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brir llave 12">
            <a:extLst>
              <a:ext uri="{FF2B5EF4-FFF2-40B4-BE49-F238E27FC236}">
                <a16:creationId xmlns:a16="http://schemas.microsoft.com/office/drawing/2014/main" id="{D563FF71-297D-43A2-9640-17DC81E33AF0}"/>
              </a:ext>
            </a:extLst>
          </p:cNvPr>
          <p:cNvSpPr/>
          <p:nvPr/>
        </p:nvSpPr>
        <p:spPr>
          <a:xfrm rot="10800000">
            <a:off x="3880074" y="1052736"/>
            <a:ext cx="547910" cy="223224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7DA6F1C-0279-4F09-8B5C-5732011F3607}"/>
              </a:ext>
            </a:extLst>
          </p:cNvPr>
          <p:cNvSpPr txBox="1"/>
          <p:nvPr/>
        </p:nvSpPr>
        <p:spPr>
          <a:xfrm>
            <a:off x="4745619" y="1747554"/>
            <a:ext cx="234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Garamond" panose="02020404030301010803" pitchFamily="18" charset="0"/>
              </a:rPr>
              <a:t>Desigualdad de oportunidades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994575E-FEFB-4CC6-BD79-99B8471945E4}"/>
              </a:ext>
            </a:extLst>
          </p:cNvPr>
          <p:cNvSpPr txBox="1"/>
          <p:nvPr/>
        </p:nvSpPr>
        <p:spPr>
          <a:xfrm>
            <a:off x="467544" y="386104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>
                <a:latin typeface="Garamond" panose="02020404030301010803" pitchFamily="18" charset="0"/>
              </a:rPr>
              <a:t>Qué sucede con la desigualdad y la movilidad dado: </a:t>
            </a:r>
          </a:p>
          <a:p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El proceso de formación de capital humano. </a:t>
            </a: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Las decisiones de inversión de los padres. </a:t>
            </a: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Que padres con más capital humano también son más productivos en la formación de capital humano de sus hijos.</a:t>
            </a:r>
          </a:p>
        </p:txBody>
      </p:sp>
    </p:spTree>
    <p:extLst>
      <p:ext uri="{BB962C8B-B14F-4D97-AF65-F5344CB8AC3E}">
        <p14:creationId xmlns:p14="http://schemas.microsoft.com/office/powerpoint/2010/main" val="7652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E96F8CF7-AB97-4B41-BB2B-F6AD06E8E701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FF7D714-DC30-4CD3-8A7F-26B8A94D8C06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Raj </a:t>
            </a:r>
            <a:r>
              <a:rPr lang="es-MX" sz="3000" dirty="0" err="1">
                <a:latin typeface="Garamond" panose="02020404030301010803" pitchFamily="18" charset="0"/>
              </a:rPr>
              <a:t>Chetty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5FED80-8177-4D62-ADD3-FFEFF30F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8946B9-0C05-422B-BFB4-1D0675448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908720"/>
            <a:ext cx="50577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1FCFE4D-621C-48CE-B468-02408F48EAFC}"/>
              </a:ext>
            </a:extLst>
          </p:cNvPr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Becker et al (2018)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6D76320F-64AC-4807-B89C-CECD112C8109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Modelo de movilidad intergeneracional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469DC2-2787-44AC-A9F3-614B89436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412776"/>
            <a:ext cx="7397749" cy="40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1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58041</TotalTime>
  <Words>1706</Words>
  <Application>Microsoft Office PowerPoint</Application>
  <PresentationFormat>Presentación en pantalla (4:3)</PresentationFormat>
  <Paragraphs>282</Paragraphs>
  <Slides>41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Garamond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860</cp:revision>
  <cp:lastPrinted>2016-01-18T19:10:27Z</cp:lastPrinted>
  <dcterms:created xsi:type="dcterms:W3CDTF">2009-09-02T12:48:55Z</dcterms:created>
  <dcterms:modified xsi:type="dcterms:W3CDTF">2020-06-16T02:56:49Z</dcterms:modified>
</cp:coreProperties>
</file>