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1"/>
  </p:notesMasterIdLst>
  <p:handoutMasterIdLst>
    <p:handoutMasterId r:id="rId42"/>
  </p:handoutMasterIdLst>
  <p:sldIdLst>
    <p:sldId id="950" r:id="rId2"/>
    <p:sldId id="576" r:id="rId3"/>
    <p:sldId id="1021" r:id="rId4"/>
    <p:sldId id="1027" r:id="rId5"/>
    <p:sldId id="1024" r:id="rId6"/>
    <p:sldId id="1022" r:id="rId7"/>
    <p:sldId id="986" r:id="rId8"/>
    <p:sldId id="1025" r:id="rId9"/>
    <p:sldId id="340" r:id="rId10"/>
    <p:sldId id="339" r:id="rId11"/>
    <p:sldId id="1006" r:id="rId12"/>
    <p:sldId id="919" r:id="rId13"/>
    <p:sldId id="987" r:id="rId14"/>
    <p:sldId id="920" r:id="rId15"/>
    <p:sldId id="988" r:id="rId16"/>
    <p:sldId id="989" r:id="rId17"/>
    <p:sldId id="990" r:id="rId18"/>
    <p:sldId id="991" r:id="rId19"/>
    <p:sldId id="992" r:id="rId20"/>
    <p:sldId id="993" r:id="rId21"/>
    <p:sldId id="995" r:id="rId22"/>
    <p:sldId id="999" r:id="rId23"/>
    <p:sldId id="1000" r:id="rId24"/>
    <p:sldId id="996" r:id="rId25"/>
    <p:sldId id="710" r:id="rId26"/>
    <p:sldId id="726" r:id="rId27"/>
    <p:sldId id="700" r:id="rId28"/>
    <p:sldId id="1001" r:id="rId29"/>
    <p:sldId id="1002" r:id="rId30"/>
    <p:sldId id="994" r:id="rId31"/>
    <p:sldId id="1003" r:id="rId32"/>
    <p:sldId id="747" r:id="rId33"/>
    <p:sldId id="997" r:id="rId34"/>
    <p:sldId id="998" r:id="rId35"/>
    <p:sldId id="1026" r:id="rId36"/>
    <p:sldId id="1004" r:id="rId37"/>
    <p:sldId id="1005" r:id="rId38"/>
    <p:sldId id="949" r:id="rId39"/>
    <p:sldId id="485" r:id="rId40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629"/>
    <a:srgbClr val="A69032"/>
    <a:srgbClr val="99CCFF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4660"/>
  </p:normalViewPr>
  <p:slideViewPr>
    <p:cSldViewPr>
      <p:cViewPr varScale="1">
        <p:scale>
          <a:sx n="81" d="100"/>
          <a:sy n="81" d="100"/>
        </p:scale>
        <p:origin x="93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EA540-9820-48AC-8F2D-8F192380CB8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5023F6-6C65-4CC4-B4E7-CCDBEA75813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noProof="0" dirty="0"/>
            <a:t>Autonomía</a:t>
          </a:r>
        </a:p>
      </dgm:t>
    </dgm:pt>
    <dgm:pt modelId="{E42C50BF-5AD2-4BF7-A2A2-9F796D385A99}" type="parTrans" cxnId="{7A10CDE1-2D85-45B9-BFFD-827438158D29}">
      <dgm:prSet/>
      <dgm:spPr/>
      <dgm:t>
        <a:bodyPr/>
        <a:lstStyle/>
        <a:p>
          <a:endParaRPr lang="en-US"/>
        </a:p>
      </dgm:t>
    </dgm:pt>
    <dgm:pt modelId="{5F69082B-0796-4967-954F-79FF6344EA6C}" type="sibTrans" cxnId="{7A10CDE1-2D85-45B9-BFFD-827438158D29}">
      <dgm:prSet/>
      <dgm:spPr/>
      <dgm:t>
        <a:bodyPr/>
        <a:lstStyle/>
        <a:p>
          <a:endParaRPr lang="en-US" dirty="0"/>
        </a:p>
      </dgm:t>
    </dgm:pt>
    <dgm:pt modelId="{872FFFC1-9265-49CF-B431-080C7843EA4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dirty="0"/>
            <a:t>Rendición de cuentas</a:t>
          </a:r>
          <a:endParaRPr lang="en-US" dirty="0"/>
        </a:p>
      </dgm:t>
    </dgm:pt>
    <dgm:pt modelId="{F3AD84E7-B3B9-4F04-B12E-FC1EF0C853C8}" type="parTrans" cxnId="{8A1A5F1C-6336-42A7-9832-1F639E942BA4}">
      <dgm:prSet/>
      <dgm:spPr/>
      <dgm:t>
        <a:bodyPr/>
        <a:lstStyle/>
        <a:p>
          <a:endParaRPr lang="en-US"/>
        </a:p>
      </dgm:t>
    </dgm:pt>
    <dgm:pt modelId="{91B4DB6A-4BE2-4AC8-8972-C5300640FAA5}" type="sibTrans" cxnId="{8A1A5F1C-6336-42A7-9832-1F639E942BA4}">
      <dgm:prSet/>
      <dgm:spPr/>
      <dgm:t>
        <a:bodyPr/>
        <a:lstStyle/>
        <a:p>
          <a:endParaRPr lang="en-US" dirty="0"/>
        </a:p>
      </dgm:t>
    </dgm:pt>
    <dgm:pt modelId="{52646517-5F6A-48E5-A4C7-19C15C8E7B73}">
      <dgm:prSet phldrT="[Text]"/>
      <dgm:spPr/>
      <dgm:t>
        <a:bodyPr/>
        <a:lstStyle/>
        <a:p>
          <a:r>
            <a:rPr lang="es-MX" noProof="0" dirty="0"/>
            <a:t>Monitoreo</a:t>
          </a:r>
        </a:p>
      </dgm:t>
    </dgm:pt>
    <dgm:pt modelId="{852A1FB4-19B5-43D9-A917-0ED83738CDD5}" type="parTrans" cxnId="{33CD7C0A-0570-42D9-B94E-9AB06368D90B}">
      <dgm:prSet/>
      <dgm:spPr/>
      <dgm:t>
        <a:bodyPr/>
        <a:lstStyle/>
        <a:p>
          <a:endParaRPr lang="en-US"/>
        </a:p>
      </dgm:t>
    </dgm:pt>
    <dgm:pt modelId="{59AAE3BD-A2CF-42C6-B9B1-72A5798B6FFA}" type="sibTrans" cxnId="{33CD7C0A-0570-42D9-B94E-9AB06368D90B}">
      <dgm:prSet/>
      <dgm:spPr/>
      <dgm:t>
        <a:bodyPr/>
        <a:lstStyle/>
        <a:p>
          <a:endParaRPr lang="en-US" dirty="0"/>
        </a:p>
      </dgm:t>
    </dgm:pt>
    <dgm:pt modelId="{13FBE8C3-F4F4-44A9-9898-2401CEFFD6A8}" type="pres">
      <dgm:prSet presAssocID="{28DEA540-9820-48AC-8F2D-8F192380CB88}" presName="cycle" presStyleCnt="0">
        <dgm:presLayoutVars>
          <dgm:dir/>
          <dgm:resizeHandles val="exact"/>
        </dgm:presLayoutVars>
      </dgm:prSet>
      <dgm:spPr/>
    </dgm:pt>
    <dgm:pt modelId="{946F9327-F44B-48E6-B9C2-3A8E95F76729}" type="pres">
      <dgm:prSet presAssocID="{C85023F6-6C65-4CC4-B4E7-CCDBEA758134}" presName="node" presStyleLbl="node1" presStyleIdx="0" presStyleCnt="3">
        <dgm:presLayoutVars>
          <dgm:bulletEnabled val="1"/>
        </dgm:presLayoutVars>
      </dgm:prSet>
      <dgm:spPr/>
    </dgm:pt>
    <dgm:pt modelId="{BBED7C0B-A8A4-4D6A-8AB6-63A7DBF1F250}" type="pres">
      <dgm:prSet presAssocID="{C85023F6-6C65-4CC4-B4E7-CCDBEA758134}" presName="spNode" presStyleCnt="0"/>
      <dgm:spPr/>
    </dgm:pt>
    <dgm:pt modelId="{46613F6F-8DD9-4853-A4C2-6AD0EA067B9C}" type="pres">
      <dgm:prSet presAssocID="{5F69082B-0796-4967-954F-79FF6344EA6C}" presName="sibTrans" presStyleLbl="sibTrans1D1" presStyleIdx="0" presStyleCnt="3"/>
      <dgm:spPr/>
    </dgm:pt>
    <dgm:pt modelId="{F44A376A-274D-4B0C-AF35-0D9729F55AE4}" type="pres">
      <dgm:prSet presAssocID="{872FFFC1-9265-49CF-B431-080C7843EA44}" presName="node" presStyleLbl="node1" presStyleIdx="1" presStyleCnt="3">
        <dgm:presLayoutVars>
          <dgm:bulletEnabled val="1"/>
        </dgm:presLayoutVars>
      </dgm:prSet>
      <dgm:spPr/>
    </dgm:pt>
    <dgm:pt modelId="{D2611BBE-BD70-4A52-8020-A83CCF87ABB8}" type="pres">
      <dgm:prSet presAssocID="{872FFFC1-9265-49CF-B431-080C7843EA44}" presName="spNode" presStyleCnt="0"/>
      <dgm:spPr/>
    </dgm:pt>
    <dgm:pt modelId="{C16CD4F3-7A41-4469-BB6F-DE9D77094813}" type="pres">
      <dgm:prSet presAssocID="{91B4DB6A-4BE2-4AC8-8972-C5300640FAA5}" presName="sibTrans" presStyleLbl="sibTrans1D1" presStyleIdx="1" presStyleCnt="3"/>
      <dgm:spPr/>
    </dgm:pt>
    <dgm:pt modelId="{8AAD6AD0-6A11-4F99-948A-FF2DF98FCC1C}" type="pres">
      <dgm:prSet presAssocID="{52646517-5F6A-48E5-A4C7-19C15C8E7B73}" presName="node" presStyleLbl="node1" presStyleIdx="2" presStyleCnt="3">
        <dgm:presLayoutVars>
          <dgm:bulletEnabled val="1"/>
        </dgm:presLayoutVars>
      </dgm:prSet>
      <dgm:spPr/>
    </dgm:pt>
    <dgm:pt modelId="{F4301FEB-6F72-448E-8657-532C06A19DEA}" type="pres">
      <dgm:prSet presAssocID="{52646517-5F6A-48E5-A4C7-19C15C8E7B73}" presName="spNode" presStyleCnt="0"/>
      <dgm:spPr/>
    </dgm:pt>
    <dgm:pt modelId="{3BBB87D1-570E-4F70-B038-308ECA3C8615}" type="pres">
      <dgm:prSet presAssocID="{59AAE3BD-A2CF-42C6-B9B1-72A5798B6FFA}" presName="sibTrans" presStyleLbl="sibTrans1D1" presStyleIdx="2" presStyleCnt="3"/>
      <dgm:spPr/>
    </dgm:pt>
  </dgm:ptLst>
  <dgm:cxnLst>
    <dgm:cxn modelId="{33CD7C0A-0570-42D9-B94E-9AB06368D90B}" srcId="{28DEA540-9820-48AC-8F2D-8F192380CB88}" destId="{52646517-5F6A-48E5-A4C7-19C15C8E7B73}" srcOrd="2" destOrd="0" parTransId="{852A1FB4-19B5-43D9-A917-0ED83738CDD5}" sibTransId="{59AAE3BD-A2CF-42C6-B9B1-72A5798B6FFA}"/>
    <dgm:cxn modelId="{8A1A5F1C-6336-42A7-9832-1F639E942BA4}" srcId="{28DEA540-9820-48AC-8F2D-8F192380CB88}" destId="{872FFFC1-9265-49CF-B431-080C7843EA44}" srcOrd="1" destOrd="0" parTransId="{F3AD84E7-B3B9-4F04-B12E-FC1EF0C853C8}" sibTransId="{91B4DB6A-4BE2-4AC8-8972-C5300640FAA5}"/>
    <dgm:cxn modelId="{266F7F23-36BF-423D-9099-3B6DFE2F2080}" type="presOf" srcId="{91B4DB6A-4BE2-4AC8-8972-C5300640FAA5}" destId="{C16CD4F3-7A41-4469-BB6F-DE9D77094813}" srcOrd="0" destOrd="0" presId="urn:microsoft.com/office/officeart/2005/8/layout/cycle5"/>
    <dgm:cxn modelId="{E8322424-75F4-49BC-A64D-F0C7BC7B5576}" type="presOf" srcId="{C85023F6-6C65-4CC4-B4E7-CCDBEA758134}" destId="{946F9327-F44B-48E6-B9C2-3A8E95F76729}" srcOrd="0" destOrd="0" presId="urn:microsoft.com/office/officeart/2005/8/layout/cycle5"/>
    <dgm:cxn modelId="{54F97E3A-6B80-4320-A521-2DFD5A8A9253}" type="presOf" srcId="{5F69082B-0796-4967-954F-79FF6344EA6C}" destId="{46613F6F-8DD9-4853-A4C2-6AD0EA067B9C}" srcOrd="0" destOrd="0" presId="urn:microsoft.com/office/officeart/2005/8/layout/cycle5"/>
    <dgm:cxn modelId="{E610FA42-1C18-4A60-86B2-D395A3236052}" type="presOf" srcId="{59AAE3BD-A2CF-42C6-B9B1-72A5798B6FFA}" destId="{3BBB87D1-570E-4F70-B038-308ECA3C8615}" srcOrd="0" destOrd="0" presId="urn:microsoft.com/office/officeart/2005/8/layout/cycle5"/>
    <dgm:cxn modelId="{D6E0BE6D-CDF2-4614-A63E-4A4384E099F2}" type="presOf" srcId="{52646517-5F6A-48E5-A4C7-19C15C8E7B73}" destId="{8AAD6AD0-6A11-4F99-948A-FF2DF98FCC1C}" srcOrd="0" destOrd="0" presId="urn:microsoft.com/office/officeart/2005/8/layout/cycle5"/>
    <dgm:cxn modelId="{F0E70477-72E3-4E39-8131-1DFFE7913B9E}" type="presOf" srcId="{28DEA540-9820-48AC-8F2D-8F192380CB88}" destId="{13FBE8C3-F4F4-44A9-9898-2401CEFFD6A8}" srcOrd="0" destOrd="0" presId="urn:microsoft.com/office/officeart/2005/8/layout/cycle5"/>
    <dgm:cxn modelId="{7A10CDE1-2D85-45B9-BFFD-827438158D29}" srcId="{28DEA540-9820-48AC-8F2D-8F192380CB88}" destId="{C85023F6-6C65-4CC4-B4E7-CCDBEA758134}" srcOrd="0" destOrd="0" parTransId="{E42C50BF-5AD2-4BF7-A2A2-9F796D385A99}" sibTransId="{5F69082B-0796-4967-954F-79FF6344EA6C}"/>
    <dgm:cxn modelId="{4EA159EE-3BD0-4908-848D-ECEDD255AA84}" type="presOf" srcId="{872FFFC1-9265-49CF-B431-080C7843EA44}" destId="{F44A376A-274D-4B0C-AF35-0D9729F55AE4}" srcOrd="0" destOrd="0" presId="urn:microsoft.com/office/officeart/2005/8/layout/cycle5"/>
    <dgm:cxn modelId="{EAA7E5AF-47B5-4BB2-8FB8-4D209E035C8F}" type="presParOf" srcId="{13FBE8C3-F4F4-44A9-9898-2401CEFFD6A8}" destId="{946F9327-F44B-48E6-B9C2-3A8E95F76729}" srcOrd="0" destOrd="0" presId="urn:microsoft.com/office/officeart/2005/8/layout/cycle5"/>
    <dgm:cxn modelId="{9415CDFF-13A5-4590-AF36-EBB21CCC0911}" type="presParOf" srcId="{13FBE8C3-F4F4-44A9-9898-2401CEFFD6A8}" destId="{BBED7C0B-A8A4-4D6A-8AB6-63A7DBF1F250}" srcOrd="1" destOrd="0" presId="urn:microsoft.com/office/officeart/2005/8/layout/cycle5"/>
    <dgm:cxn modelId="{2CB20AC0-0976-4D3A-BADF-337029A6C34B}" type="presParOf" srcId="{13FBE8C3-F4F4-44A9-9898-2401CEFFD6A8}" destId="{46613F6F-8DD9-4853-A4C2-6AD0EA067B9C}" srcOrd="2" destOrd="0" presId="urn:microsoft.com/office/officeart/2005/8/layout/cycle5"/>
    <dgm:cxn modelId="{D870BC87-FA3A-4765-8CFF-E9B86B9A34F9}" type="presParOf" srcId="{13FBE8C3-F4F4-44A9-9898-2401CEFFD6A8}" destId="{F44A376A-274D-4B0C-AF35-0D9729F55AE4}" srcOrd="3" destOrd="0" presId="urn:microsoft.com/office/officeart/2005/8/layout/cycle5"/>
    <dgm:cxn modelId="{C7425EC1-B2E6-4781-9A77-509055884E4A}" type="presParOf" srcId="{13FBE8C3-F4F4-44A9-9898-2401CEFFD6A8}" destId="{D2611BBE-BD70-4A52-8020-A83CCF87ABB8}" srcOrd="4" destOrd="0" presId="urn:microsoft.com/office/officeart/2005/8/layout/cycle5"/>
    <dgm:cxn modelId="{43B23389-E506-474C-9B0F-01171EE11A80}" type="presParOf" srcId="{13FBE8C3-F4F4-44A9-9898-2401CEFFD6A8}" destId="{C16CD4F3-7A41-4469-BB6F-DE9D77094813}" srcOrd="5" destOrd="0" presId="urn:microsoft.com/office/officeart/2005/8/layout/cycle5"/>
    <dgm:cxn modelId="{273CAFD0-498D-4EB6-802B-C99815C6BF58}" type="presParOf" srcId="{13FBE8C3-F4F4-44A9-9898-2401CEFFD6A8}" destId="{8AAD6AD0-6A11-4F99-948A-FF2DF98FCC1C}" srcOrd="6" destOrd="0" presId="urn:microsoft.com/office/officeart/2005/8/layout/cycle5"/>
    <dgm:cxn modelId="{95819253-FC20-46E2-84C4-BFB0FF782EC3}" type="presParOf" srcId="{13FBE8C3-F4F4-44A9-9898-2401CEFFD6A8}" destId="{F4301FEB-6F72-448E-8657-532C06A19DEA}" srcOrd="7" destOrd="0" presId="urn:microsoft.com/office/officeart/2005/8/layout/cycle5"/>
    <dgm:cxn modelId="{DBDE61A6-006B-4D58-833B-43A6CF4E0DB2}" type="presParOf" srcId="{13FBE8C3-F4F4-44A9-9898-2401CEFFD6A8}" destId="{3BBB87D1-570E-4F70-B038-308ECA3C8615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DEA540-9820-48AC-8F2D-8F192380CB8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5023F6-6C65-4CC4-B4E7-CCDBEA75813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noProof="0" dirty="0" err="1"/>
            <a:t>Autonomy</a:t>
          </a:r>
          <a:endParaRPr lang="es-MX" noProof="0" dirty="0"/>
        </a:p>
      </dgm:t>
    </dgm:pt>
    <dgm:pt modelId="{E42C50BF-5AD2-4BF7-A2A2-9F796D385A99}" type="parTrans" cxnId="{7A10CDE1-2D85-45B9-BFFD-827438158D29}">
      <dgm:prSet/>
      <dgm:spPr/>
      <dgm:t>
        <a:bodyPr/>
        <a:lstStyle/>
        <a:p>
          <a:endParaRPr lang="en-US"/>
        </a:p>
      </dgm:t>
    </dgm:pt>
    <dgm:pt modelId="{5F69082B-0796-4967-954F-79FF6344EA6C}" type="sibTrans" cxnId="{7A10CDE1-2D85-45B9-BFFD-827438158D29}">
      <dgm:prSet/>
      <dgm:spPr/>
      <dgm:t>
        <a:bodyPr/>
        <a:lstStyle/>
        <a:p>
          <a:endParaRPr lang="en-US" dirty="0"/>
        </a:p>
      </dgm:t>
    </dgm:pt>
    <dgm:pt modelId="{872FFFC1-9265-49CF-B431-080C7843EA4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noProof="0" dirty="0"/>
            <a:t>Accountability</a:t>
          </a:r>
          <a:endParaRPr lang="en-US" dirty="0"/>
        </a:p>
      </dgm:t>
    </dgm:pt>
    <dgm:pt modelId="{F3AD84E7-B3B9-4F04-B12E-FC1EF0C853C8}" type="parTrans" cxnId="{8A1A5F1C-6336-42A7-9832-1F639E942BA4}">
      <dgm:prSet/>
      <dgm:spPr/>
      <dgm:t>
        <a:bodyPr/>
        <a:lstStyle/>
        <a:p>
          <a:endParaRPr lang="en-US"/>
        </a:p>
      </dgm:t>
    </dgm:pt>
    <dgm:pt modelId="{91B4DB6A-4BE2-4AC8-8972-C5300640FAA5}" type="sibTrans" cxnId="{8A1A5F1C-6336-42A7-9832-1F639E942BA4}">
      <dgm:prSet/>
      <dgm:spPr/>
      <dgm:t>
        <a:bodyPr/>
        <a:lstStyle/>
        <a:p>
          <a:endParaRPr lang="en-US" dirty="0"/>
        </a:p>
      </dgm:t>
    </dgm:pt>
    <dgm:pt modelId="{52646517-5F6A-48E5-A4C7-19C15C8E7B73}">
      <dgm:prSet phldrT="[Text]"/>
      <dgm:spPr/>
      <dgm:t>
        <a:bodyPr/>
        <a:lstStyle/>
        <a:p>
          <a:r>
            <a:rPr lang="es-MX" noProof="0" dirty="0" err="1"/>
            <a:t>Assessments</a:t>
          </a:r>
          <a:endParaRPr lang="es-MX" noProof="0" dirty="0"/>
        </a:p>
      </dgm:t>
    </dgm:pt>
    <dgm:pt modelId="{852A1FB4-19B5-43D9-A917-0ED83738CDD5}" type="parTrans" cxnId="{33CD7C0A-0570-42D9-B94E-9AB06368D90B}">
      <dgm:prSet/>
      <dgm:spPr/>
      <dgm:t>
        <a:bodyPr/>
        <a:lstStyle/>
        <a:p>
          <a:endParaRPr lang="en-US"/>
        </a:p>
      </dgm:t>
    </dgm:pt>
    <dgm:pt modelId="{59AAE3BD-A2CF-42C6-B9B1-72A5798B6FFA}" type="sibTrans" cxnId="{33CD7C0A-0570-42D9-B94E-9AB06368D90B}">
      <dgm:prSet/>
      <dgm:spPr/>
      <dgm:t>
        <a:bodyPr/>
        <a:lstStyle/>
        <a:p>
          <a:endParaRPr lang="en-US" dirty="0"/>
        </a:p>
      </dgm:t>
    </dgm:pt>
    <dgm:pt modelId="{13FBE8C3-F4F4-44A9-9898-2401CEFFD6A8}" type="pres">
      <dgm:prSet presAssocID="{28DEA540-9820-48AC-8F2D-8F192380CB88}" presName="cycle" presStyleCnt="0">
        <dgm:presLayoutVars>
          <dgm:dir/>
          <dgm:resizeHandles val="exact"/>
        </dgm:presLayoutVars>
      </dgm:prSet>
      <dgm:spPr/>
    </dgm:pt>
    <dgm:pt modelId="{946F9327-F44B-48E6-B9C2-3A8E95F76729}" type="pres">
      <dgm:prSet presAssocID="{C85023F6-6C65-4CC4-B4E7-CCDBEA758134}" presName="node" presStyleLbl="node1" presStyleIdx="0" presStyleCnt="3">
        <dgm:presLayoutVars>
          <dgm:bulletEnabled val="1"/>
        </dgm:presLayoutVars>
      </dgm:prSet>
      <dgm:spPr/>
    </dgm:pt>
    <dgm:pt modelId="{BBED7C0B-A8A4-4D6A-8AB6-63A7DBF1F250}" type="pres">
      <dgm:prSet presAssocID="{C85023F6-6C65-4CC4-B4E7-CCDBEA758134}" presName="spNode" presStyleCnt="0"/>
      <dgm:spPr/>
    </dgm:pt>
    <dgm:pt modelId="{46613F6F-8DD9-4853-A4C2-6AD0EA067B9C}" type="pres">
      <dgm:prSet presAssocID="{5F69082B-0796-4967-954F-79FF6344EA6C}" presName="sibTrans" presStyleLbl="sibTrans1D1" presStyleIdx="0" presStyleCnt="3"/>
      <dgm:spPr/>
    </dgm:pt>
    <dgm:pt modelId="{F44A376A-274D-4B0C-AF35-0D9729F55AE4}" type="pres">
      <dgm:prSet presAssocID="{872FFFC1-9265-49CF-B431-080C7843EA44}" presName="node" presStyleLbl="node1" presStyleIdx="1" presStyleCnt="3">
        <dgm:presLayoutVars>
          <dgm:bulletEnabled val="1"/>
        </dgm:presLayoutVars>
      </dgm:prSet>
      <dgm:spPr/>
    </dgm:pt>
    <dgm:pt modelId="{D2611BBE-BD70-4A52-8020-A83CCF87ABB8}" type="pres">
      <dgm:prSet presAssocID="{872FFFC1-9265-49CF-B431-080C7843EA44}" presName="spNode" presStyleCnt="0"/>
      <dgm:spPr/>
    </dgm:pt>
    <dgm:pt modelId="{C16CD4F3-7A41-4469-BB6F-DE9D77094813}" type="pres">
      <dgm:prSet presAssocID="{91B4DB6A-4BE2-4AC8-8972-C5300640FAA5}" presName="sibTrans" presStyleLbl="sibTrans1D1" presStyleIdx="1" presStyleCnt="3"/>
      <dgm:spPr/>
    </dgm:pt>
    <dgm:pt modelId="{8AAD6AD0-6A11-4F99-948A-FF2DF98FCC1C}" type="pres">
      <dgm:prSet presAssocID="{52646517-5F6A-48E5-A4C7-19C15C8E7B73}" presName="node" presStyleLbl="node1" presStyleIdx="2" presStyleCnt="3">
        <dgm:presLayoutVars>
          <dgm:bulletEnabled val="1"/>
        </dgm:presLayoutVars>
      </dgm:prSet>
      <dgm:spPr/>
    </dgm:pt>
    <dgm:pt modelId="{F4301FEB-6F72-448E-8657-532C06A19DEA}" type="pres">
      <dgm:prSet presAssocID="{52646517-5F6A-48E5-A4C7-19C15C8E7B73}" presName="spNode" presStyleCnt="0"/>
      <dgm:spPr/>
    </dgm:pt>
    <dgm:pt modelId="{3BBB87D1-570E-4F70-B038-308ECA3C8615}" type="pres">
      <dgm:prSet presAssocID="{59AAE3BD-A2CF-42C6-B9B1-72A5798B6FFA}" presName="sibTrans" presStyleLbl="sibTrans1D1" presStyleIdx="2" presStyleCnt="3"/>
      <dgm:spPr/>
    </dgm:pt>
  </dgm:ptLst>
  <dgm:cxnLst>
    <dgm:cxn modelId="{33CD7C0A-0570-42D9-B94E-9AB06368D90B}" srcId="{28DEA540-9820-48AC-8F2D-8F192380CB88}" destId="{52646517-5F6A-48E5-A4C7-19C15C8E7B73}" srcOrd="2" destOrd="0" parTransId="{852A1FB4-19B5-43D9-A917-0ED83738CDD5}" sibTransId="{59AAE3BD-A2CF-42C6-B9B1-72A5798B6FFA}"/>
    <dgm:cxn modelId="{D226A20C-7B68-4882-ADFA-B2B74326F016}" type="presOf" srcId="{872FFFC1-9265-49CF-B431-080C7843EA44}" destId="{F44A376A-274D-4B0C-AF35-0D9729F55AE4}" srcOrd="0" destOrd="0" presId="urn:microsoft.com/office/officeart/2005/8/layout/cycle5"/>
    <dgm:cxn modelId="{8A1A5F1C-6336-42A7-9832-1F639E942BA4}" srcId="{28DEA540-9820-48AC-8F2D-8F192380CB88}" destId="{872FFFC1-9265-49CF-B431-080C7843EA44}" srcOrd="1" destOrd="0" parTransId="{F3AD84E7-B3B9-4F04-B12E-FC1EF0C853C8}" sibTransId="{91B4DB6A-4BE2-4AC8-8972-C5300640FAA5}"/>
    <dgm:cxn modelId="{308B1791-44B7-4AE8-B2CE-0E52790AAB12}" type="presOf" srcId="{59AAE3BD-A2CF-42C6-B9B1-72A5798B6FFA}" destId="{3BBB87D1-570E-4F70-B038-308ECA3C8615}" srcOrd="0" destOrd="0" presId="urn:microsoft.com/office/officeart/2005/8/layout/cycle5"/>
    <dgm:cxn modelId="{AB7C96AC-0BDE-493A-B8F0-96899EB82AA5}" type="presOf" srcId="{C85023F6-6C65-4CC4-B4E7-CCDBEA758134}" destId="{946F9327-F44B-48E6-B9C2-3A8E95F76729}" srcOrd="0" destOrd="0" presId="urn:microsoft.com/office/officeart/2005/8/layout/cycle5"/>
    <dgm:cxn modelId="{A9E57DDB-2596-4B64-8E47-80A667EB133D}" type="presOf" srcId="{91B4DB6A-4BE2-4AC8-8972-C5300640FAA5}" destId="{C16CD4F3-7A41-4469-BB6F-DE9D77094813}" srcOrd="0" destOrd="0" presId="urn:microsoft.com/office/officeart/2005/8/layout/cycle5"/>
    <dgm:cxn modelId="{22E668DE-8E05-4536-A5F9-C79D247BD51F}" type="presOf" srcId="{28DEA540-9820-48AC-8F2D-8F192380CB88}" destId="{13FBE8C3-F4F4-44A9-9898-2401CEFFD6A8}" srcOrd="0" destOrd="0" presId="urn:microsoft.com/office/officeart/2005/8/layout/cycle5"/>
    <dgm:cxn modelId="{7A10CDE1-2D85-45B9-BFFD-827438158D29}" srcId="{28DEA540-9820-48AC-8F2D-8F192380CB88}" destId="{C85023F6-6C65-4CC4-B4E7-CCDBEA758134}" srcOrd="0" destOrd="0" parTransId="{E42C50BF-5AD2-4BF7-A2A2-9F796D385A99}" sibTransId="{5F69082B-0796-4967-954F-79FF6344EA6C}"/>
    <dgm:cxn modelId="{167365E6-500D-43EC-9F88-9BEF176F9C7D}" type="presOf" srcId="{52646517-5F6A-48E5-A4C7-19C15C8E7B73}" destId="{8AAD6AD0-6A11-4F99-948A-FF2DF98FCC1C}" srcOrd="0" destOrd="0" presId="urn:microsoft.com/office/officeart/2005/8/layout/cycle5"/>
    <dgm:cxn modelId="{7C3D16FE-0F09-4FC5-A482-0D6FF358E383}" type="presOf" srcId="{5F69082B-0796-4967-954F-79FF6344EA6C}" destId="{46613F6F-8DD9-4853-A4C2-6AD0EA067B9C}" srcOrd="0" destOrd="0" presId="urn:microsoft.com/office/officeart/2005/8/layout/cycle5"/>
    <dgm:cxn modelId="{A9E2B444-CAA4-4996-BACF-1DB1EAA3FC0B}" type="presParOf" srcId="{13FBE8C3-F4F4-44A9-9898-2401CEFFD6A8}" destId="{946F9327-F44B-48E6-B9C2-3A8E95F76729}" srcOrd="0" destOrd="0" presId="urn:microsoft.com/office/officeart/2005/8/layout/cycle5"/>
    <dgm:cxn modelId="{451E6BF0-08DC-422B-B622-07B9F6F67577}" type="presParOf" srcId="{13FBE8C3-F4F4-44A9-9898-2401CEFFD6A8}" destId="{BBED7C0B-A8A4-4D6A-8AB6-63A7DBF1F250}" srcOrd="1" destOrd="0" presId="urn:microsoft.com/office/officeart/2005/8/layout/cycle5"/>
    <dgm:cxn modelId="{08DB7F35-94D8-4AB6-9BD5-8717E173DD4A}" type="presParOf" srcId="{13FBE8C3-F4F4-44A9-9898-2401CEFFD6A8}" destId="{46613F6F-8DD9-4853-A4C2-6AD0EA067B9C}" srcOrd="2" destOrd="0" presId="urn:microsoft.com/office/officeart/2005/8/layout/cycle5"/>
    <dgm:cxn modelId="{3915CA92-6A98-4C9F-811B-99C831AD37F7}" type="presParOf" srcId="{13FBE8C3-F4F4-44A9-9898-2401CEFFD6A8}" destId="{F44A376A-274D-4B0C-AF35-0D9729F55AE4}" srcOrd="3" destOrd="0" presId="urn:microsoft.com/office/officeart/2005/8/layout/cycle5"/>
    <dgm:cxn modelId="{48473234-7894-43E9-BAF0-A202CB7B709D}" type="presParOf" srcId="{13FBE8C3-F4F4-44A9-9898-2401CEFFD6A8}" destId="{D2611BBE-BD70-4A52-8020-A83CCF87ABB8}" srcOrd="4" destOrd="0" presId="urn:microsoft.com/office/officeart/2005/8/layout/cycle5"/>
    <dgm:cxn modelId="{25EB372B-9B8E-4E8E-A0A7-81C167DB6B86}" type="presParOf" srcId="{13FBE8C3-F4F4-44A9-9898-2401CEFFD6A8}" destId="{C16CD4F3-7A41-4469-BB6F-DE9D77094813}" srcOrd="5" destOrd="0" presId="urn:microsoft.com/office/officeart/2005/8/layout/cycle5"/>
    <dgm:cxn modelId="{E6445FCB-5DBC-4016-9D33-021DE276A133}" type="presParOf" srcId="{13FBE8C3-F4F4-44A9-9898-2401CEFFD6A8}" destId="{8AAD6AD0-6A11-4F99-948A-FF2DF98FCC1C}" srcOrd="6" destOrd="0" presId="urn:microsoft.com/office/officeart/2005/8/layout/cycle5"/>
    <dgm:cxn modelId="{D4EF4C65-C03D-4C71-B24B-1E53CFD6CCC9}" type="presParOf" srcId="{13FBE8C3-F4F4-44A9-9898-2401CEFFD6A8}" destId="{F4301FEB-6F72-448E-8657-532C06A19DEA}" srcOrd="7" destOrd="0" presId="urn:microsoft.com/office/officeart/2005/8/layout/cycle5"/>
    <dgm:cxn modelId="{B8E534B7-C711-4340-94DF-E594EE2FBB57}" type="presParOf" srcId="{13FBE8C3-F4F4-44A9-9898-2401CEFFD6A8}" destId="{3BBB87D1-570E-4F70-B038-308ECA3C8615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EA540-9820-48AC-8F2D-8F192380CB8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5023F6-6C65-4CC4-B4E7-CCDBEA75813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noProof="0" dirty="0" err="1"/>
            <a:t>Autonomy</a:t>
          </a:r>
          <a:endParaRPr lang="es-MX" noProof="0" dirty="0"/>
        </a:p>
      </dgm:t>
    </dgm:pt>
    <dgm:pt modelId="{E42C50BF-5AD2-4BF7-A2A2-9F796D385A99}" type="parTrans" cxnId="{7A10CDE1-2D85-45B9-BFFD-827438158D29}">
      <dgm:prSet/>
      <dgm:spPr/>
      <dgm:t>
        <a:bodyPr/>
        <a:lstStyle/>
        <a:p>
          <a:endParaRPr lang="en-US"/>
        </a:p>
      </dgm:t>
    </dgm:pt>
    <dgm:pt modelId="{5F69082B-0796-4967-954F-79FF6344EA6C}" type="sibTrans" cxnId="{7A10CDE1-2D85-45B9-BFFD-827438158D29}">
      <dgm:prSet/>
      <dgm:spPr/>
      <dgm:t>
        <a:bodyPr/>
        <a:lstStyle/>
        <a:p>
          <a:endParaRPr lang="en-US" dirty="0"/>
        </a:p>
      </dgm:t>
    </dgm:pt>
    <dgm:pt modelId="{872FFFC1-9265-49CF-B431-080C7843EA4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noProof="0" dirty="0"/>
            <a:t>Accountability</a:t>
          </a:r>
          <a:endParaRPr lang="en-US" dirty="0"/>
        </a:p>
      </dgm:t>
    </dgm:pt>
    <dgm:pt modelId="{F3AD84E7-B3B9-4F04-B12E-FC1EF0C853C8}" type="parTrans" cxnId="{8A1A5F1C-6336-42A7-9832-1F639E942BA4}">
      <dgm:prSet/>
      <dgm:spPr/>
      <dgm:t>
        <a:bodyPr/>
        <a:lstStyle/>
        <a:p>
          <a:endParaRPr lang="en-US"/>
        </a:p>
      </dgm:t>
    </dgm:pt>
    <dgm:pt modelId="{91B4DB6A-4BE2-4AC8-8972-C5300640FAA5}" type="sibTrans" cxnId="{8A1A5F1C-6336-42A7-9832-1F639E942BA4}">
      <dgm:prSet/>
      <dgm:spPr/>
      <dgm:t>
        <a:bodyPr/>
        <a:lstStyle/>
        <a:p>
          <a:endParaRPr lang="en-US" dirty="0"/>
        </a:p>
      </dgm:t>
    </dgm:pt>
    <dgm:pt modelId="{52646517-5F6A-48E5-A4C7-19C15C8E7B73}">
      <dgm:prSet phldrT="[Text]"/>
      <dgm:spPr/>
      <dgm:t>
        <a:bodyPr/>
        <a:lstStyle/>
        <a:p>
          <a:r>
            <a:rPr lang="es-MX" noProof="0" dirty="0" err="1"/>
            <a:t>Assessments</a:t>
          </a:r>
          <a:endParaRPr lang="es-MX" noProof="0" dirty="0"/>
        </a:p>
      </dgm:t>
    </dgm:pt>
    <dgm:pt modelId="{852A1FB4-19B5-43D9-A917-0ED83738CDD5}" type="parTrans" cxnId="{33CD7C0A-0570-42D9-B94E-9AB06368D90B}">
      <dgm:prSet/>
      <dgm:spPr/>
      <dgm:t>
        <a:bodyPr/>
        <a:lstStyle/>
        <a:p>
          <a:endParaRPr lang="en-US"/>
        </a:p>
      </dgm:t>
    </dgm:pt>
    <dgm:pt modelId="{59AAE3BD-A2CF-42C6-B9B1-72A5798B6FFA}" type="sibTrans" cxnId="{33CD7C0A-0570-42D9-B94E-9AB06368D90B}">
      <dgm:prSet/>
      <dgm:spPr/>
      <dgm:t>
        <a:bodyPr/>
        <a:lstStyle/>
        <a:p>
          <a:endParaRPr lang="en-US" dirty="0"/>
        </a:p>
      </dgm:t>
    </dgm:pt>
    <dgm:pt modelId="{13FBE8C3-F4F4-44A9-9898-2401CEFFD6A8}" type="pres">
      <dgm:prSet presAssocID="{28DEA540-9820-48AC-8F2D-8F192380CB88}" presName="cycle" presStyleCnt="0">
        <dgm:presLayoutVars>
          <dgm:dir/>
          <dgm:resizeHandles val="exact"/>
        </dgm:presLayoutVars>
      </dgm:prSet>
      <dgm:spPr/>
    </dgm:pt>
    <dgm:pt modelId="{946F9327-F44B-48E6-B9C2-3A8E95F76729}" type="pres">
      <dgm:prSet presAssocID="{C85023F6-6C65-4CC4-B4E7-CCDBEA758134}" presName="node" presStyleLbl="node1" presStyleIdx="0" presStyleCnt="3">
        <dgm:presLayoutVars>
          <dgm:bulletEnabled val="1"/>
        </dgm:presLayoutVars>
      </dgm:prSet>
      <dgm:spPr/>
    </dgm:pt>
    <dgm:pt modelId="{BBED7C0B-A8A4-4D6A-8AB6-63A7DBF1F250}" type="pres">
      <dgm:prSet presAssocID="{C85023F6-6C65-4CC4-B4E7-CCDBEA758134}" presName="spNode" presStyleCnt="0"/>
      <dgm:spPr/>
    </dgm:pt>
    <dgm:pt modelId="{46613F6F-8DD9-4853-A4C2-6AD0EA067B9C}" type="pres">
      <dgm:prSet presAssocID="{5F69082B-0796-4967-954F-79FF6344EA6C}" presName="sibTrans" presStyleLbl="sibTrans1D1" presStyleIdx="0" presStyleCnt="3"/>
      <dgm:spPr/>
    </dgm:pt>
    <dgm:pt modelId="{F44A376A-274D-4B0C-AF35-0D9729F55AE4}" type="pres">
      <dgm:prSet presAssocID="{872FFFC1-9265-49CF-B431-080C7843EA44}" presName="node" presStyleLbl="node1" presStyleIdx="1" presStyleCnt="3">
        <dgm:presLayoutVars>
          <dgm:bulletEnabled val="1"/>
        </dgm:presLayoutVars>
      </dgm:prSet>
      <dgm:spPr/>
    </dgm:pt>
    <dgm:pt modelId="{D2611BBE-BD70-4A52-8020-A83CCF87ABB8}" type="pres">
      <dgm:prSet presAssocID="{872FFFC1-9265-49CF-B431-080C7843EA44}" presName="spNode" presStyleCnt="0"/>
      <dgm:spPr/>
    </dgm:pt>
    <dgm:pt modelId="{C16CD4F3-7A41-4469-BB6F-DE9D77094813}" type="pres">
      <dgm:prSet presAssocID="{91B4DB6A-4BE2-4AC8-8972-C5300640FAA5}" presName="sibTrans" presStyleLbl="sibTrans1D1" presStyleIdx="1" presStyleCnt="3"/>
      <dgm:spPr/>
    </dgm:pt>
    <dgm:pt modelId="{8AAD6AD0-6A11-4F99-948A-FF2DF98FCC1C}" type="pres">
      <dgm:prSet presAssocID="{52646517-5F6A-48E5-A4C7-19C15C8E7B73}" presName="node" presStyleLbl="node1" presStyleIdx="2" presStyleCnt="3">
        <dgm:presLayoutVars>
          <dgm:bulletEnabled val="1"/>
        </dgm:presLayoutVars>
      </dgm:prSet>
      <dgm:spPr/>
    </dgm:pt>
    <dgm:pt modelId="{F4301FEB-6F72-448E-8657-532C06A19DEA}" type="pres">
      <dgm:prSet presAssocID="{52646517-5F6A-48E5-A4C7-19C15C8E7B73}" presName="spNode" presStyleCnt="0"/>
      <dgm:spPr/>
    </dgm:pt>
    <dgm:pt modelId="{3BBB87D1-570E-4F70-B038-308ECA3C8615}" type="pres">
      <dgm:prSet presAssocID="{59AAE3BD-A2CF-42C6-B9B1-72A5798B6FFA}" presName="sibTrans" presStyleLbl="sibTrans1D1" presStyleIdx="2" presStyleCnt="3"/>
      <dgm:spPr/>
    </dgm:pt>
  </dgm:ptLst>
  <dgm:cxnLst>
    <dgm:cxn modelId="{33CD7C0A-0570-42D9-B94E-9AB06368D90B}" srcId="{28DEA540-9820-48AC-8F2D-8F192380CB88}" destId="{52646517-5F6A-48E5-A4C7-19C15C8E7B73}" srcOrd="2" destOrd="0" parTransId="{852A1FB4-19B5-43D9-A917-0ED83738CDD5}" sibTransId="{59AAE3BD-A2CF-42C6-B9B1-72A5798B6FFA}"/>
    <dgm:cxn modelId="{8573B80C-21BF-412A-97A0-0AB8B703AF80}" type="presOf" srcId="{28DEA540-9820-48AC-8F2D-8F192380CB88}" destId="{13FBE8C3-F4F4-44A9-9898-2401CEFFD6A8}" srcOrd="0" destOrd="0" presId="urn:microsoft.com/office/officeart/2005/8/layout/cycle5"/>
    <dgm:cxn modelId="{8A1A5F1C-6336-42A7-9832-1F639E942BA4}" srcId="{28DEA540-9820-48AC-8F2D-8F192380CB88}" destId="{872FFFC1-9265-49CF-B431-080C7843EA44}" srcOrd="1" destOrd="0" parTransId="{F3AD84E7-B3B9-4F04-B12E-FC1EF0C853C8}" sibTransId="{91B4DB6A-4BE2-4AC8-8972-C5300640FAA5}"/>
    <dgm:cxn modelId="{34818B2A-83B8-4A50-B43C-2D1508A144E6}" type="presOf" srcId="{C85023F6-6C65-4CC4-B4E7-CCDBEA758134}" destId="{946F9327-F44B-48E6-B9C2-3A8E95F76729}" srcOrd="0" destOrd="0" presId="urn:microsoft.com/office/officeart/2005/8/layout/cycle5"/>
    <dgm:cxn modelId="{992F4B4D-76FC-4C66-9A8C-8662B3043583}" type="presOf" srcId="{91B4DB6A-4BE2-4AC8-8972-C5300640FAA5}" destId="{C16CD4F3-7A41-4469-BB6F-DE9D77094813}" srcOrd="0" destOrd="0" presId="urn:microsoft.com/office/officeart/2005/8/layout/cycle5"/>
    <dgm:cxn modelId="{6C1F9E9F-AACD-4990-AF80-4BFEAEA7DEEE}" type="presOf" srcId="{52646517-5F6A-48E5-A4C7-19C15C8E7B73}" destId="{8AAD6AD0-6A11-4F99-948A-FF2DF98FCC1C}" srcOrd="0" destOrd="0" presId="urn:microsoft.com/office/officeart/2005/8/layout/cycle5"/>
    <dgm:cxn modelId="{8CD81FB5-A89F-4466-98B2-E5F62FF75BF9}" type="presOf" srcId="{872FFFC1-9265-49CF-B431-080C7843EA44}" destId="{F44A376A-274D-4B0C-AF35-0D9729F55AE4}" srcOrd="0" destOrd="0" presId="urn:microsoft.com/office/officeart/2005/8/layout/cycle5"/>
    <dgm:cxn modelId="{D0F6F5B5-E113-432F-84D7-971B76B5B905}" type="presOf" srcId="{59AAE3BD-A2CF-42C6-B9B1-72A5798B6FFA}" destId="{3BBB87D1-570E-4F70-B038-308ECA3C8615}" srcOrd="0" destOrd="0" presId="urn:microsoft.com/office/officeart/2005/8/layout/cycle5"/>
    <dgm:cxn modelId="{7A10CDE1-2D85-45B9-BFFD-827438158D29}" srcId="{28DEA540-9820-48AC-8F2D-8F192380CB88}" destId="{C85023F6-6C65-4CC4-B4E7-CCDBEA758134}" srcOrd="0" destOrd="0" parTransId="{E42C50BF-5AD2-4BF7-A2A2-9F796D385A99}" sibTransId="{5F69082B-0796-4967-954F-79FF6344EA6C}"/>
    <dgm:cxn modelId="{8AB15AF6-ADEF-4435-8EB3-810FC016F91A}" type="presOf" srcId="{5F69082B-0796-4967-954F-79FF6344EA6C}" destId="{46613F6F-8DD9-4853-A4C2-6AD0EA067B9C}" srcOrd="0" destOrd="0" presId="urn:microsoft.com/office/officeart/2005/8/layout/cycle5"/>
    <dgm:cxn modelId="{CC93294C-4D64-4DB8-94B3-C5D1779139ED}" type="presParOf" srcId="{13FBE8C3-F4F4-44A9-9898-2401CEFFD6A8}" destId="{946F9327-F44B-48E6-B9C2-3A8E95F76729}" srcOrd="0" destOrd="0" presId="urn:microsoft.com/office/officeart/2005/8/layout/cycle5"/>
    <dgm:cxn modelId="{0F79C986-928C-4D74-9242-4AF065FA447B}" type="presParOf" srcId="{13FBE8C3-F4F4-44A9-9898-2401CEFFD6A8}" destId="{BBED7C0B-A8A4-4D6A-8AB6-63A7DBF1F250}" srcOrd="1" destOrd="0" presId="urn:microsoft.com/office/officeart/2005/8/layout/cycle5"/>
    <dgm:cxn modelId="{21038377-3C53-4F01-A3D8-07D62E5BD6B4}" type="presParOf" srcId="{13FBE8C3-F4F4-44A9-9898-2401CEFFD6A8}" destId="{46613F6F-8DD9-4853-A4C2-6AD0EA067B9C}" srcOrd="2" destOrd="0" presId="urn:microsoft.com/office/officeart/2005/8/layout/cycle5"/>
    <dgm:cxn modelId="{EE9A4D6C-72F1-4747-97DE-ED975D147998}" type="presParOf" srcId="{13FBE8C3-F4F4-44A9-9898-2401CEFFD6A8}" destId="{F44A376A-274D-4B0C-AF35-0D9729F55AE4}" srcOrd="3" destOrd="0" presId="urn:microsoft.com/office/officeart/2005/8/layout/cycle5"/>
    <dgm:cxn modelId="{DB7C872A-9E74-4A28-A50A-03235CA15F07}" type="presParOf" srcId="{13FBE8C3-F4F4-44A9-9898-2401CEFFD6A8}" destId="{D2611BBE-BD70-4A52-8020-A83CCF87ABB8}" srcOrd="4" destOrd="0" presId="urn:microsoft.com/office/officeart/2005/8/layout/cycle5"/>
    <dgm:cxn modelId="{833BBA00-FE6B-464B-B991-BAB658E4C2E7}" type="presParOf" srcId="{13FBE8C3-F4F4-44A9-9898-2401CEFFD6A8}" destId="{C16CD4F3-7A41-4469-BB6F-DE9D77094813}" srcOrd="5" destOrd="0" presId="urn:microsoft.com/office/officeart/2005/8/layout/cycle5"/>
    <dgm:cxn modelId="{6DF85969-D906-4932-AC83-338A55747811}" type="presParOf" srcId="{13FBE8C3-F4F4-44A9-9898-2401CEFFD6A8}" destId="{8AAD6AD0-6A11-4F99-948A-FF2DF98FCC1C}" srcOrd="6" destOrd="0" presId="urn:microsoft.com/office/officeart/2005/8/layout/cycle5"/>
    <dgm:cxn modelId="{B42C8C09-3DAC-4E06-BC9C-7865A04B6C5D}" type="presParOf" srcId="{13FBE8C3-F4F4-44A9-9898-2401CEFFD6A8}" destId="{F4301FEB-6F72-448E-8657-532C06A19DEA}" srcOrd="7" destOrd="0" presId="urn:microsoft.com/office/officeart/2005/8/layout/cycle5"/>
    <dgm:cxn modelId="{85D0D341-E836-41D9-834A-071E97FED1BC}" type="presParOf" srcId="{13FBE8C3-F4F4-44A9-9898-2401CEFFD6A8}" destId="{3BBB87D1-570E-4F70-B038-308ECA3C8615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9327-F44B-48E6-B9C2-3A8E95F76729}">
      <dsp:nvSpPr>
        <dsp:cNvPr id="0" name=""/>
        <dsp:cNvSpPr/>
      </dsp:nvSpPr>
      <dsp:spPr>
        <a:xfrm>
          <a:off x="1787338" y="3432"/>
          <a:ext cx="2377306" cy="1545248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noProof="0" dirty="0"/>
            <a:t>Autonomía</a:t>
          </a:r>
        </a:p>
      </dsp:txBody>
      <dsp:txXfrm>
        <a:off x="1862771" y="78865"/>
        <a:ext cx="2226440" cy="1394382"/>
      </dsp:txXfrm>
    </dsp:sp>
    <dsp:sp modelId="{46613F6F-8DD9-4853-A4C2-6AD0EA067B9C}">
      <dsp:nvSpPr>
        <dsp:cNvPr id="0" name=""/>
        <dsp:cNvSpPr/>
      </dsp:nvSpPr>
      <dsp:spPr>
        <a:xfrm>
          <a:off x="913382" y="776056"/>
          <a:ext cx="4125218" cy="4125218"/>
        </a:xfrm>
        <a:custGeom>
          <a:avLst/>
          <a:gdLst/>
          <a:ahLst/>
          <a:cxnLst/>
          <a:rect l="0" t="0" r="0" b="0"/>
          <a:pathLst>
            <a:path>
              <a:moveTo>
                <a:pt x="3571010" y="655810"/>
              </a:moveTo>
              <a:arcTo wR="2062609" hR="2062609" stAng="19019767" swAng="23041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A376A-274D-4B0C-AF35-0D9729F55AE4}">
      <dsp:nvSpPr>
        <dsp:cNvPr id="0" name=""/>
        <dsp:cNvSpPr/>
      </dsp:nvSpPr>
      <dsp:spPr>
        <a:xfrm>
          <a:off x="3573610" y="3097345"/>
          <a:ext cx="2377306" cy="1545248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Rendición de cuentas</a:t>
          </a:r>
          <a:endParaRPr lang="en-US" sz="3400" kern="1200" dirty="0"/>
        </a:p>
      </dsp:txBody>
      <dsp:txXfrm>
        <a:off x="3649043" y="3172778"/>
        <a:ext cx="2226440" cy="1394382"/>
      </dsp:txXfrm>
    </dsp:sp>
    <dsp:sp modelId="{C16CD4F3-7A41-4469-BB6F-DE9D77094813}">
      <dsp:nvSpPr>
        <dsp:cNvPr id="0" name=""/>
        <dsp:cNvSpPr/>
      </dsp:nvSpPr>
      <dsp:spPr>
        <a:xfrm>
          <a:off x="913382" y="776056"/>
          <a:ext cx="4125218" cy="4125218"/>
        </a:xfrm>
        <a:custGeom>
          <a:avLst/>
          <a:gdLst/>
          <a:ahLst/>
          <a:cxnLst/>
          <a:rect l="0" t="0" r="0" b="0"/>
          <a:pathLst>
            <a:path>
              <a:moveTo>
                <a:pt x="2696277" y="4025469"/>
              </a:moveTo>
              <a:arcTo wR="2062609" hR="2062609" stAng="4326506" swAng="21469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D6AD0-6A11-4F99-948A-FF2DF98FCC1C}">
      <dsp:nvSpPr>
        <dsp:cNvPr id="0" name=""/>
        <dsp:cNvSpPr/>
      </dsp:nvSpPr>
      <dsp:spPr>
        <a:xfrm>
          <a:off x="1066" y="3097345"/>
          <a:ext cx="2377306" cy="1545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noProof="0" dirty="0"/>
            <a:t>Monitoreo</a:t>
          </a:r>
        </a:p>
      </dsp:txBody>
      <dsp:txXfrm>
        <a:off x="76499" y="3172778"/>
        <a:ext cx="2226440" cy="1394382"/>
      </dsp:txXfrm>
    </dsp:sp>
    <dsp:sp modelId="{3BBB87D1-570E-4F70-B038-308ECA3C8615}">
      <dsp:nvSpPr>
        <dsp:cNvPr id="0" name=""/>
        <dsp:cNvSpPr/>
      </dsp:nvSpPr>
      <dsp:spPr>
        <a:xfrm>
          <a:off x="913382" y="776056"/>
          <a:ext cx="4125218" cy="4125218"/>
        </a:xfrm>
        <a:custGeom>
          <a:avLst/>
          <a:gdLst/>
          <a:ahLst/>
          <a:cxnLst/>
          <a:rect l="0" t="0" r="0" b="0"/>
          <a:pathLst>
            <a:path>
              <a:moveTo>
                <a:pt x="6648" y="1897129"/>
              </a:moveTo>
              <a:arcTo wR="2062609" hR="2062609" stAng="11076102" swAng="23041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9327-F44B-48E6-B9C2-3A8E95F76729}">
      <dsp:nvSpPr>
        <dsp:cNvPr id="0" name=""/>
        <dsp:cNvSpPr/>
      </dsp:nvSpPr>
      <dsp:spPr>
        <a:xfrm>
          <a:off x="518963" y="147709"/>
          <a:ext cx="690264" cy="448671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700" kern="1200" noProof="0" dirty="0" err="1"/>
            <a:t>Autonomy</a:t>
          </a:r>
          <a:endParaRPr lang="es-MX" sz="700" kern="1200" noProof="0" dirty="0"/>
        </a:p>
      </dsp:txBody>
      <dsp:txXfrm>
        <a:off x="540865" y="169611"/>
        <a:ext cx="646460" cy="404867"/>
      </dsp:txXfrm>
    </dsp:sp>
    <dsp:sp modelId="{46613F6F-8DD9-4853-A4C2-6AD0EA067B9C}">
      <dsp:nvSpPr>
        <dsp:cNvPr id="0" name=""/>
        <dsp:cNvSpPr/>
      </dsp:nvSpPr>
      <dsp:spPr>
        <a:xfrm>
          <a:off x="265289" y="372045"/>
          <a:ext cx="1197612" cy="1197612"/>
        </a:xfrm>
        <a:custGeom>
          <a:avLst/>
          <a:gdLst/>
          <a:ahLst/>
          <a:cxnLst/>
          <a:rect l="0" t="0" r="0" b="0"/>
          <a:pathLst>
            <a:path>
              <a:moveTo>
                <a:pt x="1036747" y="190423"/>
              </a:moveTo>
              <a:arcTo wR="598806" hR="598806" stAng="19020017" swAng="23037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A376A-274D-4B0C-AF35-0D9729F55AE4}">
      <dsp:nvSpPr>
        <dsp:cNvPr id="0" name=""/>
        <dsp:cNvSpPr/>
      </dsp:nvSpPr>
      <dsp:spPr>
        <a:xfrm>
          <a:off x="1037545" y="1045919"/>
          <a:ext cx="690264" cy="448671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Accountability</a:t>
          </a:r>
          <a:endParaRPr lang="en-US" sz="700" kern="1200" dirty="0"/>
        </a:p>
      </dsp:txBody>
      <dsp:txXfrm>
        <a:off x="1059447" y="1067821"/>
        <a:ext cx="646460" cy="404867"/>
      </dsp:txXfrm>
    </dsp:sp>
    <dsp:sp modelId="{C16CD4F3-7A41-4469-BB6F-DE9D77094813}">
      <dsp:nvSpPr>
        <dsp:cNvPr id="0" name=""/>
        <dsp:cNvSpPr/>
      </dsp:nvSpPr>
      <dsp:spPr>
        <a:xfrm>
          <a:off x="265289" y="372045"/>
          <a:ext cx="1197612" cy="1197612"/>
        </a:xfrm>
        <a:custGeom>
          <a:avLst/>
          <a:gdLst/>
          <a:ahLst/>
          <a:cxnLst/>
          <a:rect l="0" t="0" r="0" b="0"/>
          <a:pathLst>
            <a:path>
              <a:moveTo>
                <a:pt x="782729" y="1168667"/>
              </a:moveTo>
              <a:arcTo wR="598806" hR="598806" stAng="4326747" swAng="21465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D6AD0-6A11-4F99-948A-FF2DF98FCC1C}">
      <dsp:nvSpPr>
        <dsp:cNvPr id="0" name=""/>
        <dsp:cNvSpPr/>
      </dsp:nvSpPr>
      <dsp:spPr>
        <a:xfrm>
          <a:off x="382" y="1045919"/>
          <a:ext cx="690264" cy="448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700" kern="1200" noProof="0" dirty="0" err="1"/>
            <a:t>Assessments</a:t>
          </a:r>
          <a:endParaRPr lang="es-MX" sz="700" kern="1200" noProof="0" dirty="0"/>
        </a:p>
      </dsp:txBody>
      <dsp:txXfrm>
        <a:off x="22284" y="1067821"/>
        <a:ext cx="646460" cy="404867"/>
      </dsp:txXfrm>
    </dsp:sp>
    <dsp:sp modelId="{3BBB87D1-570E-4F70-B038-308ECA3C8615}">
      <dsp:nvSpPr>
        <dsp:cNvPr id="0" name=""/>
        <dsp:cNvSpPr/>
      </dsp:nvSpPr>
      <dsp:spPr>
        <a:xfrm>
          <a:off x="265289" y="372045"/>
          <a:ext cx="1197612" cy="1197612"/>
        </a:xfrm>
        <a:custGeom>
          <a:avLst/>
          <a:gdLst/>
          <a:ahLst/>
          <a:cxnLst/>
          <a:rect l="0" t="0" r="0" b="0"/>
          <a:pathLst>
            <a:path>
              <a:moveTo>
                <a:pt x="1931" y="550749"/>
              </a:moveTo>
              <a:arcTo wR="598806" hR="598806" stAng="11076194" swAng="23037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9327-F44B-48E6-B9C2-3A8E95F76729}">
      <dsp:nvSpPr>
        <dsp:cNvPr id="0" name=""/>
        <dsp:cNvSpPr/>
      </dsp:nvSpPr>
      <dsp:spPr>
        <a:xfrm>
          <a:off x="1383903" y="261990"/>
          <a:ext cx="1840704" cy="119645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 err="1"/>
            <a:t>Autonomy</a:t>
          </a:r>
          <a:endParaRPr lang="es-MX" sz="2100" kern="1200" noProof="0" dirty="0"/>
        </a:p>
      </dsp:txBody>
      <dsp:txXfrm>
        <a:off x="1442309" y="320396"/>
        <a:ext cx="1723892" cy="1079645"/>
      </dsp:txXfrm>
    </dsp:sp>
    <dsp:sp modelId="{46613F6F-8DD9-4853-A4C2-6AD0EA067B9C}">
      <dsp:nvSpPr>
        <dsp:cNvPr id="0" name=""/>
        <dsp:cNvSpPr/>
      </dsp:nvSpPr>
      <dsp:spPr>
        <a:xfrm>
          <a:off x="707551" y="860219"/>
          <a:ext cx="3193408" cy="3193408"/>
        </a:xfrm>
        <a:custGeom>
          <a:avLst/>
          <a:gdLst/>
          <a:ahLst/>
          <a:cxnLst/>
          <a:rect l="0" t="0" r="0" b="0"/>
          <a:pathLst>
            <a:path>
              <a:moveTo>
                <a:pt x="2764505" y="507803"/>
              </a:moveTo>
              <a:arcTo wR="1596704" hR="1596704" stAng="19020143" swAng="23036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A376A-274D-4B0C-AF35-0D9729F55AE4}">
      <dsp:nvSpPr>
        <dsp:cNvPr id="0" name=""/>
        <dsp:cNvSpPr/>
      </dsp:nvSpPr>
      <dsp:spPr>
        <a:xfrm>
          <a:off x="2766690" y="2657047"/>
          <a:ext cx="1840704" cy="1196457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Accountability</a:t>
          </a:r>
          <a:endParaRPr lang="en-US" sz="2100" kern="1200" dirty="0"/>
        </a:p>
      </dsp:txBody>
      <dsp:txXfrm>
        <a:off x="2825096" y="2715453"/>
        <a:ext cx="1723892" cy="1079645"/>
      </dsp:txXfrm>
    </dsp:sp>
    <dsp:sp modelId="{C16CD4F3-7A41-4469-BB6F-DE9D77094813}">
      <dsp:nvSpPr>
        <dsp:cNvPr id="0" name=""/>
        <dsp:cNvSpPr/>
      </dsp:nvSpPr>
      <dsp:spPr>
        <a:xfrm>
          <a:off x="707551" y="860219"/>
          <a:ext cx="3193408" cy="3193408"/>
        </a:xfrm>
        <a:custGeom>
          <a:avLst/>
          <a:gdLst/>
          <a:ahLst/>
          <a:cxnLst/>
          <a:rect l="0" t="0" r="0" b="0"/>
          <a:pathLst>
            <a:path>
              <a:moveTo>
                <a:pt x="2087077" y="3116243"/>
              </a:moveTo>
              <a:arcTo wR="1596704" hR="1596704" stAng="4326869" swAng="21462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D6AD0-6A11-4F99-948A-FF2DF98FCC1C}">
      <dsp:nvSpPr>
        <dsp:cNvPr id="0" name=""/>
        <dsp:cNvSpPr/>
      </dsp:nvSpPr>
      <dsp:spPr>
        <a:xfrm>
          <a:off x="1117" y="2657047"/>
          <a:ext cx="1840704" cy="1196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 err="1"/>
            <a:t>Assessments</a:t>
          </a:r>
          <a:endParaRPr lang="es-MX" sz="2100" kern="1200" noProof="0" dirty="0"/>
        </a:p>
      </dsp:txBody>
      <dsp:txXfrm>
        <a:off x="59523" y="2715453"/>
        <a:ext cx="1723892" cy="1079645"/>
      </dsp:txXfrm>
    </dsp:sp>
    <dsp:sp modelId="{3BBB87D1-570E-4F70-B038-308ECA3C8615}">
      <dsp:nvSpPr>
        <dsp:cNvPr id="0" name=""/>
        <dsp:cNvSpPr/>
      </dsp:nvSpPr>
      <dsp:spPr>
        <a:xfrm>
          <a:off x="707551" y="860219"/>
          <a:ext cx="3193408" cy="3193408"/>
        </a:xfrm>
        <a:custGeom>
          <a:avLst/>
          <a:gdLst/>
          <a:ahLst/>
          <a:cxnLst/>
          <a:rect l="0" t="0" r="0" b="0"/>
          <a:pathLst>
            <a:path>
              <a:moveTo>
                <a:pt x="5152" y="1468538"/>
              </a:moveTo>
              <a:arcTo wR="1596704" hR="1596704" stAng="11076241" swAng="23036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259DA5D8-F3D9-499A-A279-A1CB42C6995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5ACFE807-092F-4A84-908C-47C03722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5D4BC31A-24CF-47DA-A3F1-4C18524C4684}" type="datetimeFigureOut">
              <a:rPr lang="es-ES" smtClean="0"/>
              <a:pPr/>
              <a:t>07/04/2020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3E99C811-E121-49EB-B867-CA7DBCDB7A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26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93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7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21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51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22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87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4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71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7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D836-C4C4-42C1-BF49-7B543545DE9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4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9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45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28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2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90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D836-C4C4-42C1-BF49-7B543545DE9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04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16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2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69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35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5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9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4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8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4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8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worldmanagementsurvey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34422" y="4328646"/>
            <a:ext cx="2025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rgbClr val="0000FF"/>
                </a:solidFill>
              </a:rPr>
              <a:t>@</a:t>
            </a:r>
            <a:r>
              <a:rPr lang="en-US" sz="2100" u="sng" dirty="0" err="1">
                <a:solidFill>
                  <a:srgbClr val="0000FF"/>
                </a:solidFill>
              </a:rPr>
              <a:t>rafadehoyos</a:t>
            </a:r>
            <a:endParaRPr lang="en-US" sz="19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82802"/>
            <a:ext cx="502370" cy="51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490714"/>
            <a:ext cx="21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Rafael de Hoyos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F02BE-B9E8-424E-9100-F4456365A919}"/>
              </a:ext>
            </a:extLst>
          </p:cNvPr>
          <p:cNvSpPr txBox="1"/>
          <p:nvPr/>
        </p:nvSpPr>
        <p:spPr>
          <a:xfrm>
            <a:off x="4592690" y="548680"/>
            <a:ext cx="4032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Garamond" panose="02020404030301010803" pitchFamily="18" charset="0"/>
              </a:rPr>
              <a:t>Economía de la Educación</a:t>
            </a:r>
          </a:p>
          <a:p>
            <a:pPr algn="ctr"/>
            <a:endParaRPr lang="es-MX" sz="3600" dirty="0">
              <a:latin typeface="Garamond" panose="02020404030301010803" pitchFamily="18" charset="0"/>
            </a:endParaRPr>
          </a:p>
          <a:p>
            <a:pPr algn="ctr"/>
            <a:r>
              <a:rPr lang="es-MX" sz="2400" dirty="0">
                <a:latin typeface="Garamond" panose="02020404030301010803" pitchFamily="18" charset="0"/>
              </a:rPr>
              <a:t>Clase 9: Autonomía y </a:t>
            </a:r>
          </a:p>
          <a:p>
            <a:pPr algn="ctr"/>
            <a:r>
              <a:rPr lang="es-MX" sz="2400" dirty="0">
                <a:latin typeface="Garamond" panose="02020404030301010803" pitchFamily="18" charset="0"/>
              </a:rPr>
              <a:t>Gestión Escolar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B0213-DEDF-474F-AD23-B3CE531B3A39}"/>
              </a:ext>
            </a:extLst>
          </p:cNvPr>
          <p:cNvSpPr txBox="1"/>
          <p:nvPr/>
        </p:nvSpPr>
        <p:spPr>
          <a:xfrm>
            <a:off x="628702" y="5805264"/>
            <a:ext cx="591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Garamond" panose="02020404030301010803" pitchFamily="18" charset="0"/>
              </a:rPr>
              <a:t>Maestría en Economía Aplicada, ITAM, Primavera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5C0913-22F3-41C6-A58B-73A10EFE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7034"/>
            <a:ext cx="3466030" cy="376401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84FE83E-049A-4619-B79B-98F3E1A9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975" y="5664711"/>
            <a:ext cx="1857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60440" y="1705965"/>
            <a:ext cx="8610599" cy="4851779"/>
          </a:xfrm>
          <a:prstGeom prst="ellipse">
            <a:avLst/>
          </a:prstGeom>
          <a:gradFill>
            <a:gsLst>
              <a:gs pos="38000">
                <a:schemeClr val="accent1">
                  <a:tint val="66000"/>
                  <a:satMod val="160000"/>
                </a:schemeClr>
              </a:gs>
              <a:gs pos="5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Oval 17"/>
          <p:cNvSpPr/>
          <p:nvPr/>
        </p:nvSpPr>
        <p:spPr>
          <a:xfrm>
            <a:off x="1264682" y="3000235"/>
            <a:ext cx="6602112" cy="35438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A0B0E2-7637-4C18-A28B-1818DACA00B8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990600"/>
          </a:xfrm>
        </p:spPr>
        <p:txBody>
          <a:bodyPr>
            <a:noAutofit/>
          </a:bodyPr>
          <a:lstStyle/>
          <a:p>
            <a:r>
              <a:rPr lang="es-MX" sz="2200" b="1" dirty="0">
                <a:latin typeface="Garamond" panose="02020404030301010803" pitchFamily="18" charset="0"/>
              </a:rPr>
              <a:t>¿Cuál es la distribución óptima de responsabilidades entre las distintas autoridades educativas para elevar la calidad de los servicios? </a:t>
            </a:r>
            <a:endParaRPr lang="en-US" sz="2200" b="1" dirty="0">
              <a:latin typeface="Garamond" panose="02020404030301010803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61220" y="4310421"/>
            <a:ext cx="4009037" cy="2233675"/>
          </a:xfrm>
          <a:prstGeom prst="ellipse">
            <a:avLst/>
          </a:prstGeom>
          <a:solidFill>
            <a:srgbClr val="93A050"/>
          </a:solidFill>
          <a:ln w="19050">
            <a:solidFill>
              <a:srgbClr val="93A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1522863" y="2608360"/>
            <a:ext cx="133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Definición del currículo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5153" y="2464460"/>
            <a:ext cx="133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Definición de metas de aprendizaje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266" y="3979714"/>
            <a:ext cx="1512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Asignación presupuestal a las distintas necesidades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13" y="3777910"/>
            <a:ext cx="1512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Contratación y permanencia en la carrera docente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7341" y="4085687"/>
            <a:ext cx="1705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Necesidades de capacitación de los docentes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6296" y="5855595"/>
            <a:ext cx="227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Modelo pedagógico adecuado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5809" y="1925851"/>
            <a:ext cx="151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Estrategias de apoyo pedagógico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59590" y="5199797"/>
            <a:ext cx="175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Administración del personal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8434" y="5270820"/>
            <a:ext cx="175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Inversión en infraestructura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83891" y="3193135"/>
            <a:ext cx="175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Colaboración con padres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0873" y="3291348"/>
            <a:ext cx="2456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Autoridades Estatales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20873" y="1928845"/>
            <a:ext cx="2456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Autoridad</a:t>
            </a:r>
          </a:p>
          <a:p>
            <a:pPr algn="ctr"/>
            <a:r>
              <a:rPr lang="es-MX" sz="2800" b="1" dirty="0"/>
              <a:t>Federal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57599" y="5131556"/>
            <a:ext cx="1842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solidFill>
                  <a:schemeClr val="bg1"/>
                </a:solidFill>
              </a:rPr>
              <a:t>Escuelas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2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0" grpId="0"/>
      <p:bldP spid="2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94C130-5E40-461A-ABC9-5F07F420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" y="1916832"/>
            <a:ext cx="4185683" cy="2381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7143EE-B40E-494A-B53A-6D835F964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086" y="1916832"/>
            <a:ext cx="4229402" cy="2406231"/>
          </a:xfrm>
          <a:prstGeom prst="rect">
            <a:avLst/>
          </a:prstGeom>
        </p:spPr>
      </p:pic>
      <p:sp>
        <p:nvSpPr>
          <p:cNvPr id="6" name="Right Arrow 6">
            <a:extLst>
              <a:ext uri="{FF2B5EF4-FFF2-40B4-BE49-F238E27FC236}">
                <a16:creationId xmlns:a16="http://schemas.microsoft.com/office/drawing/2014/main" id="{7DB0CB5D-4A5E-48B0-A3C5-24C3AD3D1627}"/>
              </a:ext>
            </a:extLst>
          </p:cNvPr>
          <p:cNvSpPr/>
          <p:nvPr/>
        </p:nvSpPr>
        <p:spPr>
          <a:xfrm>
            <a:off x="4308513" y="2924944"/>
            <a:ext cx="426573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9912033-298D-4573-9EB0-5FBCDE2CA2FA}"/>
              </a:ext>
            </a:extLst>
          </p:cNvPr>
          <p:cNvSpPr/>
          <p:nvPr/>
        </p:nvSpPr>
        <p:spPr>
          <a:xfrm rot="16200000">
            <a:off x="4355976" y="738519"/>
            <a:ext cx="288032" cy="76328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F74BC-AA34-48AA-B433-5C7D63493498}"/>
              </a:ext>
            </a:extLst>
          </p:cNvPr>
          <p:cNvSpPr txBox="1"/>
          <p:nvPr/>
        </p:nvSpPr>
        <p:spPr>
          <a:xfrm>
            <a:off x="1641479" y="483847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Garamond" panose="02020404030301010803" pitchFamily="18" charset="0"/>
              </a:rPr>
              <a:t>¿Cuál es el efecto de este cambio?</a:t>
            </a:r>
            <a:endParaRPr lang="en-US" sz="2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Argumentos a favor de la descentralización 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179512" y="1844824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Reduce las asimetrías de información.</a:t>
            </a:r>
          </a:p>
          <a:p>
            <a:pPr marL="514350" indent="-514350">
              <a:buAutoNum type="arabicPeriod"/>
            </a:pPr>
            <a:endParaRPr lang="es-MX" sz="32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Incrementa la participación local. </a:t>
            </a:r>
          </a:p>
          <a:p>
            <a:pPr marL="514350" indent="-514350">
              <a:buAutoNum type="arabicPeriod"/>
            </a:pPr>
            <a:endParaRPr lang="es-MX" sz="32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Incentiva la rendición de cuentas (</a:t>
            </a:r>
            <a:r>
              <a:rPr lang="es-MX" sz="3200" dirty="0" err="1">
                <a:latin typeface="Garamond" panose="02020404030301010803" pitchFamily="18" charset="0"/>
              </a:rPr>
              <a:t>accountability</a:t>
            </a:r>
            <a:r>
              <a:rPr lang="es-MX" sz="3200" dirty="0">
                <a:latin typeface="Garamond" panose="02020404030301010803" pitchFamily="18" charset="0"/>
              </a:rPr>
              <a:t>).</a:t>
            </a:r>
            <a:endParaRPr lang="en-US" sz="32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81B8645-5E34-4733-82AB-0F080DF59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Argumentos a favor de la centralización 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179512" y="1844824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Hay poca participación ciudadana—por falta de capacidad. </a:t>
            </a:r>
          </a:p>
          <a:p>
            <a:pPr marL="514350" indent="-514350">
              <a:buAutoNum type="arabicPeriod"/>
            </a:pPr>
            <a:endParaRPr lang="es-MX" sz="32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Instituciones locales pueden ser capturas por elites locales. </a:t>
            </a:r>
          </a:p>
          <a:p>
            <a:pPr marL="514350" indent="-514350">
              <a:buAutoNum type="arabicPeriod"/>
            </a:pPr>
            <a:endParaRPr lang="es-MX" sz="32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Gobiernos locales no tienen capacidad de gestión.</a:t>
            </a:r>
            <a:endParaRPr lang="en-US" sz="32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8FE0FD3-A5A6-4A32-A609-C1787276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8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descentralización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B07C71-5369-4412-B066-E9CB51F4CEF5}"/>
                  </a:ext>
                </a:extLst>
              </p:cNvPr>
              <p:cNvSpPr/>
              <p:nvPr/>
            </p:nvSpPr>
            <p:spPr>
              <a:xfrm>
                <a:off x="2366575" y="1898828"/>
                <a:ext cx="44376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s-MX" sz="28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,2…</m:t>
                    </m:r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Garamond" panose="02020404030301010803" pitchFamily="18" charset="0"/>
                  </a:rPr>
                  <a:t>(Estados)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B07C71-5369-4412-B066-E9CB51F4C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75" y="1898828"/>
                <a:ext cx="4437673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A6121FE-F61D-4F6F-B194-A217F663691C}"/>
              </a:ext>
            </a:extLst>
          </p:cNvPr>
          <p:cNvSpPr txBox="1"/>
          <p:nvPr/>
        </p:nvSpPr>
        <p:spPr>
          <a:xfrm>
            <a:off x="755576" y="105273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Galiani</a:t>
            </a:r>
            <a:r>
              <a:rPr lang="es-MX" sz="2400" dirty="0">
                <a:latin typeface="Garamond" panose="02020404030301010803" pitchFamily="18" charset="0"/>
              </a:rPr>
              <a:t>, </a:t>
            </a:r>
            <a:r>
              <a:rPr lang="es-MX" sz="2400" dirty="0" err="1">
                <a:latin typeface="Garamond" panose="02020404030301010803" pitchFamily="18" charset="0"/>
              </a:rPr>
              <a:t>Gertler</a:t>
            </a:r>
            <a:r>
              <a:rPr lang="es-MX" sz="2400" dirty="0">
                <a:latin typeface="Garamond" panose="02020404030301010803" pitchFamily="18" charset="0"/>
              </a:rPr>
              <a:t> y </a:t>
            </a:r>
            <a:r>
              <a:rPr lang="es-MX" sz="2400" dirty="0" err="1">
                <a:latin typeface="Garamond" panose="02020404030301010803" pitchFamily="18" charset="0"/>
              </a:rPr>
              <a:t>Schargrodsky</a:t>
            </a:r>
            <a:r>
              <a:rPr lang="es-MX" sz="2400" dirty="0">
                <a:latin typeface="Garamond" panose="02020404030301010803" pitchFamily="18" charset="0"/>
              </a:rPr>
              <a:t> (2008)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BCBAB0-DED2-4AFE-84A5-F103F7D4DC2C}"/>
                  </a:ext>
                </a:extLst>
              </p:cNvPr>
              <p:cNvSpPr/>
              <p:nvPr/>
            </p:nvSpPr>
            <p:spPr>
              <a:xfrm>
                <a:off x="2366575" y="2492896"/>
                <a:ext cx="61926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MX" sz="2800" b="0" i="0" smtClean="0">
                        <a:latin typeface="Cambria Math" panose="02040503050406030204" pitchFamily="18" charset="0"/>
                      </a:rPr>
                      <m:t>comunidad</m:t>
                    </m:r>
                    <m:r>
                      <a:rPr lang="es-MX" sz="2800" b="0" i="0" smtClean="0">
                        <a:latin typeface="Cambria Math" panose="02040503050406030204" pitchFamily="18" charset="0"/>
                      </a:rPr>
                      <m:t>, {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Garamond" panose="02020404030301010803" pitchFamily="18" charset="0"/>
                  </a:rPr>
                  <a:t>(</a:t>
                </a:r>
                <a:r>
                  <a:rPr lang="en-US" sz="2800" dirty="0" err="1">
                    <a:latin typeface="Garamond" panose="02020404030301010803" pitchFamily="18" charset="0"/>
                  </a:rPr>
                  <a:t>pobre</a:t>
                </a:r>
                <a:r>
                  <a:rPr lang="en-US" sz="2800" dirty="0">
                    <a:latin typeface="Garamond" panose="02020404030301010803" pitchFamily="18" charset="0"/>
                  </a:rPr>
                  <a:t> o no-</a:t>
                </a:r>
                <a:r>
                  <a:rPr lang="en-US" sz="2800" dirty="0" err="1">
                    <a:latin typeface="Garamond" panose="02020404030301010803" pitchFamily="18" charset="0"/>
                  </a:rPr>
                  <a:t>pobre</a:t>
                </a:r>
                <a:r>
                  <a:rPr lang="en-US" sz="2800" dirty="0">
                    <a:latin typeface="Garamond" panose="02020404030301010803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BCBAB0-DED2-4AFE-84A5-F103F7D4D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75" y="2492896"/>
                <a:ext cx="6192688" cy="523220"/>
              </a:xfrm>
              <a:prstGeom prst="rect">
                <a:avLst/>
              </a:prstGeom>
              <a:blipFill>
                <a:blip r:embed="rId6"/>
                <a:stretch>
                  <a:fillRect t="-12791" r="-1870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BED8068-1368-4101-8049-D7BBA1A4399C}"/>
              </a:ext>
            </a:extLst>
          </p:cNvPr>
          <p:cNvSpPr txBox="1"/>
          <p:nvPr/>
        </p:nvSpPr>
        <p:spPr>
          <a:xfrm>
            <a:off x="755576" y="477401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Fn</a:t>
            </a:r>
            <a:r>
              <a:rPr lang="es-MX" sz="2400" dirty="0">
                <a:latin typeface="Garamond" panose="02020404030301010803" pitchFamily="18" charset="0"/>
              </a:rPr>
              <a:t>. de Utilidad </a:t>
            </a:r>
          </a:p>
          <a:p>
            <a:r>
              <a:rPr lang="es-MX" sz="2400" dirty="0">
                <a:latin typeface="Garamond" panose="02020404030301010803" pitchFamily="18" charset="0"/>
              </a:rPr>
              <a:t>de la Comunidad: 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040103-D2D4-43D5-8A20-BBCB2FA100B3}"/>
                  </a:ext>
                </a:extLst>
              </p:cNvPr>
              <p:cNvSpPr/>
              <p:nvPr/>
            </p:nvSpPr>
            <p:spPr>
              <a:xfrm>
                <a:off x="2798623" y="4928481"/>
                <a:ext cx="4437673" cy="588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040103-D2D4-43D5-8A20-BBCB2FA10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623" y="4928481"/>
                <a:ext cx="4437673" cy="5887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98643AD-0DAB-4EA1-990B-FD2867A95E6C}"/>
                  </a:ext>
                </a:extLst>
              </p:cNvPr>
              <p:cNvSpPr/>
              <p:nvPr/>
            </p:nvSpPr>
            <p:spPr>
              <a:xfrm>
                <a:off x="2123728" y="3122581"/>
                <a:ext cx="5229761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s-MX" sz="2800" dirty="0">
                    <a:latin typeface="Garamond" panose="02020404030301010803" pitchFamily="18" charset="0"/>
                  </a:rPr>
                  <a:t>Resultado educativo</a:t>
                </a:r>
                <a:endParaRPr lang="en-US" sz="28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98643AD-0DAB-4EA1-990B-FD2867A95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122581"/>
                <a:ext cx="5229761" cy="557910"/>
              </a:xfrm>
              <a:prstGeom prst="rect">
                <a:avLst/>
              </a:prstGeom>
              <a:blipFill>
                <a:blip r:embed="rId8"/>
                <a:stretch>
                  <a:fillRect t="-8696" b="-250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9FDC0F-9C32-45E4-AF90-EFBFFBDAFF4C}"/>
                  </a:ext>
                </a:extLst>
              </p:cNvPr>
              <p:cNvSpPr/>
              <p:nvPr/>
            </p:nvSpPr>
            <p:spPr>
              <a:xfrm>
                <a:off x="2123728" y="3663178"/>
                <a:ext cx="6192688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s-MX" sz="2800" dirty="0">
                    <a:latin typeface="Garamond" panose="02020404030301010803" pitchFamily="18" charset="0"/>
                  </a:rPr>
                  <a:t>Esfuerzo o participación social</a:t>
                </a:r>
                <a:endParaRPr lang="en-US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9FDC0F-9C32-45E4-AF90-EFBFFBDAF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663178"/>
                <a:ext cx="6192688" cy="557910"/>
              </a:xfrm>
              <a:prstGeom prst="rect">
                <a:avLst/>
              </a:prstGeom>
              <a:blipFill>
                <a:blip r:embed="rId9"/>
                <a:stretch>
                  <a:fillRect t="-9890" b="-26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D9F8A901-E7BA-40A1-AC69-5AFD04FE2F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descentralización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ED8068-1368-4101-8049-D7BBA1A4399C}"/>
              </a:ext>
            </a:extLst>
          </p:cNvPr>
          <p:cNvSpPr txBox="1"/>
          <p:nvPr/>
        </p:nvSpPr>
        <p:spPr>
          <a:xfrm>
            <a:off x="539552" y="319780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Fn</a:t>
            </a:r>
            <a:r>
              <a:rPr lang="es-MX" sz="2400" dirty="0">
                <a:latin typeface="Garamond" panose="02020404030301010803" pitchFamily="18" charset="0"/>
              </a:rPr>
              <a:t>. de producción </a:t>
            </a:r>
          </a:p>
          <a:p>
            <a:r>
              <a:rPr lang="es-MX" sz="2400" dirty="0">
                <a:latin typeface="Garamond" panose="02020404030301010803" pitchFamily="18" charset="0"/>
              </a:rPr>
              <a:t>de educación: 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040103-D2D4-43D5-8A20-BBCB2FA100B3}"/>
                  </a:ext>
                </a:extLst>
              </p:cNvPr>
              <p:cNvSpPr/>
              <p:nvPr/>
            </p:nvSpPr>
            <p:spPr>
              <a:xfrm>
                <a:off x="2917082" y="3098317"/>
                <a:ext cx="5544616" cy="836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040103-D2D4-43D5-8A20-BBCB2FA10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82" y="3098317"/>
                <a:ext cx="5544616" cy="836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9FDC0F-9C32-45E4-AF90-EFBFFBDAFF4C}"/>
                  </a:ext>
                </a:extLst>
              </p:cNvPr>
              <p:cNvSpPr/>
              <p:nvPr/>
            </p:nvSpPr>
            <p:spPr>
              <a:xfrm>
                <a:off x="1750276" y="998882"/>
                <a:ext cx="6192688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s-MX" sz="2800" dirty="0">
                    <a:latin typeface="Garamond" panose="02020404030301010803" pitchFamily="18" charset="0"/>
                  </a:rPr>
                  <a:t>Esfuerzo gerencial del gobierno</a:t>
                </a:r>
                <a:endParaRPr lang="en-US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9FDC0F-9C32-45E4-AF90-EFBFFBDAF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276" y="998882"/>
                <a:ext cx="6192688" cy="557910"/>
              </a:xfrm>
              <a:prstGeom prst="rect">
                <a:avLst/>
              </a:prstGeom>
              <a:blipFill>
                <a:blip r:embed="rId6"/>
                <a:stretch>
                  <a:fillRect t="-9890" b="-26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D419A662-14A0-4CF3-B5E3-8E1CD1A215C7}"/>
              </a:ext>
            </a:extLst>
          </p:cNvPr>
          <p:cNvSpPr/>
          <p:nvPr/>
        </p:nvSpPr>
        <p:spPr>
          <a:xfrm rot="16200000">
            <a:off x="5007687" y="3764839"/>
            <a:ext cx="282021" cy="57733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B3F12D8B-56EB-43C6-B892-45B274F17C3F}"/>
              </a:ext>
            </a:extLst>
          </p:cNvPr>
          <p:cNvSpPr/>
          <p:nvPr/>
        </p:nvSpPr>
        <p:spPr>
          <a:xfrm rot="16200000">
            <a:off x="6806620" y="3783630"/>
            <a:ext cx="282021" cy="57733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2D23F-5510-4196-81C5-F946A1EDDE59}"/>
              </a:ext>
            </a:extLst>
          </p:cNvPr>
          <p:cNvSpPr txBox="1"/>
          <p:nvPr/>
        </p:nvSpPr>
        <p:spPr>
          <a:xfrm>
            <a:off x="4284601" y="436236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aramond" panose="02020404030301010803" pitchFamily="18" charset="0"/>
              </a:rPr>
              <a:t>Esfuerzo comunitario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D6DBD-3CC9-4FC9-9784-08E667D22EA9}"/>
              </a:ext>
            </a:extLst>
          </p:cNvPr>
          <p:cNvSpPr txBox="1"/>
          <p:nvPr/>
        </p:nvSpPr>
        <p:spPr>
          <a:xfrm>
            <a:off x="6083534" y="436236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aramond" panose="02020404030301010803" pitchFamily="18" charset="0"/>
              </a:rPr>
              <a:t>Esfuerzo gubernamental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680EC3-60D4-4D14-85ED-6E056BA0A6C5}"/>
              </a:ext>
            </a:extLst>
          </p:cNvPr>
          <p:cNvSpPr/>
          <p:nvPr/>
        </p:nvSpPr>
        <p:spPr>
          <a:xfrm>
            <a:off x="4427984" y="3356992"/>
            <a:ext cx="504056" cy="4834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4C3A85-0202-4601-B300-8628600F3222}"/>
              </a:ext>
            </a:extLst>
          </p:cNvPr>
          <p:cNvSpPr/>
          <p:nvPr/>
        </p:nvSpPr>
        <p:spPr>
          <a:xfrm>
            <a:off x="6228184" y="3377555"/>
            <a:ext cx="504056" cy="4834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D0509-A3C3-46A8-9477-428D01373A69}"/>
              </a:ext>
            </a:extLst>
          </p:cNvPr>
          <p:cNvSpPr txBox="1"/>
          <p:nvPr/>
        </p:nvSpPr>
        <p:spPr>
          <a:xfrm>
            <a:off x="4572000" y="2690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>
                <a:solidFill>
                  <a:srgbClr val="FF0000"/>
                </a:solidFill>
                <a:latin typeface="Garamond" panose="02020404030301010803" pitchFamily="18" charset="0"/>
              </a:rPr>
              <a:t>Efectividad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4049B2E-0A13-4E68-A55B-8D4324DFC822}"/>
                  </a:ext>
                </a:extLst>
              </p:cNvPr>
              <p:cNvSpPr/>
              <p:nvPr/>
            </p:nvSpPr>
            <p:spPr>
              <a:xfrm>
                <a:off x="755576" y="5175346"/>
                <a:ext cx="7200800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s-MX" sz="2800" dirty="0">
                    <a:latin typeface="Garamond" panose="02020404030301010803" pitchFamily="18" charset="0"/>
                  </a:rPr>
                  <a:t>Complementariedad entre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>
                    <a:latin typeface="Garamond" panose="02020404030301010803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4049B2E-0A13-4E68-A55B-8D4324DFC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175346"/>
                <a:ext cx="7200800" cy="557910"/>
              </a:xfrm>
              <a:prstGeom prst="rect">
                <a:avLst/>
              </a:prstGeom>
              <a:blipFill>
                <a:blip r:embed="rId7"/>
                <a:stretch>
                  <a:fillRect t="-9890" b="-26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8859E71-6562-4D16-85ED-79A2EA77D75E}"/>
                  </a:ext>
                </a:extLst>
              </p:cNvPr>
              <p:cNvSpPr/>
              <p:nvPr/>
            </p:nvSpPr>
            <p:spPr>
              <a:xfrm>
                <a:off x="1750276" y="1628800"/>
                <a:ext cx="6782164" cy="595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s-MX" sz="2800" dirty="0">
                    <a:latin typeface="Garamond" panose="02020404030301010803" pitchFamily="18" charset="0"/>
                  </a:rPr>
                  <a:t>Costo debido al esfuerzo del gobierno</a:t>
                </a:r>
                <a:endParaRPr lang="en-US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8859E71-6562-4D16-85ED-79A2EA77D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276" y="1628800"/>
                <a:ext cx="6782164" cy="595291"/>
              </a:xfrm>
              <a:prstGeom prst="rect">
                <a:avLst/>
              </a:prstGeom>
              <a:blipFill>
                <a:blip r:embed="rId8"/>
                <a:stretch>
                  <a:fillRect t="-510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>
            <a:extLst>
              <a:ext uri="{FF2B5EF4-FFF2-40B4-BE49-F238E27FC236}">
                <a16:creationId xmlns:a16="http://schemas.microsoft.com/office/drawing/2014/main" id="{10E873DC-0E2F-4F15-AEDD-DC8BBD680B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4" grpId="0" animBg="1"/>
      <p:bldP spid="15" grpId="0" animBg="1"/>
      <p:bldP spid="5" grpId="0"/>
      <p:bldP spid="22" grpId="0"/>
      <p:bldP spid="7" grpId="0" animBg="1"/>
      <p:bldP spid="23" grpId="0" animBg="1"/>
      <p:bldP spid="8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descentralización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ED8068-1368-4101-8049-D7BBA1A4399C}"/>
              </a:ext>
            </a:extLst>
          </p:cNvPr>
          <p:cNvSpPr txBox="1"/>
          <p:nvPr/>
        </p:nvSpPr>
        <p:spPr>
          <a:xfrm>
            <a:off x="539552" y="101382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Fn</a:t>
            </a:r>
            <a:r>
              <a:rPr lang="es-MX" sz="2400" dirty="0">
                <a:latin typeface="Garamond" panose="02020404030301010803" pitchFamily="18" charset="0"/>
              </a:rPr>
              <a:t>. de producción </a:t>
            </a:r>
          </a:p>
          <a:p>
            <a:r>
              <a:rPr lang="es-MX" sz="2400" dirty="0">
                <a:latin typeface="Garamond" panose="02020404030301010803" pitchFamily="18" charset="0"/>
              </a:rPr>
              <a:t>de educación: 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040103-D2D4-43D5-8A20-BBCB2FA100B3}"/>
                  </a:ext>
                </a:extLst>
              </p:cNvPr>
              <p:cNvSpPr/>
              <p:nvPr/>
            </p:nvSpPr>
            <p:spPr>
              <a:xfrm>
                <a:off x="2917082" y="914340"/>
                <a:ext cx="5544616" cy="836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040103-D2D4-43D5-8A20-BBCB2FA10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82" y="914340"/>
                <a:ext cx="5544616" cy="836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E326142-20A7-4C5C-8836-BFF3E5C10228}"/>
              </a:ext>
            </a:extLst>
          </p:cNvPr>
          <p:cNvSpPr txBox="1"/>
          <p:nvPr/>
        </p:nvSpPr>
        <p:spPr>
          <a:xfrm>
            <a:off x="539552" y="3318083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Modelo Centralizado: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EAD08A5-F522-4284-958A-CCA5936490D2}"/>
                  </a:ext>
                </a:extLst>
              </p:cNvPr>
              <p:cNvSpPr/>
              <p:nvPr/>
            </p:nvSpPr>
            <p:spPr>
              <a:xfrm>
                <a:off x="3203848" y="3537758"/>
                <a:ext cx="3743782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EAD08A5-F522-4284-958A-CCA593649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537758"/>
                <a:ext cx="3743782" cy="5579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1BA3B5C-3445-4C94-8D9F-C5EB12E940EA}"/>
              </a:ext>
            </a:extLst>
          </p:cNvPr>
          <p:cNvSpPr txBox="1"/>
          <p:nvPr/>
        </p:nvSpPr>
        <p:spPr>
          <a:xfrm>
            <a:off x="2067348" y="4359373"/>
            <a:ext cx="609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  No hay esfuerzo local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EDC78F6-B488-4A4F-94B4-15E0E6CCF806}"/>
                  </a:ext>
                </a:extLst>
              </p:cNvPr>
              <p:cNvSpPr/>
              <p:nvPr/>
            </p:nvSpPr>
            <p:spPr>
              <a:xfrm>
                <a:off x="2542831" y="4311250"/>
                <a:ext cx="1389034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EDC78F6-B488-4A4F-94B4-15E0E6CCF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831" y="4311250"/>
                <a:ext cx="1389034" cy="5579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7452759-3286-4DE4-A4CA-4ADA2089A018}"/>
                  </a:ext>
                </a:extLst>
              </p:cNvPr>
              <p:cNvSpPr/>
              <p:nvPr/>
            </p:nvSpPr>
            <p:spPr>
              <a:xfrm>
                <a:off x="1012331" y="1993913"/>
                <a:ext cx="6755340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s-MX" sz="2400" dirty="0">
                    <a:latin typeface="Garamond" panose="02020404030301010803" pitchFamily="18" charset="0"/>
                  </a:rPr>
                  <a:t>Preferencias del gobierno local por educación. </a:t>
                </a:r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7452759-3286-4DE4-A4CA-4ADA2089A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31" y="1993913"/>
                <a:ext cx="6755340" cy="491417"/>
              </a:xfrm>
              <a:prstGeom prst="rect">
                <a:avLst/>
              </a:prstGeom>
              <a:blipFill>
                <a:blip r:embed="rId8"/>
                <a:stretch>
                  <a:fillRect l="-181" t="-7407" b="-2345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DC64652-C874-4517-A30B-46AD74258795}"/>
                  </a:ext>
                </a:extLst>
              </p:cNvPr>
              <p:cNvSpPr/>
              <p:nvPr/>
            </p:nvSpPr>
            <p:spPr>
              <a:xfrm>
                <a:off x="2123728" y="5175346"/>
                <a:ext cx="2753895" cy="1504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endParaRPr lang="en-US" sz="28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DC64652-C874-4517-A30B-46AD74258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175346"/>
                <a:ext cx="2753895" cy="15046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9308523C-F3A2-4EE9-A666-9CACCD8D51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25" grpId="0"/>
      <p:bldP spid="26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descentralización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ED8068-1368-4101-8049-D7BBA1A4399C}"/>
              </a:ext>
            </a:extLst>
          </p:cNvPr>
          <p:cNvSpPr txBox="1"/>
          <p:nvPr/>
        </p:nvSpPr>
        <p:spPr>
          <a:xfrm>
            <a:off x="539552" y="101382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Fn</a:t>
            </a:r>
            <a:r>
              <a:rPr lang="es-MX" sz="2400" dirty="0">
                <a:latin typeface="Garamond" panose="02020404030301010803" pitchFamily="18" charset="0"/>
              </a:rPr>
              <a:t>. de producción </a:t>
            </a:r>
          </a:p>
          <a:p>
            <a:r>
              <a:rPr lang="es-MX" sz="2400" dirty="0">
                <a:latin typeface="Garamond" panose="02020404030301010803" pitchFamily="18" charset="0"/>
              </a:rPr>
              <a:t>de educación: 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040103-D2D4-43D5-8A20-BBCB2FA100B3}"/>
                  </a:ext>
                </a:extLst>
              </p:cNvPr>
              <p:cNvSpPr/>
              <p:nvPr/>
            </p:nvSpPr>
            <p:spPr>
              <a:xfrm>
                <a:off x="2917082" y="914340"/>
                <a:ext cx="5544616" cy="836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040103-D2D4-43D5-8A20-BBCB2FA10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82" y="914340"/>
                <a:ext cx="5544616" cy="836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79EC10A-C1EC-4732-8B96-F6D2ABF229CF}"/>
              </a:ext>
            </a:extLst>
          </p:cNvPr>
          <p:cNvSpPr txBox="1"/>
          <p:nvPr/>
        </p:nvSpPr>
        <p:spPr>
          <a:xfrm>
            <a:off x="2123728" y="231241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Modelo Descentralizado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7143872-24C1-49BF-A4D8-EFBB0CC7E5C7}"/>
                  </a:ext>
                </a:extLst>
              </p:cNvPr>
              <p:cNvSpPr/>
              <p:nvPr/>
            </p:nvSpPr>
            <p:spPr>
              <a:xfrm>
                <a:off x="1907705" y="3184128"/>
                <a:ext cx="6042873" cy="899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7143872-24C1-49BF-A4D8-EFBB0CC7E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5" y="3184128"/>
                <a:ext cx="6042873" cy="899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594BDB7-1F93-43E8-A240-0ABF3778D5E2}"/>
              </a:ext>
            </a:extLst>
          </p:cNvPr>
          <p:cNvSpPr txBox="1"/>
          <p:nvPr/>
        </p:nvSpPr>
        <p:spPr>
          <a:xfrm>
            <a:off x="180414" y="3471391"/>
            <a:ext cx="172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Comunidad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887DC3-EE69-4B3E-844D-BC8F37C8DA12}"/>
                  </a:ext>
                </a:extLst>
              </p:cNvPr>
              <p:cNvSpPr/>
              <p:nvPr/>
            </p:nvSpPr>
            <p:spPr>
              <a:xfrm>
                <a:off x="1874033" y="4105469"/>
                <a:ext cx="7246471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𝑖𝑗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𝛾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𝑖𝑗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1/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887DC3-EE69-4B3E-844D-BC8F37C8D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33" y="4105469"/>
                <a:ext cx="7246471" cy="10534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7837735-B9FB-41D1-8927-44467BA237CA}"/>
              </a:ext>
            </a:extLst>
          </p:cNvPr>
          <p:cNvSpPr txBox="1"/>
          <p:nvPr/>
        </p:nvSpPr>
        <p:spPr>
          <a:xfrm>
            <a:off x="179513" y="436510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Gobierno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CBD2DB9-5BEA-4552-8F45-184156131206}"/>
                  </a:ext>
                </a:extLst>
              </p:cNvPr>
              <p:cNvSpPr/>
              <p:nvPr/>
            </p:nvSpPr>
            <p:spPr>
              <a:xfrm>
                <a:off x="1691680" y="5356907"/>
                <a:ext cx="5544616" cy="996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l-G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CBD2DB9-5BEA-4552-8F45-184156131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356907"/>
                <a:ext cx="5544616" cy="9966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9E292F-6F2F-40FA-90C3-E22DBC3226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2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descentralización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CBD2DB9-5BEA-4552-8F45-184156131206}"/>
                  </a:ext>
                </a:extLst>
              </p:cNvPr>
              <p:cNvSpPr/>
              <p:nvPr/>
            </p:nvSpPr>
            <p:spPr>
              <a:xfrm>
                <a:off x="539552" y="836712"/>
                <a:ext cx="7416824" cy="822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s-MX" sz="2800" b="1" dirty="0">
                    <a:solidFill>
                      <a:schemeClr val="tx1"/>
                    </a:solidFill>
                  </a:rPr>
                  <a:t>?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CBD2DB9-5BEA-4552-8F45-184156131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7416824" cy="822276"/>
              </a:xfrm>
              <a:prstGeom prst="rect">
                <a:avLst/>
              </a:prstGeom>
              <a:blipFill>
                <a:blip r:embed="rId5"/>
                <a:stretch>
                  <a:fillRect l="-172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310100-EA4F-4A23-B8CD-752527A89D4A}"/>
                  </a:ext>
                </a:extLst>
              </p:cNvPr>
              <p:cNvSpPr txBox="1"/>
              <p:nvPr/>
            </p:nvSpPr>
            <p:spPr>
              <a:xfrm>
                <a:off x="473528" y="1700808"/>
                <a:ext cx="8274936" cy="506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u="sng" dirty="0">
                    <a:latin typeface="Garamond" panose="02020404030301010803" pitchFamily="18" charset="0"/>
                  </a:rPr>
                  <a:t>La respuesta depende de cuatro factores: </a:t>
                </a:r>
              </a:p>
              <a:p>
                <a:endParaRPr lang="es-MX" sz="2400" dirty="0">
                  <a:latin typeface="Garamond" panose="02020404030301010803" pitchFamily="18" charset="0"/>
                </a:endParaRPr>
              </a:p>
              <a:p>
                <a:r>
                  <a:rPr lang="es-MX" sz="2400" dirty="0">
                    <a:latin typeface="Garamond" panose="02020404030301010803" pitchFamily="18" charset="0"/>
                  </a:rPr>
                  <a:t>1. A mayor eficiencia del gobierno local,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, mayor efectividad de la descentralización.</a:t>
                </a:r>
              </a:p>
              <a:p>
                <a:endParaRPr lang="es-MX" sz="2400" dirty="0">
                  <a:latin typeface="Garamond" panose="02020404030301010803" pitchFamily="18" charset="0"/>
                </a:endParaRPr>
              </a:p>
              <a:p>
                <a:r>
                  <a:rPr lang="es-MX" sz="2400" dirty="0">
                    <a:latin typeface="Garamond" panose="02020404030301010803" pitchFamily="18" charset="0"/>
                  </a:rPr>
                  <a:t>2. Los resultados de la descentralización son mejores en aquellos estados que gozan de mayor apoyo del gobierno local,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.</a:t>
                </a:r>
              </a:p>
              <a:p>
                <a:endParaRPr lang="es-MX" sz="2400" dirty="0">
                  <a:latin typeface="Garamond" panose="02020404030301010803" pitchFamily="18" charset="0"/>
                </a:endParaRPr>
              </a:p>
              <a:p>
                <a:r>
                  <a:rPr lang="es-MX" sz="2400" dirty="0">
                    <a:latin typeface="Garamond" panose="02020404030301010803" pitchFamily="18" charset="0"/>
                  </a:rPr>
                  <a:t>3. Como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𝜕𝜆</m:t>
                        </m:r>
                      </m:num>
                      <m:den>
                        <m:sSub>
                          <m:sSubPr>
                            <m:ctrlPr>
                              <a:rPr lang="es-MX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𝜕𝜅</m:t>
                            </m:r>
                          </m:e>
                          <m:sub>
                            <m:r>
                              <a:rPr lang="es-MX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den>
                    </m:f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, el escenario de la descentralización es superior en la medida que haya alta participación comunitaria,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.</a:t>
                </a:r>
              </a:p>
              <a:p>
                <a:endParaRPr lang="es-MX" sz="2400" dirty="0">
                  <a:latin typeface="Garamond" panose="02020404030301010803" pitchFamily="18" charset="0"/>
                </a:endParaRPr>
              </a:p>
              <a:p>
                <a:r>
                  <a:rPr lang="es-MX" sz="2400" dirty="0">
                    <a:latin typeface="Garamond" panose="02020404030301010803" pitchFamily="18" charset="0"/>
                  </a:rPr>
                  <a:t>4. La descentralización es superior en la medida que haya complementariedad entre gobierno local y comunidad, </a:t>
                </a:r>
                <a14:m>
                  <m:oMath xmlns:m="http://schemas.openxmlformats.org/officeDocument/2006/math">
                    <m:r>
                      <a:rPr lang="el-GR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310100-EA4F-4A23-B8CD-752527A89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28" y="1700808"/>
                <a:ext cx="8274936" cy="5064271"/>
              </a:xfrm>
              <a:prstGeom prst="rect">
                <a:avLst/>
              </a:prstGeom>
              <a:blipFill>
                <a:blip r:embed="rId6"/>
                <a:stretch>
                  <a:fillRect l="-1179" t="-963" r="-1179" b="-84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B9761DB-CCE3-44DD-9333-EB172AA72223}"/>
              </a:ext>
            </a:extLst>
          </p:cNvPr>
          <p:cNvSpPr/>
          <p:nvPr/>
        </p:nvSpPr>
        <p:spPr>
          <a:xfrm>
            <a:off x="1979712" y="836712"/>
            <a:ext cx="1152128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5DEB236-9D43-476B-B7F3-667546531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descentralización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CBD2DB9-5BEA-4552-8F45-184156131206}"/>
                  </a:ext>
                </a:extLst>
              </p:cNvPr>
              <p:cNvSpPr/>
              <p:nvPr/>
            </p:nvSpPr>
            <p:spPr>
              <a:xfrm>
                <a:off x="683568" y="1528245"/>
                <a:ext cx="7416824" cy="822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s-MX" sz="2800" b="1" dirty="0">
                    <a:solidFill>
                      <a:schemeClr val="tx1"/>
                    </a:solidFill>
                  </a:rPr>
                  <a:t>?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CBD2DB9-5BEA-4552-8F45-184156131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28245"/>
                <a:ext cx="7416824" cy="822276"/>
              </a:xfrm>
              <a:prstGeom prst="rect">
                <a:avLst/>
              </a:prstGeom>
              <a:blipFill>
                <a:blip r:embed="rId5"/>
                <a:stretch>
                  <a:fillRect l="-1643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310100-EA4F-4A23-B8CD-752527A89D4A}"/>
                  </a:ext>
                </a:extLst>
              </p:cNvPr>
              <p:cNvSpPr txBox="1"/>
              <p:nvPr/>
            </p:nvSpPr>
            <p:spPr>
              <a:xfrm>
                <a:off x="510343" y="2996952"/>
                <a:ext cx="8274936" cy="2338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La descentralización puede ser contraproducente si el gobierno local tiene baja capacidad administrativa o no la ejerce (por otras razones como restricciones políticas):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.</a:t>
                </a:r>
              </a:p>
              <a:p>
                <a:endParaRPr lang="es-MX" sz="2400" dirty="0">
                  <a:latin typeface="Garamond" panose="02020404030301010803" pitchFamily="18" charset="0"/>
                </a:endParaRPr>
              </a:p>
              <a:p>
                <a:r>
                  <a:rPr lang="es-MX" sz="2400" dirty="0">
                    <a:latin typeface="Garamond" panose="02020404030301010803" pitchFamily="18" charset="0"/>
                  </a:rPr>
                  <a:t>El modelo es ambiguo sobre los efectos de la descentralización en la distribución o dispersión de la calidad de los servicios educativos.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310100-EA4F-4A23-B8CD-752527A89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43" y="2996952"/>
                <a:ext cx="8274936" cy="2338076"/>
              </a:xfrm>
              <a:prstGeom prst="rect">
                <a:avLst/>
              </a:prstGeom>
              <a:blipFill>
                <a:blip r:embed="rId6"/>
                <a:stretch>
                  <a:fillRect l="-1179" t="-2089" r="-1621" b="-5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39D2CE91-093D-4BB7-A16D-8946A4423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5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2716119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Resumen de lo que hemos </a:t>
            </a:r>
          </a:p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visto hasta ahora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3026393"/>
            <a:ext cx="89999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Evidencia Empírica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0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Internacional (Hanushek, Link, Woessmann (2013))</a:t>
            </a:r>
            <a:endParaRPr lang="en-US" sz="26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6C4177-BC3D-4F84-BEAF-454FDFA89484}"/>
                  </a:ext>
                </a:extLst>
              </p:cNvPr>
              <p:cNvSpPr/>
              <p:nvPr/>
            </p:nvSpPr>
            <p:spPr>
              <a:xfrm>
                <a:off x="611560" y="810001"/>
                <a:ext cx="7416824" cy="822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s-MX" sz="2800" b="1" dirty="0">
                    <a:solidFill>
                      <a:schemeClr val="tx1"/>
                    </a:solidFill>
                  </a:rPr>
                  <a:t>?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6C4177-BC3D-4F84-BEAF-454FDFA89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10001"/>
                <a:ext cx="7416824" cy="822276"/>
              </a:xfrm>
              <a:prstGeom prst="rect">
                <a:avLst/>
              </a:prstGeom>
              <a:blipFill>
                <a:blip r:embed="rId5"/>
                <a:stretch>
                  <a:fillRect l="-1643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EA6912-5C59-4C5D-86A6-986AA44F6651}"/>
                  </a:ext>
                </a:extLst>
              </p:cNvPr>
              <p:cNvSpPr/>
              <p:nvPr/>
            </p:nvSpPr>
            <p:spPr>
              <a:xfrm>
                <a:off x="395536" y="2744031"/>
                <a:ext cx="28182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EA6912-5C59-4C5D-86A6-986AA44F6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744031"/>
                <a:ext cx="281825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F976116-900A-4A3D-B6F1-E60A55698109}"/>
              </a:ext>
            </a:extLst>
          </p:cNvPr>
          <p:cNvSpPr txBox="1"/>
          <p:nvPr/>
        </p:nvSpPr>
        <p:spPr>
          <a:xfrm>
            <a:off x="755576" y="2147332"/>
            <a:ext cx="827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Función de producción de los aprendizajes: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A5E5C3-A732-4F0C-A458-9D23D9E9EEE2}"/>
                  </a:ext>
                </a:extLst>
              </p:cNvPr>
              <p:cNvSpPr/>
              <p:nvPr/>
            </p:nvSpPr>
            <p:spPr>
              <a:xfrm>
                <a:off x="395536" y="3573016"/>
                <a:ext cx="31683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MX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A5E5C3-A732-4F0C-A458-9D23D9E9E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73016"/>
                <a:ext cx="316835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BB6013-323F-46C2-87A9-D39400F705B5}"/>
              </a:ext>
            </a:extLst>
          </p:cNvPr>
          <p:cNvCxnSpPr/>
          <p:nvPr/>
        </p:nvCxnSpPr>
        <p:spPr>
          <a:xfrm>
            <a:off x="1763688" y="4149080"/>
            <a:ext cx="0" cy="48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5EFFF1-BE5C-44D9-8DF7-97B2D0634AB9}"/>
                  </a:ext>
                </a:extLst>
              </p:cNvPr>
              <p:cNvSpPr txBox="1"/>
              <p:nvPr/>
            </p:nvSpPr>
            <p:spPr>
              <a:xfrm>
                <a:off x="899591" y="4622702"/>
                <a:ext cx="7560838" cy="123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Efectividad en el uso de insumos, equivalente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en la desigualdad arriba, en función del grado de desarrollo institucional.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5EFFF1-BE5C-44D9-8DF7-97B2D063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1" y="4622702"/>
                <a:ext cx="7560838" cy="1230080"/>
              </a:xfrm>
              <a:prstGeom prst="rect">
                <a:avLst/>
              </a:prstGeom>
              <a:blipFill>
                <a:blip r:embed="rId8"/>
                <a:stretch>
                  <a:fillRect l="-1290" t="-2970" r="-565" b="-1039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DDBBD4FD-051D-4D15-922B-9D772941F6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Internacional (Hanushek, Link, Woessmann (2013))</a:t>
            </a:r>
            <a:endParaRPr lang="en-US" sz="26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EA6912-5C59-4C5D-86A6-986AA44F6651}"/>
                  </a:ext>
                </a:extLst>
              </p:cNvPr>
              <p:cNvSpPr/>
              <p:nvPr/>
            </p:nvSpPr>
            <p:spPr>
              <a:xfrm>
                <a:off x="323528" y="1124744"/>
                <a:ext cx="7857518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a:rPr lang="es-MX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MX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s-MX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MX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𝑐𝑡𝑖</m:t>
                          </m:r>
                        </m:sub>
                      </m:sSub>
                      <m:r>
                        <a:rPr lang="es-MX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𝑐𝑡𝑖</m:t>
                          </m:r>
                        </m:sub>
                      </m:sSub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s-MX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𝑡𝑖</m:t>
                          </m:r>
                        </m:sub>
                      </m:sSub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EA6912-5C59-4C5D-86A6-986AA44F6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785751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F8FA50-96FF-4675-BF3E-F0CE26F4EE33}"/>
              </a:ext>
            </a:extLst>
          </p:cNvPr>
          <p:cNvCxnSpPr/>
          <p:nvPr/>
        </p:nvCxnSpPr>
        <p:spPr>
          <a:xfrm>
            <a:off x="5724128" y="1556792"/>
            <a:ext cx="0" cy="48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4621553-148F-4B40-82AC-457774734F62}"/>
              </a:ext>
            </a:extLst>
          </p:cNvPr>
          <p:cNvSpPr txBox="1"/>
          <p:nvPr/>
        </p:nvSpPr>
        <p:spPr>
          <a:xfrm>
            <a:off x="5472101" y="2012067"/>
            <a:ext cx="176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Efectos fijos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10B368-6D6E-482B-A927-60C6B20F60A5}"/>
              </a:ext>
            </a:extLst>
          </p:cNvPr>
          <p:cNvCxnSpPr/>
          <p:nvPr/>
        </p:nvCxnSpPr>
        <p:spPr>
          <a:xfrm>
            <a:off x="1403648" y="1628800"/>
            <a:ext cx="0" cy="48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03E62CD-5030-44AD-A96F-ABCF8337EBEB}"/>
              </a:ext>
            </a:extLst>
          </p:cNvPr>
          <p:cNvSpPr txBox="1"/>
          <p:nvPr/>
        </p:nvSpPr>
        <p:spPr>
          <a:xfrm>
            <a:off x="539552" y="2031231"/>
            <a:ext cx="410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Grado de autonomía escolar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433D1C-E7B4-465E-B651-60566B593B07}"/>
                  </a:ext>
                </a:extLst>
              </p:cNvPr>
              <p:cNvSpPr txBox="1"/>
              <p:nvPr/>
            </p:nvSpPr>
            <p:spPr>
              <a:xfrm>
                <a:off x="323528" y="2792541"/>
                <a:ext cx="78575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2400" dirty="0">
                    <a:latin typeface="Garamond" panose="02020404030301010803" pitchFamily="18" charset="0"/>
                  </a:rPr>
                  <a:t>¿Cómo se mide el grado de autonomía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? A través de los cuestionarios de la prueba PISA (2000, 03, 06, 09). </a:t>
                </a:r>
              </a:p>
              <a:p>
                <a:pPr algn="ctr"/>
                <a:endParaRPr lang="es-MX" sz="2400" dirty="0">
                  <a:latin typeface="Garamond" panose="02020404030301010803" pitchFamily="18" charset="0"/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s-MX" sz="2000" dirty="0">
                    <a:latin typeface="Garamond" panose="02020404030301010803" pitchFamily="18" charset="0"/>
                  </a:rPr>
                  <a:t>Diseño curricular.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s-MX" sz="2000" dirty="0">
                    <a:latin typeface="Garamond" panose="02020404030301010803" pitchFamily="18" charset="0"/>
                  </a:rPr>
                  <a:t>Contenido de las materias.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s-MX" sz="2000" dirty="0">
                    <a:latin typeface="Garamond" panose="02020404030301010803" pitchFamily="18" charset="0"/>
                  </a:rPr>
                  <a:t>Libro de texto.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s-MX" sz="2000" dirty="0">
                    <a:latin typeface="Garamond" panose="02020404030301010803" pitchFamily="18" charset="0"/>
                  </a:rPr>
                  <a:t>Selección de docentes.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s-MX" sz="2000" dirty="0">
                    <a:latin typeface="Garamond" panose="02020404030301010803" pitchFamily="18" charset="0"/>
                  </a:rPr>
                  <a:t>Salario de los docentes.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s-MX" sz="2000" dirty="0">
                    <a:latin typeface="Garamond" panose="02020404030301010803" pitchFamily="18" charset="0"/>
                  </a:rPr>
                  <a:t>Distribución del presupuesto escolar.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433D1C-E7B4-465E-B651-60566B593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92541"/>
                <a:ext cx="7857518" cy="3046988"/>
              </a:xfrm>
              <a:prstGeom prst="rect">
                <a:avLst/>
              </a:prstGeom>
              <a:blipFill>
                <a:blip r:embed="rId6"/>
                <a:stretch>
                  <a:fillRect l="-1164" t="-1600" r="-1241" b="-26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>
            <a:extLst>
              <a:ext uri="{FF2B5EF4-FFF2-40B4-BE49-F238E27FC236}">
                <a16:creationId xmlns:a16="http://schemas.microsoft.com/office/drawing/2014/main" id="{2C368238-719A-4254-B3EA-F9C36C6238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Internacional (Hanushek, Link, Woessmann (2013))</a:t>
            </a:r>
            <a:endParaRPr lang="en-US" sz="26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EA6912-5C59-4C5D-86A6-986AA44F6651}"/>
                  </a:ext>
                </a:extLst>
              </p:cNvPr>
              <p:cNvSpPr/>
              <p:nvPr/>
            </p:nvSpPr>
            <p:spPr>
              <a:xfrm>
                <a:off x="179512" y="1124744"/>
                <a:ext cx="88569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a:rPr lang="es-MX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a:rPr lang="es-MX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s-MX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s-MX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MX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s-MX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MX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𝑐𝑡𝑖</m:t>
                          </m:r>
                        </m:sub>
                      </m:sSub>
                      <m:r>
                        <a:rPr lang="es-MX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𝑐𝑡𝑖</m:t>
                          </m:r>
                        </m:sub>
                      </m:sSub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s-MX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EA6912-5C59-4C5D-86A6-986AA44F6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4744"/>
                <a:ext cx="8856984" cy="461665"/>
              </a:xfrm>
              <a:prstGeom prst="rect">
                <a:avLst/>
              </a:prstGeom>
              <a:blipFill>
                <a:blip r:embed="rId5"/>
                <a:stretch>
                  <a:fillRect l="-138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10B368-6D6E-482B-A927-60C6B20F60A5}"/>
              </a:ext>
            </a:extLst>
          </p:cNvPr>
          <p:cNvCxnSpPr/>
          <p:nvPr/>
        </p:nvCxnSpPr>
        <p:spPr>
          <a:xfrm>
            <a:off x="3131840" y="1527175"/>
            <a:ext cx="0" cy="48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03E62CD-5030-44AD-A96F-ABCF8337EBEB}"/>
              </a:ext>
            </a:extLst>
          </p:cNvPr>
          <p:cNvSpPr txBox="1"/>
          <p:nvPr/>
        </p:nvSpPr>
        <p:spPr>
          <a:xfrm>
            <a:off x="395536" y="2012067"/>
            <a:ext cx="6264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>
                <a:latin typeface="Garamond" panose="02020404030301010803" pitchFamily="18" charset="0"/>
              </a:rPr>
              <a:t>Desarrollo institucional, proxy: PIB per cápita inicial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276017-34AD-4091-8441-0F23B1CD4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08920"/>
            <a:ext cx="9144000" cy="37178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0C3D34-86DA-4920-A2E1-C00FE6A79503}"/>
              </a:ext>
            </a:extLst>
          </p:cNvPr>
          <p:cNvSpPr/>
          <p:nvPr/>
        </p:nvSpPr>
        <p:spPr>
          <a:xfrm>
            <a:off x="4211960" y="3789040"/>
            <a:ext cx="648072" cy="21602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B2A09E9-1E1A-47DF-B67E-D6A0ECEFB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37870EEF-CFB7-4A5C-8D13-71C8A03BD402}"/>
              </a:ext>
            </a:extLst>
          </p:cNvPr>
          <p:cNvSpPr/>
          <p:nvPr/>
        </p:nvSpPr>
        <p:spPr>
          <a:xfrm>
            <a:off x="6156176" y="3789040"/>
            <a:ext cx="2520280" cy="21602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Internacional (Bloom et al (2015))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A13128-3FE7-4677-9B66-4BCFAE1C7709}"/>
                  </a:ext>
                </a:extLst>
              </p:cNvPr>
              <p:cNvSpPr/>
              <p:nvPr/>
            </p:nvSpPr>
            <p:spPr>
              <a:xfrm>
                <a:off x="530906" y="1124744"/>
                <a:ext cx="7857518" cy="493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𝑖𝑐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𝐴𝑈𝑇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𝐴𝑈𝑇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𝑖𝑐</m:t>
                          </m:r>
                        </m:sub>
                      </m:sSub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A13128-3FE7-4677-9B66-4BCFAE1C7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06" y="1124744"/>
                <a:ext cx="7857518" cy="4935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581686-30C5-4975-A03B-7E63FB173951}"/>
              </a:ext>
            </a:extLst>
          </p:cNvPr>
          <p:cNvCxnSpPr/>
          <p:nvPr/>
        </p:nvCxnSpPr>
        <p:spPr>
          <a:xfrm>
            <a:off x="1979712" y="1527175"/>
            <a:ext cx="0" cy="48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1DF97A-DC4B-43AD-895A-A6AE4CB36885}"/>
              </a:ext>
            </a:extLst>
          </p:cNvPr>
          <p:cNvSpPr txBox="1"/>
          <p:nvPr/>
        </p:nvSpPr>
        <p:spPr>
          <a:xfrm>
            <a:off x="539552" y="2012067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Habilidades Gerenciales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4D1569-1A96-435D-8E4C-1B3157DD1A78}"/>
              </a:ext>
            </a:extLst>
          </p:cNvPr>
          <p:cNvCxnSpPr/>
          <p:nvPr/>
        </p:nvCxnSpPr>
        <p:spPr>
          <a:xfrm>
            <a:off x="3707904" y="1537047"/>
            <a:ext cx="0" cy="48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F9F4AC-A1B7-49CB-9AD0-C24DD472EBD8}"/>
              </a:ext>
            </a:extLst>
          </p:cNvPr>
          <p:cNvSpPr txBox="1"/>
          <p:nvPr/>
        </p:nvSpPr>
        <p:spPr>
          <a:xfrm>
            <a:off x="2627784" y="2021939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Escuelas Autónomas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15B1D5-F54B-4481-BD9A-A06A67185D99}"/>
              </a:ext>
            </a:extLst>
          </p:cNvPr>
          <p:cNvCxnSpPr/>
          <p:nvPr/>
        </p:nvCxnSpPr>
        <p:spPr>
          <a:xfrm>
            <a:off x="5220072" y="1537047"/>
            <a:ext cx="0" cy="48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7A8CC9D-5DA2-47DF-87C3-41931F0F8BD8}"/>
              </a:ext>
            </a:extLst>
          </p:cNvPr>
          <p:cNvSpPr txBox="1"/>
          <p:nvPr/>
        </p:nvSpPr>
        <p:spPr>
          <a:xfrm>
            <a:off x="4572000" y="2021939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Escuelas Privadas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56BC23-EB96-4072-8705-6382A9C3700E}"/>
              </a:ext>
            </a:extLst>
          </p:cNvPr>
          <p:cNvSpPr txBox="1"/>
          <p:nvPr/>
        </p:nvSpPr>
        <p:spPr>
          <a:xfrm>
            <a:off x="323528" y="3212976"/>
            <a:ext cx="78575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u="sng" dirty="0">
                <a:latin typeface="Garamond" panose="02020404030301010803" pitchFamily="18" charset="0"/>
              </a:rPr>
              <a:t>Datos utilizados:</a:t>
            </a:r>
          </a:p>
          <a:p>
            <a:pPr algn="ctr"/>
            <a:endParaRPr lang="es-MX" sz="2400" dirty="0">
              <a:latin typeface="Garamond" panose="02020404030301010803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6 países: Canadá, Suecia, EEUU, Reino Unido, Brasil e India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Pruebas estandarizadas nacionales.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Distintos años—recientes.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Habilidades gerenciales de directores de escuela medidos por el “World Management </a:t>
            </a:r>
            <a:r>
              <a:rPr lang="es-MX" sz="2400" dirty="0" err="1">
                <a:latin typeface="Garamond" panose="02020404030301010803" pitchFamily="18" charset="0"/>
              </a:rPr>
              <a:t>Survey</a:t>
            </a:r>
            <a:r>
              <a:rPr lang="es-MX" sz="2400" dirty="0">
                <a:latin typeface="Garamond" panose="02020404030301010803" pitchFamily="18" charset="0"/>
              </a:rPr>
              <a:t>”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83BF3C83-2CA2-44DE-A7B8-28D6A1771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1307706"/>
          </a:xfrm>
        </p:spPr>
        <p:txBody>
          <a:bodyPr>
            <a:normAutofit/>
          </a:bodyPr>
          <a:lstStyle/>
          <a:p>
            <a:pPr marL="366713" lvl="1" indent="0" algn="ctr">
              <a:buNone/>
            </a:pPr>
            <a:r>
              <a:rPr lang="es-MX" sz="4500" b="1" dirty="0">
                <a:solidFill>
                  <a:srgbClr val="FF0000"/>
                </a:solidFill>
              </a:rPr>
              <a:t>“World Management </a:t>
            </a:r>
            <a:r>
              <a:rPr lang="es-MX" sz="4500" b="1" dirty="0" err="1">
                <a:solidFill>
                  <a:srgbClr val="FF0000"/>
                </a:solidFill>
              </a:rPr>
              <a:t>Survey</a:t>
            </a:r>
            <a:r>
              <a:rPr lang="es-MX" sz="4500" b="1" dirty="0">
                <a:solidFill>
                  <a:srgbClr val="FF0000"/>
                </a:solidFill>
              </a:rPr>
              <a:t>”</a:t>
            </a:r>
          </a:p>
          <a:p>
            <a:pPr marL="366713" lvl="1" indent="0" algn="ctr">
              <a:buNone/>
            </a:pPr>
            <a:r>
              <a:rPr lang="es-MX" sz="2800" b="1" dirty="0">
                <a:solidFill>
                  <a:srgbClr val="FF0000"/>
                </a:solidFill>
                <a:hlinkClick r:id="rId2"/>
              </a:rPr>
              <a:t>www.worldmanagementsurvey.org</a:t>
            </a:r>
            <a:r>
              <a:rPr lang="es-MX" sz="2800" b="1" dirty="0">
                <a:solidFill>
                  <a:srgbClr val="FF0000"/>
                </a:solidFill>
              </a:rPr>
              <a:t> </a:t>
            </a:r>
          </a:p>
          <a:p>
            <a:pPr marL="366713" lvl="1" indent="0">
              <a:buNone/>
            </a:pPr>
            <a:endParaRPr lang="es-MX" sz="2400" dirty="0"/>
          </a:p>
          <a:p>
            <a:endParaRPr lang="es-MX" sz="2400" dirty="0"/>
          </a:p>
          <a:p>
            <a:endParaRPr lang="es-MX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340768"/>
            <a:ext cx="893186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0" y="451745"/>
            <a:ext cx="7817856" cy="4849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159023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/>
              <a:t>Escala del 1 al 5 (mejores prácticas)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99" y="5558778"/>
            <a:ext cx="9144000" cy="132660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59821"/>
            <a:ext cx="7886700" cy="1325563"/>
          </a:xfrm>
        </p:spPr>
        <p:txBody>
          <a:bodyPr/>
          <a:lstStyle/>
          <a:p>
            <a:pPr algn="ctr"/>
            <a:r>
              <a:rPr lang="es-MX" sz="3400" b="1" dirty="0">
                <a:solidFill>
                  <a:schemeClr val="bg1"/>
                </a:solidFill>
              </a:rPr>
              <a:t>Resultados WMS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99" y="5474088"/>
            <a:ext cx="9144000" cy="141129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7584" y="551364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s-MX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Correlación entre WMS y PISA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185"/>
            <a:ext cx="7398275" cy="53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0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Internacional (Bloom et al (2015))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A13128-3FE7-4677-9B66-4BCFAE1C7709}"/>
                  </a:ext>
                </a:extLst>
              </p:cNvPr>
              <p:cNvSpPr/>
              <p:nvPr/>
            </p:nvSpPr>
            <p:spPr>
              <a:xfrm>
                <a:off x="530906" y="1124744"/>
                <a:ext cx="7857518" cy="493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𝑖𝑐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𝐴𝑈𝑇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𝐴𝑈𝑇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𝑖𝑐</m:t>
                          </m:r>
                        </m:sub>
                      </m:sSub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A13128-3FE7-4677-9B66-4BCFAE1C7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06" y="1124744"/>
                <a:ext cx="7857518" cy="4935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203892C-CCA3-4CE6-902B-2E19F2299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16832"/>
            <a:ext cx="9144000" cy="40632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3BF6C4-ECAA-4B2F-A7C5-08BB89D95199}"/>
              </a:ext>
            </a:extLst>
          </p:cNvPr>
          <p:cNvSpPr/>
          <p:nvPr/>
        </p:nvSpPr>
        <p:spPr>
          <a:xfrm>
            <a:off x="0" y="3212976"/>
            <a:ext cx="914400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E5AA9BB-8182-4235-8C81-ED2C2A9F3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7941ADE0-D599-4287-B713-6DFE516F119F}"/>
              </a:ext>
            </a:extLst>
          </p:cNvPr>
          <p:cNvSpPr/>
          <p:nvPr/>
        </p:nvSpPr>
        <p:spPr>
          <a:xfrm>
            <a:off x="-1196" y="3497354"/>
            <a:ext cx="914400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640EC6-5674-4D05-B432-62DA0F774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1037"/>
            <a:ext cx="9144000" cy="38015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Internacional (Bloom et al (2015))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A13128-3FE7-4677-9B66-4BCFAE1C7709}"/>
                  </a:ext>
                </a:extLst>
              </p:cNvPr>
              <p:cNvSpPr/>
              <p:nvPr/>
            </p:nvSpPr>
            <p:spPr>
              <a:xfrm>
                <a:off x="530906" y="1124744"/>
                <a:ext cx="7857518" cy="493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𝑖𝑐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𝐴𝑈𝑇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𝐴𝑈𝑇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𝑖𝑐</m:t>
                          </m:r>
                        </m:sub>
                      </m:sSub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A13128-3FE7-4677-9B66-4BCFAE1C7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06" y="1124744"/>
                <a:ext cx="7857518" cy="493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A3BF6C4-ECAA-4B2F-A7C5-08BB89D95199}"/>
              </a:ext>
            </a:extLst>
          </p:cNvPr>
          <p:cNvSpPr/>
          <p:nvPr/>
        </p:nvSpPr>
        <p:spPr>
          <a:xfrm>
            <a:off x="0" y="3212976"/>
            <a:ext cx="914400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2EA0EC9-8C72-4603-9B0C-81157D1FB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C7AD9B-2568-480F-9948-E6E21150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/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5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5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000" dirty="0"/>
                  <a:t> </a:t>
                </a:r>
              </a:p>
            </p:txBody>
          </p:sp>
        </mc:Choice>
        <mc:Fallback xmlns="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/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56A54AD-92AA-4339-879A-29D681AE47A4}"/>
              </a:ext>
            </a:extLst>
          </p:cNvPr>
          <p:cNvCxnSpPr/>
          <p:nvPr/>
        </p:nvCxnSpPr>
        <p:spPr>
          <a:xfrm flipV="1">
            <a:off x="1259632" y="1637948"/>
            <a:ext cx="216024" cy="643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46C53BC-5F8A-4C40-A55A-06223303DAE7}"/>
              </a:ext>
            </a:extLst>
          </p:cNvPr>
          <p:cNvCxnSpPr>
            <a:cxnSpLocks/>
          </p:cNvCxnSpPr>
          <p:nvPr/>
        </p:nvCxnSpPr>
        <p:spPr>
          <a:xfrm flipV="1">
            <a:off x="1367644" y="1421925"/>
            <a:ext cx="2412268" cy="9336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/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8">
            <a:extLst>
              <a:ext uri="{FF2B5EF4-FFF2-40B4-BE49-F238E27FC236}">
                <a16:creationId xmlns:a16="http://schemas.microsoft.com/office/drawing/2014/main" id="{0D1B888A-ECAE-46B1-9985-5B23AFE9DEA0}"/>
              </a:ext>
            </a:extLst>
          </p:cNvPr>
          <p:cNvSpPr txBox="1"/>
          <p:nvPr/>
        </p:nvSpPr>
        <p:spPr>
          <a:xfrm>
            <a:off x="6193090" y="908720"/>
            <a:ext cx="2140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Crecimiento económico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C5820F5-C6E7-46CF-BD80-486F839382F9}"/>
              </a:ext>
            </a:extLst>
          </p:cNvPr>
          <p:cNvCxnSpPr>
            <a:cxnSpLocks/>
          </p:cNvCxnSpPr>
          <p:nvPr/>
        </p:nvCxnSpPr>
        <p:spPr>
          <a:xfrm flipH="1">
            <a:off x="4788024" y="3078108"/>
            <a:ext cx="576064" cy="615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extLst>
              <a:ext uri="{FF2B5EF4-FFF2-40B4-BE49-F238E27FC236}">
                <a16:creationId xmlns:a16="http://schemas.microsoft.com/office/drawing/2014/main" id="{81835261-D138-4CCF-9709-A1EA576737D7}"/>
              </a:ext>
            </a:extLst>
          </p:cNvPr>
          <p:cNvSpPr txBox="1"/>
          <p:nvPr/>
        </p:nvSpPr>
        <p:spPr>
          <a:xfrm>
            <a:off x="4159223" y="3866852"/>
            <a:ext cx="91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DIT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1EADDCD-4B0F-4864-953A-D0E09DB3F625}"/>
              </a:ext>
            </a:extLst>
          </p:cNvPr>
          <p:cNvCxnSpPr>
            <a:cxnSpLocks/>
          </p:cNvCxnSpPr>
          <p:nvPr/>
        </p:nvCxnSpPr>
        <p:spPr>
          <a:xfrm flipH="1">
            <a:off x="3150201" y="3078108"/>
            <a:ext cx="1493807" cy="7531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/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rir llave 19">
            <a:extLst>
              <a:ext uri="{FF2B5EF4-FFF2-40B4-BE49-F238E27FC236}">
                <a16:creationId xmlns:a16="http://schemas.microsoft.com/office/drawing/2014/main" id="{AA8EC1E8-EA3A-43FD-A08B-6DF77A51FA68}"/>
              </a:ext>
            </a:extLst>
          </p:cNvPr>
          <p:cNvSpPr/>
          <p:nvPr/>
        </p:nvSpPr>
        <p:spPr>
          <a:xfrm rot="16200000">
            <a:off x="6393338" y="2264882"/>
            <a:ext cx="245755" cy="1872208"/>
          </a:xfrm>
          <a:prstGeom prst="leftBrace">
            <a:avLst>
              <a:gd name="adj1" fmla="val 8333"/>
              <a:gd name="adj2" fmla="val 71812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/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</m:den>
                      </m:f>
                      <m:func>
                        <m:funcPr>
                          <m:ctrlPr>
                            <a:rPr lang="es-MX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  <a:blipFill>
                <a:blip r:embed="rId8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brir llave 24">
            <a:extLst>
              <a:ext uri="{FF2B5EF4-FFF2-40B4-BE49-F238E27FC236}">
                <a16:creationId xmlns:a16="http://schemas.microsoft.com/office/drawing/2014/main" id="{79CCF680-2A30-4B8A-A209-04CD0121A155}"/>
              </a:ext>
            </a:extLst>
          </p:cNvPr>
          <p:cNvSpPr/>
          <p:nvPr/>
        </p:nvSpPr>
        <p:spPr>
          <a:xfrm rot="16200000">
            <a:off x="4312350" y="937100"/>
            <a:ext cx="461664" cy="8410568"/>
          </a:xfrm>
          <a:prstGeom prst="leftBrace">
            <a:avLst>
              <a:gd name="adj1" fmla="val 8333"/>
              <a:gd name="adj2" fmla="val 50948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19A8CFED-51A8-43C3-A17B-F07F7D82FAD9}"/>
              </a:ext>
            </a:extLst>
          </p:cNvPr>
          <p:cNvSpPr txBox="1"/>
          <p:nvPr/>
        </p:nvSpPr>
        <p:spPr>
          <a:xfrm>
            <a:off x="323528" y="5417929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Garamond" panose="02020404030301010803" pitchFamily="18" charset="0"/>
              </a:rPr>
              <a:t>15,936,656</a:t>
            </a:r>
          </a:p>
        </p:txBody>
      </p:sp>
    </p:spTree>
    <p:extLst>
      <p:ext uri="{BB962C8B-B14F-4D97-AF65-F5344CB8AC3E}">
        <p14:creationId xmlns:p14="http://schemas.microsoft.com/office/powerpoint/2010/main" val="37552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6" grpId="0"/>
      <p:bldP spid="19" grpId="0"/>
      <p:bldP spid="20" grpId="0" animBg="1"/>
      <p:bldP spid="21" grpId="0"/>
      <p:bldP spid="25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Argentina (</a:t>
            </a:r>
            <a:r>
              <a:rPr lang="es-MX" sz="3000" dirty="0" err="1">
                <a:latin typeface="Garamond" panose="02020404030301010803" pitchFamily="18" charset="0"/>
              </a:rPr>
              <a:t>Galiani</a:t>
            </a:r>
            <a:r>
              <a:rPr lang="es-MX" sz="3000" dirty="0">
                <a:latin typeface="Garamond" panose="02020404030301010803" pitchFamily="18" charset="0"/>
              </a:rPr>
              <a:t> et al (2008))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CFBB52-0FF7-4CFD-B7FD-03BF3E6DA235}"/>
                  </a:ext>
                </a:extLst>
              </p:cNvPr>
              <p:cNvSpPr/>
              <p:nvPr/>
            </p:nvSpPr>
            <p:spPr>
              <a:xfrm>
                <a:off x="323528" y="1011386"/>
                <a:ext cx="8496944" cy="54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𝑖𝑡𝑠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𝑗𝑡</m:t>
                        </m:r>
                      </m:sub>
                    </m:sSub>
                    <m:r>
                      <a:rPr lang="es-MX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b="1" dirty="0">
                    <a:latin typeface="Garamond" panose="02020404030301010803" pitchFamily="18" charset="0"/>
                  </a:rPr>
                  <a:t>(Diff-in-Diff)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CFBB52-0FF7-4CFD-B7FD-03BF3E6DA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11386"/>
                <a:ext cx="8496944" cy="545406"/>
              </a:xfrm>
              <a:prstGeom prst="rect">
                <a:avLst/>
              </a:prstGeom>
              <a:blipFill>
                <a:blip r:embed="rId5"/>
                <a:stretch>
                  <a:fillRect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66D5B8F-357F-4885-B655-9CD49BB71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60848"/>
            <a:ext cx="9144000" cy="46328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6C1476-F787-4233-A50D-278268869027}"/>
              </a:ext>
            </a:extLst>
          </p:cNvPr>
          <p:cNvSpPr/>
          <p:nvPr/>
        </p:nvSpPr>
        <p:spPr>
          <a:xfrm>
            <a:off x="2483768" y="2780928"/>
            <a:ext cx="2088232" cy="1800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D0DA62-AC63-4E87-8559-8972AD9BD5CF}"/>
              </a:ext>
            </a:extLst>
          </p:cNvPr>
          <p:cNvSpPr/>
          <p:nvPr/>
        </p:nvSpPr>
        <p:spPr>
          <a:xfrm>
            <a:off x="5076056" y="4293096"/>
            <a:ext cx="4067944" cy="5040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2694F05-4E14-4B42-96E1-1F3BB5F03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FD758F-7F8C-423B-9FF7-55CBB75C7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872"/>
            <a:ext cx="9144000" cy="39464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Argentina (</a:t>
            </a:r>
            <a:r>
              <a:rPr lang="es-MX" sz="3000" dirty="0" err="1">
                <a:latin typeface="Garamond" panose="02020404030301010803" pitchFamily="18" charset="0"/>
              </a:rPr>
              <a:t>Galiani</a:t>
            </a:r>
            <a:r>
              <a:rPr lang="es-MX" sz="3000" dirty="0">
                <a:latin typeface="Garamond" panose="02020404030301010803" pitchFamily="18" charset="0"/>
              </a:rPr>
              <a:t> et al (2008))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CFBB52-0FF7-4CFD-B7FD-03BF3E6DA235}"/>
                  </a:ext>
                </a:extLst>
              </p:cNvPr>
              <p:cNvSpPr/>
              <p:nvPr/>
            </p:nvSpPr>
            <p:spPr>
              <a:xfrm>
                <a:off x="107504" y="836712"/>
                <a:ext cx="8856984" cy="1004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MX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𝑖𝑡𝑠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  <m:sSub>
                                <m:sSubPr>
                                  <m:ctrlPr>
                                    <a:rPr lang="es-MX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𝑗𝑡</m:t>
                                  </m:r>
                                </m:sub>
                              </m:sSub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MX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𝑝𝑜𝑜𝑟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𝑝𝑜𝑜𝑟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CFBB52-0FF7-4CFD-B7FD-03BF3E6DA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36712"/>
                <a:ext cx="8856984" cy="1004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4A15538-BC10-4B16-A861-7B7404E2549E}"/>
              </a:ext>
            </a:extLst>
          </p:cNvPr>
          <p:cNvSpPr/>
          <p:nvPr/>
        </p:nvSpPr>
        <p:spPr>
          <a:xfrm>
            <a:off x="3491880" y="2924944"/>
            <a:ext cx="3168352" cy="7920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6196D3A-9865-4DC7-BAB4-8F3A00F244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79512" y="116632"/>
          <a:ext cx="5951984" cy="518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572000" y="813667"/>
            <a:ext cx="151216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73104" y="53540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Garamond" panose="02020404030301010803" pitchFamily="18" charset="0"/>
              </a:rPr>
              <a:t>Más atribuciones legales y recursos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73104" y="3866456"/>
            <a:ext cx="61206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20272" y="3266291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Garamond" panose="02020404030301010803" pitchFamily="18" charset="0"/>
              </a:rPr>
              <a:t>Participación ciudadana activa para exigir mejores resultados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75656" y="2450396"/>
            <a:ext cx="720080" cy="6959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95736" y="185023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Garamond" panose="02020404030301010803" pitchFamily="18" charset="0"/>
              </a:rPr>
              <a:t>Herramientas para monitorear aprendizajes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99" y="5386757"/>
            <a:ext cx="9144000" cy="1498627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1190" y="5496183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México (</a:t>
            </a:r>
            <a:r>
              <a:rPr lang="es-MX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Gertler</a:t>
            </a:r>
            <a:r>
              <a:rPr lang="es-MX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et al (2012))</a:t>
            </a:r>
            <a:b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s-MX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Apoyo a la Gestión Escolar (AGE)</a:t>
            </a:r>
          </a:p>
        </p:txBody>
      </p:sp>
    </p:spTree>
    <p:extLst>
      <p:ext uri="{BB962C8B-B14F-4D97-AF65-F5344CB8AC3E}">
        <p14:creationId xmlns:p14="http://schemas.microsoft.com/office/powerpoint/2010/main" val="345941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AGE, México (</a:t>
            </a:r>
            <a:r>
              <a:rPr lang="es-MX" sz="3000" dirty="0" err="1">
                <a:latin typeface="Garamond" panose="02020404030301010803" pitchFamily="18" charset="0"/>
              </a:rPr>
              <a:t>Gertler</a:t>
            </a:r>
            <a:r>
              <a:rPr lang="es-MX" sz="3000" dirty="0">
                <a:latin typeface="Garamond" panose="02020404030301010803" pitchFamily="18" charset="0"/>
              </a:rPr>
              <a:t> et al (2012))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489358-D0CE-4671-8F27-050276D616DD}"/>
                  </a:ext>
                </a:extLst>
              </p:cNvPr>
              <p:cNvSpPr/>
              <p:nvPr/>
            </p:nvSpPr>
            <p:spPr>
              <a:xfrm>
                <a:off x="179512" y="1011386"/>
                <a:ext cx="8964488" cy="127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𝑔𝑠𝑡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𝑇𝑟𝑒𝑛𝑑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𝐴𝐺𝐸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𝑗𝑡</m:t>
                        </m:r>
                      </m:sub>
                    </m:sSub>
                    <m:r>
                      <a:rPr lang="es-MX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𝑔𝑠𝑡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sz="2600" b="1" dirty="0">
                  <a:solidFill>
                    <a:srgbClr val="FF0000"/>
                  </a:solidFill>
                  <a:latin typeface="Garamond" panose="02020404030301010803" pitchFamily="18" charset="0"/>
                </a:endParaRPr>
              </a:p>
              <a:p>
                <a:r>
                  <a:rPr lang="en-US" sz="2200" b="1" dirty="0">
                    <a:latin typeface="Garamond" panose="02020404030301010803" pitchFamily="18" charset="0"/>
                  </a:rPr>
                  <a:t>(Diff-in-Diff)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489358-D0CE-4671-8F27-050276D61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11386"/>
                <a:ext cx="8964488" cy="1275798"/>
              </a:xfrm>
              <a:prstGeom prst="rect">
                <a:avLst/>
              </a:prstGeom>
              <a:blipFill>
                <a:blip r:embed="rId5"/>
                <a:stretch>
                  <a:fillRect l="-884" b="-8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FED0B6D-1774-4A33-9078-96679D4F3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35057"/>
            <a:ext cx="9144000" cy="289819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36BFB27-577A-4A72-A829-02BFDE98B4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PEC, México (</a:t>
            </a:r>
            <a:r>
              <a:rPr lang="es-MX" sz="3000" dirty="0" err="1">
                <a:latin typeface="Garamond" panose="02020404030301010803" pitchFamily="18" charset="0"/>
              </a:rPr>
              <a:t>Santibañez</a:t>
            </a:r>
            <a:r>
              <a:rPr lang="es-MX" sz="3000" dirty="0">
                <a:latin typeface="Garamond" panose="02020404030301010803" pitchFamily="18" charset="0"/>
              </a:rPr>
              <a:t> et al (2014))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4DE7FC-8F89-4F0A-995D-1324767D9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87" y="698991"/>
            <a:ext cx="4772025" cy="60293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619F565-DED2-4428-AD84-D26002381417}"/>
              </a:ext>
            </a:extLst>
          </p:cNvPr>
          <p:cNvSpPr/>
          <p:nvPr/>
        </p:nvSpPr>
        <p:spPr>
          <a:xfrm>
            <a:off x="4283968" y="3284984"/>
            <a:ext cx="936104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CD3C43-298B-42D4-9461-8D15AB4C17AD}"/>
              </a:ext>
            </a:extLst>
          </p:cNvPr>
          <p:cNvSpPr/>
          <p:nvPr/>
        </p:nvSpPr>
        <p:spPr>
          <a:xfrm>
            <a:off x="6021491" y="3250300"/>
            <a:ext cx="936104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B9317E-99B2-4663-8671-CB11E043F8D9}"/>
              </a:ext>
            </a:extLst>
          </p:cNvPr>
          <p:cNvSpPr/>
          <p:nvPr/>
        </p:nvSpPr>
        <p:spPr>
          <a:xfrm>
            <a:off x="4355976" y="5517232"/>
            <a:ext cx="936104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17546-D9F5-4584-ACB2-45FF52C59D49}"/>
              </a:ext>
            </a:extLst>
          </p:cNvPr>
          <p:cNvSpPr/>
          <p:nvPr/>
        </p:nvSpPr>
        <p:spPr>
          <a:xfrm>
            <a:off x="6021491" y="5527847"/>
            <a:ext cx="936104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1873AE5-F3FA-4DAC-BB28-1CDE7457D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2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PEC, México (García et al (2019))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1873AE5-F3FA-4DAC-BB28-1CDE7457D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CDBB13-4D17-4B2B-9777-4F5D7DA07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90" y="1126579"/>
            <a:ext cx="77914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79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México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219C483-81B2-48BD-9135-E126762D7CC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sz="4000" dirty="0"/>
          </a:p>
          <a:p>
            <a:pPr marL="0" indent="0" algn="just">
              <a:buNone/>
            </a:pPr>
            <a:r>
              <a:rPr lang="en-US" sz="4000" dirty="0"/>
              <a:t>						         </a:t>
            </a:r>
            <a:r>
              <a:rPr lang="en-US" sz="4000" dirty="0" err="1"/>
              <a:t>Aprendizaje</a:t>
            </a:r>
            <a:r>
              <a:rPr lang="en-US" sz="4000" dirty="0"/>
              <a:t>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NO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CFADB287-716B-452A-A18B-0899DD7FD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474623"/>
              </p:ext>
            </p:extLst>
          </p:nvPr>
        </p:nvGraphicFramePr>
        <p:xfrm>
          <a:off x="1115616" y="2276872"/>
          <a:ext cx="172819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ight Arrow 1">
            <a:extLst>
              <a:ext uri="{FF2B5EF4-FFF2-40B4-BE49-F238E27FC236}">
                <a16:creationId xmlns:a16="http://schemas.microsoft.com/office/drawing/2014/main" id="{4F48D897-633C-412F-B4C6-1F129CE80C45}"/>
              </a:ext>
            </a:extLst>
          </p:cNvPr>
          <p:cNvSpPr/>
          <p:nvPr/>
        </p:nvSpPr>
        <p:spPr>
          <a:xfrm>
            <a:off x="3275856" y="2708920"/>
            <a:ext cx="151216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4">
            <a:extLst>
              <a:ext uri="{FF2B5EF4-FFF2-40B4-BE49-F238E27FC236}">
                <a16:creationId xmlns:a16="http://schemas.microsoft.com/office/drawing/2014/main" id="{37A68FA6-AD9D-47B2-B856-9CA0DD9959BF}"/>
              </a:ext>
            </a:extLst>
          </p:cNvPr>
          <p:cNvSpPr/>
          <p:nvPr/>
        </p:nvSpPr>
        <p:spPr>
          <a:xfrm rot="10800000">
            <a:off x="5004048" y="2276872"/>
            <a:ext cx="792088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613D1CC-D320-47B1-A1EC-88FAB57091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3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México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64845B14-DC96-4173-8BEA-BDB33E6310CB}"/>
              </a:ext>
            </a:extLst>
          </p:cNvPr>
          <p:cNvSpPr/>
          <p:nvPr/>
        </p:nvSpPr>
        <p:spPr>
          <a:xfrm>
            <a:off x="4788024" y="1916832"/>
            <a:ext cx="1440160" cy="4032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807600-9F4A-48B8-B53C-3E550F6A20BF}"/>
              </a:ext>
            </a:extLst>
          </p:cNvPr>
          <p:cNvSpPr txBox="1"/>
          <p:nvPr/>
        </p:nvSpPr>
        <p:spPr>
          <a:xfrm>
            <a:off x="6300192" y="2564904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Garamond" panose="02020404030301010803" pitchFamily="18" charset="0"/>
              </a:rPr>
              <a:t>Asume que el director conoce la función de producción de los aprendizajes</a:t>
            </a:r>
          </a:p>
        </p:txBody>
      </p:sp>
      <p:sp>
        <p:nvSpPr>
          <p:cNvPr id="21" name="Down Arrow 4">
            <a:extLst>
              <a:ext uri="{FF2B5EF4-FFF2-40B4-BE49-F238E27FC236}">
                <a16:creationId xmlns:a16="http://schemas.microsoft.com/office/drawing/2014/main" id="{6F4C5536-4E84-47A0-B173-28AF3323622C}"/>
              </a:ext>
            </a:extLst>
          </p:cNvPr>
          <p:cNvSpPr/>
          <p:nvPr/>
        </p:nvSpPr>
        <p:spPr>
          <a:xfrm>
            <a:off x="6876256" y="4811673"/>
            <a:ext cx="1224136" cy="4895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54835D-9D46-41E2-8BB1-FA781F0DBFE8}"/>
              </a:ext>
            </a:extLst>
          </p:cNvPr>
          <p:cNvSpPr txBox="1"/>
          <p:nvPr/>
        </p:nvSpPr>
        <p:spPr>
          <a:xfrm>
            <a:off x="6012160" y="5373216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Este no es el caso en la mayoría de la escuelas en México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0893B76E-D03E-447A-BE3A-30FDB171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689691"/>
              </p:ext>
            </p:extLst>
          </p:nvPr>
        </p:nvGraphicFramePr>
        <p:xfrm>
          <a:off x="179512" y="1772816"/>
          <a:ext cx="46085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id="{42DB4D67-97A7-4F09-9F22-46F5383D9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1" grpId="0" animBg="1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Reflexiones Finales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5D7FEE-53E6-4B5C-851E-D3D5891AF8B7}"/>
              </a:ext>
            </a:extLst>
          </p:cNvPr>
          <p:cNvSpPr txBox="1"/>
          <p:nvPr/>
        </p:nvSpPr>
        <p:spPr>
          <a:xfrm>
            <a:off x="804874" y="836712"/>
            <a:ext cx="772756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En términos teóricos,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la descentralización tiene efectos ambiguos sobre los aprendizajes</a:t>
            </a:r>
            <a:r>
              <a:rPr lang="es-MX" sz="3000" dirty="0">
                <a:latin typeface="Garamond" panose="02020404030301010803" pitchFamily="18" charset="0"/>
              </a:rPr>
              <a:t>, depende de: </a:t>
            </a:r>
          </a:p>
          <a:p>
            <a:endParaRPr lang="es-MX" sz="3000" dirty="0">
              <a:latin typeface="Garamond" panose="02020404030301010803" pitchFamily="18" charset="0"/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s-MX" sz="2400" dirty="0">
                <a:latin typeface="Garamond" panose="02020404030301010803" pitchFamily="18" charset="0"/>
              </a:rPr>
              <a:t>Eficiencia del gobierno local.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s-MX" sz="2400" dirty="0">
                <a:latin typeface="Garamond" panose="02020404030301010803" pitchFamily="18" charset="0"/>
              </a:rPr>
              <a:t>Participación comunitaria.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s-MX" sz="2400" dirty="0">
                <a:latin typeface="Garamond" panose="02020404030301010803" pitchFamily="18" charset="0"/>
              </a:rPr>
              <a:t>Grado de complementariedad entre (i) y (</a:t>
            </a:r>
            <a:r>
              <a:rPr lang="es-MX" sz="2400" dirty="0" err="1">
                <a:latin typeface="Garamond" panose="02020404030301010803" pitchFamily="18" charset="0"/>
              </a:rPr>
              <a:t>ii</a:t>
            </a:r>
            <a:r>
              <a:rPr lang="es-MX" sz="2400" dirty="0">
                <a:latin typeface="Garamond" panose="02020404030301010803" pitchFamily="18" charset="0"/>
              </a:rPr>
              <a:t>). </a:t>
            </a:r>
          </a:p>
          <a:p>
            <a:endParaRPr lang="es-MX" sz="3000" b="1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Empíricamente, la descentralización ha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tenido efectos ambiguos sobre el aprendizaje</a:t>
            </a:r>
            <a:r>
              <a:rPr lang="es-MX" sz="3000" dirty="0">
                <a:latin typeface="Garamond" panose="02020404030301010803" pitchFamily="18" charset="0"/>
              </a:rPr>
              <a:t>. </a:t>
            </a:r>
          </a:p>
          <a:p>
            <a:endParaRPr lang="es-MX" sz="3000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¿Cuáles son los efectos de la descentralización en países altamente desiguales como México?</a:t>
            </a:r>
          </a:p>
        </p:txBody>
      </p:sp>
    </p:spTree>
    <p:extLst>
      <p:ext uri="{BB962C8B-B14F-4D97-AF65-F5344CB8AC3E}">
        <p14:creationId xmlns:p14="http://schemas.microsoft.com/office/powerpoint/2010/main" val="18392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Pattern BG-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626894"/>
            <a:ext cx="599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@</a:t>
            </a:r>
            <a:r>
              <a:rPr lang="en-US" sz="2600" dirty="0" err="1">
                <a:solidFill>
                  <a:schemeClr val="bg1"/>
                </a:solidFill>
              </a:rPr>
              <a:t>rafadehoyos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4" y="5565768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7076" y="119675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Gracias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489EF9-FDCA-4B4A-9FCF-8A8A3D19CC2A}"/>
              </a:ext>
            </a:extLst>
          </p:cNvPr>
          <p:cNvPicPr/>
          <p:nvPr/>
        </p:nvPicPr>
        <p:blipFill>
          <a:blip r:embed="rId4"/>
          <a:srcRect l="35441" t="24124" r="24633" b="6481"/>
          <a:stretch/>
        </p:blipFill>
        <p:spPr>
          <a:xfrm>
            <a:off x="1556752" y="823320"/>
            <a:ext cx="6039584" cy="5702024"/>
          </a:xfrm>
          <a:prstGeom prst="rect">
            <a:avLst/>
          </a:prstGeom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8EB986A-99CF-41DE-9FC7-78F91C23A17E}"/>
              </a:ext>
            </a:extLst>
          </p:cNvPr>
          <p:cNvSpPr/>
          <p:nvPr/>
        </p:nvSpPr>
        <p:spPr>
          <a:xfrm rot="19164000">
            <a:off x="4163010" y="4149080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A69A747-3D90-4BD5-BDD6-7670B3001641}"/>
              </a:ext>
            </a:extLst>
          </p:cNvPr>
          <p:cNvSpPr/>
          <p:nvPr/>
        </p:nvSpPr>
        <p:spPr>
          <a:xfrm rot="3382922">
            <a:off x="4228432" y="2214663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78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EF9A9229-4E9B-4345-8C8A-A80C65A234D2}"/>
              </a:ext>
            </a:extLst>
          </p:cNvPr>
          <p:cNvSpPr txBox="1"/>
          <p:nvPr/>
        </p:nvSpPr>
        <p:spPr>
          <a:xfrm>
            <a:off x="395536" y="1282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Políticas compensatorias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6">
                <a:extLst>
                  <a:ext uri="{FF2B5EF4-FFF2-40B4-BE49-F238E27FC236}">
                    <a16:creationId xmlns:a16="http://schemas.microsoft.com/office/drawing/2014/main" id="{282A4323-F2D6-4F55-9E43-667E645A177F}"/>
                  </a:ext>
                </a:extLst>
              </p:cNvPr>
              <p:cNvSpPr/>
              <p:nvPr/>
            </p:nvSpPr>
            <p:spPr>
              <a:xfrm>
                <a:off x="1979712" y="1196752"/>
                <a:ext cx="611469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</a:t>
                </a:r>
              </a:p>
            </p:txBody>
          </p:sp>
        </mc:Choice>
        <mc:Fallback xmlns="">
          <p:sp>
            <p:nvSpPr>
              <p:cNvPr id="6" name="Rectangle 16">
                <a:extLst>
                  <a:ext uri="{FF2B5EF4-FFF2-40B4-BE49-F238E27FC236}">
                    <a16:creationId xmlns:a16="http://schemas.microsoft.com/office/drawing/2014/main" id="{282A4323-F2D6-4F55-9E43-667E645A1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196752"/>
                <a:ext cx="611469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7">
                <a:extLst>
                  <a:ext uri="{FF2B5EF4-FFF2-40B4-BE49-F238E27FC236}">
                    <a16:creationId xmlns:a16="http://schemas.microsoft.com/office/drawing/2014/main" id="{6396078A-CEB9-4ED2-AB95-BC77CAC46E21}"/>
                  </a:ext>
                </a:extLst>
              </p:cNvPr>
              <p:cNvSpPr/>
              <p:nvPr/>
            </p:nvSpPr>
            <p:spPr>
              <a:xfrm>
                <a:off x="971600" y="2204864"/>
                <a:ext cx="2059683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17">
                <a:extLst>
                  <a:ext uri="{FF2B5EF4-FFF2-40B4-BE49-F238E27FC236}">
                    <a16:creationId xmlns:a16="http://schemas.microsoft.com/office/drawing/2014/main" id="{6396078A-CEB9-4ED2-AB95-BC77CAC46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204864"/>
                <a:ext cx="2059683" cy="10297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7">
                <a:extLst>
                  <a:ext uri="{FF2B5EF4-FFF2-40B4-BE49-F238E27FC236}">
                    <a16:creationId xmlns:a16="http://schemas.microsoft.com/office/drawing/2014/main" id="{93559115-EE57-491C-A96C-095DABA2B078}"/>
                  </a:ext>
                </a:extLst>
              </p:cNvPr>
              <p:cNvSpPr/>
              <p:nvPr/>
            </p:nvSpPr>
            <p:spPr>
              <a:xfrm>
                <a:off x="971600" y="5135599"/>
                <a:ext cx="20596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17">
                <a:extLst>
                  <a:ext uri="{FF2B5EF4-FFF2-40B4-BE49-F238E27FC236}">
                    <a16:creationId xmlns:a16="http://schemas.microsoft.com/office/drawing/2014/main" id="{93559115-EE57-491C-A96C-095DABA2B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135599"/>
                <a:ext cx="20596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9">
                <a:extLst>
                  <a:ext uri="{FF2B5EF4-FFF2-40B4-BE49-F238E27FC236}">
                    <a16:creationId xmlns:a16="http://schemas.microsoft.com/office/drawing/2014/main" id="{69FA7275-25ED-4A3C-9754-88EF028C9633}"/>
                  </a:ext>
                </a:extLst>
              </p:cNvPr>
              <p:cNvSpPr/>
              <p:nvPr/>
            </p:nvSpPr>
            <p:spPr>
              <a:xfrm>
                <a:off x="35496" y="3740772"/>
                <a:ext cx="5616624" cy="984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s-MX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19">
                <a:extLst>
                  <a:ext uri="{FF2B5EF4-FFF2-40B4-BE49-F238E27FC236}">
                    <a16:creationId xmlns:a16="http://schemas.microsoft.com/office/drawing/2014/main" id="{69FA7275-25ED-4A3C-9754-88EF028C9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740772"/>
                <a:ext cx="5616624" cy="9843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1">
            <a:extLst>
              <a:ext uri="{FF2B5EF4-FFF2-40B4-BE49-F238E27FC236}">
                <a16:creationId xmlns:a16="http://schemas.microsoft.com/office/drawing/2014/main" id="{231BB491-A172-4EB1-BB9D-3DEF1BA5BF94}"/>
              </a:ext>
            </a:extLst>
          </p:cNvPr>
          <p:cNvSpPr txBox="1"/>
          <p:nvPr/>
        </p:nvSpPr>
        <p:spPr>
          <a:xfrm>
            <a:off x="5292080" y="2361654"/>
            <a:ext cx="294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Complementariedad dinámica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6FF745EA-D18E-4B60-94FE-4CA5B8A9F307}"/>
              </a:ext>
            </a:extLst>
          </p:cNvPr>
          <p:cNvSpPr txBox="1"/>
          <p:nvPr/>
        </p:nvSpPr>
        <p:spPr>
          <a:xfrm>
            <a:off x="5292080" y="3995772"/>
            <a:ext cx="294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Periodos críticos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948E90CD-4227-4D1F-BD3D-468EC2F99D48}"/>
              </a:ext>
            </a:extLst>
          </p:cNvPr>
          <p:cNvSpPr txBox="1"/>
          <p:nvPr/>
        </p:nvSpPr>
        <p:spPr>
          <a:xfrm>
            <a:off x="4866016" y="5219908"/>
            <a:ext cx="366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Inversión en el periodo crítico inicial cercana a cero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489EF9-FDCA-4B4A-9FCF-8A8A3D19CC2A}"/>
              </a:ext>
            </a:extLst>
          </p:cNvPr>
          <p:cNvPicPr/>
          <p:nvPr/>
        </p:nvPicPr>
        <p:blipFill>
          <a:blip r:embed="rId4"/>
          <a:srcRect l="35441" t="24124" r="24633" b="6481"/>
          <a:stretch/>
        </p:blipFill>
        <p:spPr>
          <a:xfrm>
            <a:off x="1556752" y="823320"/>
            <a:ext cx="6039584" cy="5702024"/>
          </a:xfrm>
          <a:prstGeom prst="rect">
            <a:avLst/>
          </a:prstGeom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8EB986A-99CF-41DE-9FC7-78F91C23A17E}"/>
              </a:ext>
            </a:extLst>
          </p:cNvPr>
          <p:cNvSpPr/>
          <p:nvPr/>
        </p:nvSpPr>
        <p:spPr>
          <a:xfrm rot="19164000">
            <a:off x="4163010" y="4149080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A69A747-3D90-4BD5-BDD6-7670B3001641}"/>
              </a:ext>
            </a:extLst>
          </p:cNvPr>
          <p:cNvSpPr/>
          <p:nvPr/>
        </p:nvSpPr>
        <p:spPr>
          <a:xfrm rot="3382922">
            <a:off x="4228432" y="2214663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50973D7-0E68-4174-AD16-79B482EF36BB}"/>
              </a:ext>
            </a:extLst>
          </p:cNvPr>
          <p:cNvSpPr/>
          <p:nvPr/>
        </p:nvSpPr>
        <p:spPr>
          <a:xfrm rot="2564868">
            <a:off x="2051646" y="4179298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5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593386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s-MX" sz="3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Autonomía y Gestión Escolar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7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AB0BE2-8917-4E3F-BEF0-CEF0848D9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942121"/>
            <a:ext cx="5754588" cy="5520591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FC5DA2E-FDCE-4B63-9AB9-63EACF4EB212}"/>
              </a:ext>
            </a:extLst>
          </p:cNvPr>
          <p:cNvSpPr txBox="1"/>
          <p:nvPr/>
        </p:nvSpPr>
        <p:spPr>
          <a:xfrm>
            <a:off x="395536" y="1282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Erik </a:t>
            </a:r>
            <a:r>
              <a:rPr lang="es-MX" sz="2600" dirty="0" err="1">
                <a:latin typeface="Garamond" panose="02020404030301010803" pitchFamily="18" charset="0"/>
              </a:rPr>
              <a:t>Hanushek</a:t>
            </a:r>
            <a:endParaRPr lang="es-MX" sz="2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A0B0E2-7637-4C18-A28B-1818DACA00B8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6" name="Oval 5"/>
          <p:cNvSpPr/>
          <p:nvPr/>
        </p:nvSpPr>
        <p:spPr>
          <a:xfrm>
            <a:off x="260440" y="1705965"/>
            <a:ext cx="8610599" cy="4851779"/>
          </a:xfrm>
          <a:prstGeom prst="ellipse">
            <a:avLst/>
          </a:prstGeom>
          <a:gradFill>
            <a:gsLst>
              <a:gs pos="38000">
                <a:schemeClr val="accent1">
                  <a:tint val="66000"/>
                  <a:satMod val="160000"/>
                </a:schemeClr>
              </a:gs>
              <a:gs pos="5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1522863" y="2608360"/>
            <a:ext cx="133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Definición del currículo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625153" y="2464460"/>
            <a:ext cx="133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Definición de metas de aprendizaje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71266" y="3979714"/>
            <a:ext cx="1512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Asignación presupuestal a las distintas necesidades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13" y="3777910"/>
            <a:ext cx="1512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Contratación y permanencia en la carrera docente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37341" y="4085687"/>
            <a:ext cx="1705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Necesidades de capacitación de los docentes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09426" y="5472083"/>
            <a:ext cx="151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Modelo pedagógico adecuado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905809" y="1925851"/>
            <a:ext cx="151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Estrategias de apoyo pedagógico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959590" y="5199797"/>
            <a:ext cx="175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Administración del personal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8434" y="5270820"/>
            <a:ext cx="175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Inversión en infraestructura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483891" y="3193135"/>
            <a:ext cx="175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Colaboración con padres</a:t>
            </a:r>
            <a:endParaRPr lang="en-US" sz="1600" dirty="0"/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260440" y="177811"/>
            <a:ext cx="8610599" cy="961461"/>
          </a:xfrm>
        </p:spPr>
        <p:txBody>
          <a:bodyPr/>
          <a:lstStyle/>
          <a:p>
            <a:pPr algn="ctr"/>
            <a:r>
              <a:rPr lang="es-MX" sz="2600" b="1" dirty="0"/>
              <a:t>¿Cuáles son las actividades de todo sistema educativo? </a:t>
            </a:r>
            <a:endParaRPr lang="en-US" sz="2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39" y="3318239"/>
            <a:ext cx="175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Diagnóstico de la escuela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06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49219</TotalTime>
  <Words>1309</Words>
  <Application>Microsoft Office PowerPoint</Application>
  <PresentationFormat>Presentación en pantalla (4:3)</PresentationFormat>
  <Paragraphs>245</Paragraphs>
  <Slides>39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Garamond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¿Cuáles son las actividades de todo sistema educativo? </vt:lpstr>
      <vt:lpstr>¿Cuál es la distribución óptima de responsabilidades entre las distintas autoridades educativas para elevar la calidad de los servicios?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WMS</vt:lpstr>
      <vt:lpstr>Correlación entre WMS y PISA</vt:lpstr>
      <vt:lpstr>Presentación de PowerPoint</vt:lpstr>
      <vt:lpstr>Presentación de PowerPoint</vt:lpstr>
      <vt:lpstr>Presentación de PowerPoint</vt:lpstr>
      <vt:lpstr>Presentación de PowerPoint</vt:lpstr>
      <vt:lpstr>México (Gertler et al (2012)) Apoyo a la Gestión Escolar (AGE)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Carlton Hotel Collection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Social Mobility in Mexico</dc:title>
  <dc:creator>Annerie Meijering on workstation CAH-SLS2</dc:creator>
  <cp:lastModifiedBy>Rafael De Hoyos</cp:lastModifiedBy>
  <cp:revision>855</cp:revision>
  <cp:lastPrinted>2016-01-18T19:10:27Z</cp:lastPrinted>
  <dcterms:created xsi:type="dcterms:W3CDTF">2009-09-02T12:48:55Z</dcterms:created>
  <dcterms:modified xsi:type="dcterms:W3CDTF">2020-04-07T23:06:41Z</dcterms:modified>
</cp:coreProperties>
</file>